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22"/>
  </p:notesMasterIdLst>
  <p:handoutMasterIdLst>
    <p:handoutMasterId r:id="rId23"/>
  </p:handoutMasterIdLst>
  <p:sldIdLst>
    <p:sldId id="256" r:id="rId5"/>
    <p:sldId id="269" r:id="rId6"/>
    <p:sldId id="268" r:id="rId7"/>
    <p:sldId id="270" r:id="rId8"/>
    <p:sldId id="287" r:id="rId9"/>
    <p:sldId id="288" r:id="rId10"/>
    <p:sldId id="289" r:id="rId11"/>
    <p:sldId id="290" r:id="rId12"/>
    <p:sldId id="291" r:id="rId13"/>
    <p:sldId id="296" r:id="rId14"/>
    <p:sldId id="303" r:id="rId15"/>
    <p:sldId id="292" r:id="rId16"/>
    <p:sldId id="293" r:id="rId17"/>
    <p:sldId id="302" r:id="rId18"/>
    <p:sldId id="294" r:id="rId19"/>
    <p:sldId id="299" r:id="rId20"/>
    <p:sldId id="30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83DA564-E0B3-8B65-BED9-AA9239903A4D}" name="Amanda Willimott" initials="AW" userId="S::awillimott_cbm.org.au#ext#@cbmglobal.onmicrosoft.com::27134a4b-9965-4522-a53e-590b8b69991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Madans" initials="JM" lastIdx="14" clrIdx="0">
    <p:extLst>
      <p:ext uri="{19B8F6BF-5375-455C-9EA6-DF929625EA0E}">
        <p15:presenceInfo xmlns:p15="http://schemas.microsoft.com/office/powerpoint/2012/main" userId="933cd1dea7d962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3F8EC5"/>
    <a:srgbClr val="B09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246" autoAdjust="0"/>
    <p:restoredTop sz="86457" autoAdjust="0"/>
  </p:normalViewPr>
  <p:slideViewPr>
    <p:cSldViewPr snapToGrid="0" snapToObjects="1">
      <p:cViewPr varScale="1">
        <p:scale>
          <a:sx n="81" d="100"/>
          <a:sy n="81" d="100"/>
        </p:scale>
        <p:origin x="184" y="792"/>
      </p:cViewPr>
      <p:guideLst/>
    </p:cSldViewPr>
  </p:slideViewPr>
  <p:outlineViewPr>
    <p:cViewPr>
      <p:scale>
        <a:sx n="33" d="100"/>
        <a:sy n="33" d="100"/>
      </p:scale>
      <p:origin x="0" y="-1603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08C75-C363-47E1-A407-6C532ADDDD69}" type="datetimeFigureOut">
              <a:rPr lang="en-AU" smtClean="0"/>
              <a:t>5/12/2022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D1229-CD6C-4DD1-AF84-8FF673E1E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7755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79483-C752-3745-A074-858F36C64E14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89BCC-58BB-5F41-89FF-EA8DA1D423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9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89BCC-58BB-5F41-89FF-EA8DA1D423C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50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89BCC-58BB-5F41-89FF-EA8DA1D423C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45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89BCC-58BB-5F41-89FF-EA8DA1D423C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01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89BCC-58BB-5F41-89FF-EA8DA1D423C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8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221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landscape ph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4270" y="480156"/>
            <a:ext cx="11203460" cy="51792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15924" y="5793740"/>
            <a:ext cx="8960154" cy="590128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073374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ortrait ph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8637006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799968" y="1642534"/>
            <a:ext cx="3070299" cy="4301067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1868250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19350" y="4465104"/>
            <a:ext cx="7353300" cy="819150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Contact details</a:t>
            </a:r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 dirty="0"/>
              <a:t>Closing slide</a:t>
            </a:r>
          </a:p>
        </p:txBody>
      </p:sp>
    </p:spTree>
    <p:extLst>
      <p:ext uri="{BB962C8B-B14F-4D97-AF65-F5344CB8AC3E}">
        <p14:creationId xmlns:p14="http://schemas.microsoft.com/office/powerpoint/2010/main" val="128381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533" y="1825625"/>
            <a:ext cx="5393267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9326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191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lus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3" cy="7096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534" y="1243601"/>
            <a:ext cx="4483348" cy="49333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02091" y="1243601"/>
            <a:ext cx="6552000" cy="49333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202091" y="6251793"/>
            <a:ext cx="6551999" cy="332423"/>
          </a:xfrm>
        </p:spPr>
        <p:txBody>
          <a:bodyPr lIns="0" rIns="0"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53166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259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 dirty="0"/>
              <a:t>Insert 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41660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 dirty="0"/>
              <a:t>Insert 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72322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D85E-3CC4-4DDD-AF05-99EA9F3E26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141549"/>
            <a:ext cx="9144000" cy="1504242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en-US" dirty="0"/>
              <a:t>Title of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BE94C-BBB6-4959-88C4-3FAFCE154E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552352"/>
            <a:ext cx="9144000" cy="50069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Session X.X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459240"/>
            <a:ext cx="9144000" cy="84166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2400" baseline="0"/>
            </a:lvl1pPr>
          </a:lstStyle>
          <a:p>
            <a:pPr lvl="0"/>
            <a:r>
              <a:rPr lang="en-US" dirty="0"/>
              <a:t>Country / date / presenter / etc.</a:t>
            </a:r>
            <a:endParaRPr lang="en-AU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43BE94C-BBB6-4959-88C4-3FAFCE154EAE}"/>
              </a:ext>
            </a:extLst>
          </p:cNvPr>
          <p:cNvSpPr txBox="1">
            <a:spLocks/>
          </p:cNvSpPr>
          <p:nvPr userDrawn="1"/>
        </p:nvSpPr>
        <p:spPr>
          <a:xfrm>
            <a:off x="1524000" y="2226621"/>
            <a:ext cx="9144000" cy="833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1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0" y="1659599"/>
            <a:ext cx="8128000" cy="3538802"/>
          </a:xfrm>
        </p:spPr>
        <p:txBody>
          <a:bodyPr>
            <a:normAutofit/>
          </a:bodyPr>
          <a:lstStyle>
            <a:lvl1pPr>
              <a:defRPr lang="en-AU" sz="4800" b="1" kern="1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</a:pPr>
            <a:r>
              <a:rPr lang="en-US" dirty="0"/>
              <a:t>Section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651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0" y="1858892"/>
            <a:ext cx="8128000" cy="3140217"/>
          </a:xfrm>
        </p:spPr>
        <p:txBody>
          <a:bodyPr/>
          <a:lstStyle>
            <a:lvl1pPr algn="ctr">
              <a:defRPr lang="en-AU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Section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46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109389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533" y="1825625"/>
            <a:ext cx="109389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450667" y="634576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6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7" r:id="rId3"/>
    <p:sldLayoutId id="2147483678" r:id="rId4"/>
    <p:sldLayoutId id="2147483679" r:id="rId5"/>
    <p:sldLayoutId id="2147483699" r:id="rId6"/>
    <p:sldLayoutId id="2147483698" r:id="rId7"/>
    <p:sldLayoutId id="2147483675" r:id="rId8"/>
    <p:sldLayoutId id="2147483686" r:id="rId9"/>
    <p:sldLayoutId id="2147483689" r:id="rId10"/>
    <p:sldLayoutId id="2147483690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1979CEE-BE97-961A-48D4-A005D8323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46934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29004" y="2510725"/>
            <a:ext cx="10537280" cy="1255363"/>
          </a:xfrm>
        </p:spPr>
        <p:txBody>
          <a:bodyPr>
            <a:normAutofit/>
          </a:bodyPr>
          <a:lstStyle/>
          <a:p>
            <a:pPr algn="l"/>
            <a:r>
              <a:rPr lang="en-AU" sz="4000" dirty="0">
                <a:latin typeface="Verdana"/>
                <a:ea typeface="Verdana"/>
              </a:rPr>
              <a:t>Introduction to the Disability Data Advocacy Workshop</a:t>
            </a:r>
            <a:endParaRPr lang="en-A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129003" y="3686369"/>
            <a:ext cx="10683551" cy="841668"/>
          </a:xfrm>
        </p:spPr>
        <p:txBody>
          <a:bodyPr>
            <a:normAutofit/>
          </a:bodyPr>
          <a:lstStyle/>
          <a:p>
            <a:pPr algn="l"/>
            <a:r>
              <a:rPr lang="en-AU" sz="18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313301-45D2-6C4F-29F1-0C38D16CB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58" y="0"/>
            <a:ext cx="2120900" cy="1574800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96387" y="286709"/>
            <a:ext cx="2908041" cy="500691"/>
          </a:xfrm>
        </p:spPr>
        <p:txBody>
          <a:bodyPr/>
          <a:lstStyle/>
          <a:p>
            <a:r>
              <a:rPr lang="en-A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Session</a:t>
            </a:r>
          </a:p>
        </p:txBody>
      </p:sp>
      <p:sp>
        <p:nvSpPr>
          <p:cNvPr id="17" name="Subtitle 6">
            <a:extLst>
              <a:ext uri="{FF2B5EF4-FFF2-40B4-BE49-F238E27FC236}">
                <a16:creationId xmlns:a16="http://schemas.microsoft.com/office/drawing/2014/main" id="{1996E8EB-BDF9-7EE1-16BC-64CF0FBB5698}"/>
              </a:ext>
            </a:extLst>
          </p:cNvPr>
          <p:cNvSpPr txBox="1">
            <a:spLocks/>
          </p:cNvSpPr>
          <p:nvPr/>
        </p:nvSpPr>
        <p:spPr>
          <a:xfrm>
            <a:off x="796387" y="674433"/>
            <a:ext cx="2908041" cy="799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pic>
        <p:nvPicPr>
          <p:cNvPr id="15" name="Picture 14" descr="CBM global disability inclusion, and inclusion advisory group logo">
            <a:extLst>
              <a:ext uri="{FF2B5EF4-FFF2-40B4-BE49-F238E27FC236}">
                <a16:creationId xmlns:a16="http://schemas.microsoft.com/office/drawing/2014/main" id="{C720721C-248C-E7DA-A189-C3D9C0216A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5004" y="411876"/>
            <a:ext cx="2794000" cy="1270000"/>
          </a:xfrm>
          <a:prstGeom prst="rect">
            <a:avLst/>
          </a:prstGeom>
        </p:spPr>
      </p:pic>
      <p:pic>
        <p:nvPicPr>
          <p:cNvPr id="21" name="Picture 20" descr="UNFPA logo">
            <a:extLst>
              <a:ext uri="{FF2B5EF4-FFF2-40B4-BE49-F238E27FC236}">
                <a16:creationId xmlns:a16="http://schemas.microsoft.com/office/drawing/2014/main" id="{8636BA46-2693-598F-F585-9C9AEF8031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2013" y="356485"/>
            <a:ext cx="2133600" cy="1435100"/>
          </a:xfrm>
          <a:prstGeom prst="rect">
            <a:avLst/>
          </a:prstGeom>
        </p:spPr>
      </p:pic>
      <p:pic>
        <p:nvPicPr>
          <p:cNvPr id="23" name="Picture 22" descr="Center for Inclusive Policy logo">
            <a:extLst>
              <a:ext uri="{FF2B5EF4-FFF2-40B4-BE49-F238E27FC236}">
                <a16:creationId xmlns:a16="http://schemas.microsoft.com/office/drawing/2014/main" id="{7263E979-5243-9854-CE2B-B231832A00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5003" y="5269289"/>
            <a:ext cx="1240073" cy="1598648"/>
          </a:xfrm>
          <a:prstGeom prst="rect">
            <a:avLst/>
          </a:prstGeom>
        </p:spPr>
      </p:pic>
      <p:pic>
        <p:nvPicPr>
          <p:cNvPr id="25" name="Picture 24" descr="International Disability Alliance logo">
            <a:extLst>
              <a:ext uri="{FF2B5EF4-FFF2-40B4-BE49-F238E27FC236}">
                <a16:creationId xmlns:a16="http://schemas.microsoft.com/office/drawing/2014/main" id="{14F61143-ED31-955E-561A-439E287697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44433" y="5579411"/>
            <a:ext cx="1717580" cy="1043390"/>
          </a:xfrm>
          <a:prstGeom prst="rect">
            <a:avLst/>
          </a:prstGeom>
        </p:spPr>
      </p:pic>
      <p:pic>
        <p:nvPicPr>
          <p:cNvPr id="27" name="Picture 26" descr="Stakeholder Group of Persons with Disabilities for Sustainable Development logo">
            <a:extLst>
              <a:ext uri="{FF2B5EF4-FFF2-40B4-BE49-F238E27FC236}">
                <a16:creationId xmlns:a16="http://schemas.microsoft.com/office/drawing/2014/main" id="{F84EA599-0865-CF26-AEDE-359E8553D9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95185" y="5683619"/>
            <a:ext cx="2317369" cy="81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3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7632C3-9308-EF72-4911-265B7F6FF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3DE616-443F-7741-BBA2-83629FE0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565" y="210877"/>
            <a:ext cx="7825904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Data -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E175-2101-6240-8BC6-BF72F9CED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611" y="1617219"/>
            <a:ext cx="11221435" cy="496146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3F8EC5"/>
              </a:buClr>
            </a:pPr>
            <a:r>
              <a:rPr lang="en-US" sz="1900" b="1" dirty="0">
                <a:latin typeface="Verdana"/>
                <a:ea typeface="Verdana"/>
                <a:cs typeface="+mn-lt"/>
              </a:rPr>
              <a:t>Data</a:t>
            </a:r>
            <a:r>
              <a:rPr lang="en-US" sz="1900" dirty="0">
                <a:latin typeface="Verdana"/>
                <a:ea typeface="Verdana"/>
                <a:cs typeface="+mn-lt"/>
              </a:rPr>
              <a:t> is pieces of information about individual members of groups, whether people or things, that when combined and </a:t>
            </a:r>
            <a:r>
              <a:rPr lang="en-GB" sz="1900" dirty="0">
                <a:latin typeface="Verdana"/>
                <a:ea typeface="Verdana"/>
                <a:cs typeface="+mn-lt"/>
              </a:rPr>
              <a:t>analysed</a:t>
            </a:r>
            <a:r>
              <a:rPr lang="en-US" sz="1900" dirty="0">
                <a:latin typeface="Verdana"/>
                <a:ea typeface="Verdana"/>
                <a:cs typeface="+mn-lt"/>
              </a:rPr>
              <a:t> describe the characteristics of that group.</a:t>
            </a:r>
          </a:p>
          <a:p>
            <a:pPr>
              <a:buClr>
                <a:srgbClr val="3F8EC5"/>
              </a:buClr>
            </a:pPr>
            <a:r>
              <a:rPr lang="en-US" sz="1900" b="1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Quantitative data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express a certain quantity, amount, or range recorded as numbers. </a:t>
            </a:r>
          </a:p>
          <a:p>
            <a:pPr>
              <a:buClr>
                <a:srgbClr val="3F8EC5"/>
              </a:buClr>
            </a:pPr>
            <a:r>
              <a:rPr lang="en-US" sz="1900" b="1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Qualitative data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express qualities or characteristics, usually through descriptive narratives. </a:t>
            </a:r>
          </a:p>
          <a:p>
            <a:pPr>
              <a:buClr>
                <a:srgbClr val="3F8EC5"/>
              </a:buClr>
            </a:pP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Both quantitative and qualitative data are valuable in establishing evidence to support an argument or position, and they are often combined to provide a complete picture. </a:t>
            </a:r>
          </a:p>
          <a:p>
            <a:pPr>
              <a:buClr>
                <a:srgbClr val="3F8EC5"/>
              </a:buClr>
            </a:pP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Quantitative data provides scope and scale of the issue; whereas qualitative data provides a richness of detail of people’s lives. </a:t>
            </a:r>
          </a:p>
          <a:p>
            <a:pPr>
              <a:buClr>
                <a:srgbClr val="3F8EC5"/>
              </a:buClr>
            </a:pPr>
            <a:r>
              <a:rPr lang="en-US" sz="1900" b="1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Citizen-generated data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is data that individuals, communities, or their </a:t>
            </a:r>
            <a:r>
              <a:rPr lang="en-US" sz="1900" dirty="0" err="1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organisations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produce to directly monitor, demand, or drive change on issues that affect them. </a:t>
            </a: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Clr>
                <a:srgbClr val="404040"/>
              </a:buClr>
              <a:buNone/>
            </a:pPr>
            <a:endParaRPr lang="en-AU" sz="1900" baseline="30000" dirty="0">
              <a:latin typeface="Calibri"/>
              <a:ea typeface="+mn-lt"/>
              <a:cs typeface="+mn-lt"/>
            </a:endParaRPr>
          </a:p>
          <a:p>
            <a:pPr marL="457200" indent="-457200">
              <a:buClr>
                <a:srgbClr val="404040"/>
              </a:buClr>
            </a:pPr>
            <a:endParaRPr lang="en-US" sz="1900" dirty="0">
              <a:cs typeface="Calibri"/>
            </a:endParaRPr>
          </a:p>
          <a:p>
            <a:pPr>
              <a:buClr>
                <a:srgbClr val="404040"/>
              </a:buClr>
            </a:pPr>
            <a:endParaRPr lang="en-US" sz="1900" dirty="0">
              <a:cs typeface="Calibri"/>
            </a:endParaRPr>
          </a:p>
          <a:p>
            <a:pPr marL="0" indent="0">
              <a:buNone/>
            </a:pPr>
            <a:endParaRPr lang="en-US" sz="19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36B25C-2132-4E86-5CF3-199E095DE43B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ED5C3-1089-4853-C635-21EBA6FB8AA0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9812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B6C668-434F-32E8-6125-DB6C45011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3DE616-443F-7741-BBA2-83629FE0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563" y="223652"/>
            <a:ext cx="9938861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do we need disability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E175-2101-6240-8BC6-BF72F9CED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563" y="1246527"/>
            <a:ext cx="10938934" cy="496146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3F8EC5"/>
              </a:buClr>
            </a:pPr>
            <a:endParaRPr lang="en-US" dirty="0"/>
          </a:p>
          <a:p>
            <a:pPr>
              <a:buClr>
                <a:srgbClr val="3F8EC5"/>
              </a:buClr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Understand the real situation of persons with disabilities</a:t>
            </a:r>
          </a:p>
          <a:p>
            <a:pPr>
              <a:buClr>
                <a:srgbClr val="3F8EC5"/>
              </a:buClr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Identify gaps that are not addressed through policies</a:t>
            </a:r>
          </a:p>
          <a:p>
            <a:pPr>
              <a:buClr>
                <a:srgbClr val="3F8EC5"/>
              </a:buClr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Provide examples of successes</a:t>
            </a:r>
          </a:p>
          <a:p>
            <a:pPr>
              <a:buClr>
                <a:srgbClr val="3F8EC5"/>
              </a:buClr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Support evidence-based advocacy and to influence decision makers at all levels</a:t>
            </a:r>
          </a:p>
          <a:p>
            <a:pPr>
              <a:buClr>
                <a:srgbClr val="3F8EC5"/>
              </a:buClr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Provide the beginning and foundation to all other efforts.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1B8725-A612-B306-2AA4-C44F00178CDE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CBEA6-43F4-09F7-57D1-B1DEFE3BC3B8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5239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A0A8F4-E25C-81F8-5632-B676D69C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3DE616-443F-7741-BBA2-83629FE0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187" y="125426"/>
            <a:ext cx="10237625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Disability Data Advocacy Toolkit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E175-2101-6240-8BC6-BF72F9CED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56" y="1236932"/>
            <a:ext cx="10938934" cy="496146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/>
            <a:endParaRPr lang="en-AU" sz="2800" dirty="0"/>
          </a:p>
          <a:p>
            <a:pPr lvl="1">
              <a:buClr>
                <a:srgbClr val="3F8EC5"/>
              </a:buClr>
            </a:pPr>
            <a:r>
              <a:rPr lang="en-AU" sz="2800" dirty="0">
                <a:latin typeface="Verdana" panose="020B0604030504040204" pitchFamily="34" charset="0"/>
                <a:ea typeface="Verdana" panose="020B0604030504040204" pitchFamily="34" charset="0"/>
              </a:rPr>
              <a:t>The Stakeholder Group of Persons with Disabilities, the International Disability Alliance, and CBM Global Disability Inclusion launched the first comprehensive </a:t>
            </a:r>
            <a:r>
              <a:rPr lang="en-AU" sz="2800" b="1" dirty="0">
                <a:latin typeface="Verdana" panose="020B0604030504040204" pitchFamily="34" charset="0"/>
                <a:ea typeface="Verdana" panose="020B0604030504040204" pitchFamily="34" charset="0"/>
              </a:rPr>
              <a:t>disability data advocacy toolkit </a:t>
            </a:r>
            <a:r>
              <a:rPr lang="en-AU" sz="2800" dirty="0">
                <a:latin typeface="Verdana" panose="020B0604030504040204" pitchFamily="34" charset="0"/>
                <a:ea typeface="Verdana" panose="020B0604030504040204" pitchFamily="34" charset="0"/>
              </a:rPr>
              <a:t>in 2020.</a:t>
            </a:r>
          </a:p>
          <a:p>
            <a:pPr marL="457200" lvl="1" indent="0">
              <a:buClr>
                <a:srgbClr val="3F8EC5"/>
              </a:buClr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Clr>
                <a:srgbClr val="3F8EC5"/>
              </a:buClr>
            </a:pPr>
            <a:r>
              <a:rPr lang="en-AU" sz="2800" dirty="0">
                <a:latin typeface="Verdana" panose="020B0604030504040204" pitchFamily="34" charset="0"/>
                <a:ea typeface="Verdana" panose="020B0604030504040204" pitchFamily="34" charset="0"/>
              </a:rPr>
              <a:t>To contribute to the global dialogue on the importance of data on persons with disabilities.</a:t>
            </a:r>
          </a:p>
          <a:p>
            <a:pPr marL="457200" lvl="1" indent="0">
              <a:buClr>
                <a:srgbClr val="3F8EC5"/>
              </a:buClr>
              <a:buNone/>
            </a:pPr>
            <a:endParaRPr lang="en-A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Clr>
                <a:srgbClr val="3F8EC5"/>
              </a:buClr>
            </a:pPr>
            <a:r>
              <a:rPr lang="en-AU" sz="2800" dirty="0">
                <a:latin typeface="Verdana" panose="020B0604030504040204" pitchFamily="34" charset="0"/>
                <a:ea typeface="Verdana" panose="020B0604030504040204" pitchFamily="34" charset="0"/>
              </a:rPr>
              <a:t>The toolkit highlights two aspects of data:</a:t>
            </a:r>
          </a:p>
          <a:p>
            <a:pPr lvl="2">
              <a:buClr>
                <a:srgbClr val="3F8EC5"/>
              </a:buClr>
            </a:pPr>
            <a:r>
              <a:rPr lang="en-AU" sz="2800" dirty="0">
                <a:latin typeface="Verdana" panose="020B0604030504040204" pitchFamily="34" charset="0"/>
                <a:ea typeface="Verdana" panose="020B0604030504040204" pitchFamily="34" charset="0"/>
              </a:rPr>
              <a:t>the need for data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buClr>
                <a:srgbClr val="3F8EC5"/>
              </a:buClr>
            </a:pPr>
            <a:r>
              <a:rPr lang="en-AU" sz="2800" dirty="0">
                <a:latin typeface="Verdana" panose="020B0604030504040204" pitchFamily="34" charset="0"/>
                <a:ea typeface="Verdana" panose="020B0604030504040204" pitchFamily="34" charset="0"/>
              </a:rPr>
              <a:t>how to analyse, use, and trust data to create advocacy messaging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en-US" sz="28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C361FB-7529-4C0B-83ED-12A5B6D68F91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12A831-799F-1C16-D9AB-5461EAE52EDB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24471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13DEF5-1D0D-CC4C-E622-4DFC302B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2FB667-B7FE-554D-998C-CCF6BD27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91" y="264094"/>
            <a:ext cx="9838267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CRPD and disability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3E8F9-1FA6-AA43-AD0C-088DCACB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2" y="1589657"/>
            <a:ext cx="11233507" cy="51708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spcAft>
                <a:spcPts val="1200"/>
              </a:spcAft>
              <a:buClr>
                <a:srgbClr val="3F8EC5"/>
              </a:buClr>
            </a:pPr>
            <a:r>
              <a:rPr lang="en-AU" dirty="0">
                <a:latin typeface="Verdana" panose="020B0604030504040204" pitchFamily="34" charset="0"/>
                <a:ea typeface="Verdana" panose="020B0604030504040204" pitchFamily="34" charset="0"/>
              </a:rPr>
              <a:t>States are obligated to carry out their responsibility to collect and disaggregate data in line with the UN Convention on the Rights of Persons with Disabilities under Articles 3 and 31. 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lvl="1">
              <a:spcAft>
                <a:spcPts val="1200"/>
              </a:spcAft>
              <a:buClr>
                <a:srgbClr val="3F8EC5"/>
              </a:buClr>
            </a:pPr>
            <a:r>
              <a:rPr lang="en-AU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The CRPD calls for all types of data to be gathered.</a:t>
            </a:r>
          </a:p>
          <a:p>
            <a:pPr lvl="1">
              <a:spcAft>
                <a:spcPts val="1200"/>
              </a:spcAft>
              <a:buClr>
                <a:srgbClr val="3F8EC5"/>
              </a:buClr>
            </a:pPr>
            <a:r>
              <a:rPr lang="en-AU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Calls for data to inform policymakers to support CRPD implementation.</a:t>
            </a:r>
          </a:p>
          <a:p>
            <a:pPr lvl="1">
              <a:spcAft>
                <a:spcPts val="1200"/>
              </a:spcAft>
              <a:buClr>
                <a:srgbClr val="3F8EC5"/>
              </a:buClr>
            </a:pPr>
            <a:r>
              <a:rPr lang="en-AU" dirty="0">
                <a:latin typeface="Verdana"/>
                <a:ea typeface="Verdana"/>
                <a:cs typeface="+mn-lt"/>
              </a:rPr>
              <a:t>States Parties need to closely consult with and actively involve persons with disabilities, including children with disabilities, through their representative organisations under Article 4.3.</a:t>
            </a:r>
          </a:p>
          <a:p>
            <a:pPr lvl="1">
              <a:buClr>
                <a:srgbClr val="404040"/>
              </a:buClr>
            </a:pPr>
            <a:endParaRPr lang="en-AU" sz="2800" dirty="0">
              <a:cs typeface="Calibri"/>
            </a:endParaRPr>
          </a:p>
          <a:p>
            <a:pPr marL="457200" lvl="1" indent="0">
              <a:buNone/>
            </a:pPr>
            <a:endParaRPr lang="en-AU" sz="2800" dirty="0">
              <a:cs typeface="Calibri"/>
            </a:endParaRPr>
          </a:p>
          <a:p>
            <a:pPr marL="457200" lvl="1" indent="0">
              <a:buNone/>
            </a:pPr>
            <a:endParaRPr lang="en-AU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A5440-791D-4B2F-31BC-BCAE5529F3E0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373D3-DC5B-3233-4B5E-9607BA4604A5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5047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08D3CD-0635-FD9D-AFBC-4D71B8332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2FB667-B7FE-554D-998C-CCF6BD27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778" y="250031"/>
            <a:ext cx="10844209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2030 Agenda and disability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3E8F9-1FA6-AA43-AD0C-088DCACB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689" y="1807065"/>
            <a:ext cx="1093893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AU" sz="2800" dirty="0">
                <a:latin typeface="Verdana" panose="020B0604030504040204" pitchFamily="34" charset="0"/>
                <a:ea typeface="Verdana" panose="020B0604030504040204" pitchFamily="34" charset="0"/>
              </a:rPr>
              <a:t>In 2015, 193 countries committed to collect data on persons with disabilities and to disaggregate data by disability by adopting the 2030 Agenda for Sustainable Development and its Sustainable Development Goals (SDGs).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endParaRPr lang="en-A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en-AU" sz="2800" dirty="0">
                <a:latin typeface="Verdana" panose="020B0604030504040204" pitchFamily="34" charset="0"/>
                <a:ea typeface="Verdana" panose="020B0604030504040204" pitchFamily="34" charset="0"/>
              </a:rPr>
              <a:t>In 2017, the global indicator framework was adopted, which provides a guide to measure SDG progress.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/>
            </a:endParaRPr>
          </a:p>
          <a:p>
            <a:pPr lvl="1">
              <a:buClr>
                <a:srgbClr val="404040"/>
              </a:buClr>
            </a:pPr>
            <a:endParaRPr lang="en-US" sz="2800" dirty="0">
              <a:cs typeface="Calibri" panose="020F0502020204030204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41671A-D0E0-7919-CD20-3D7F8E90C58B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257C8-1E67-B96A-A1BD-41D292142085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967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190951-A4AD-9567-04B3-9F4A467B4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D17810-FE1C-9244-97D4-A9AA24FE1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725" y="223652"/>
            <a:ext cx="9984128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Global SDG indicator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183D5-8579-2C4F-B806-273C90392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725" y="1345053"/>
            <a:ext cx="1093893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AU" dirty="0">
              <a:cs typeface="Calibri"/>
            </a:endParaRPr>
          </a:p>
          <a:p>
            <a:pPr>
              <a:spcAft>
                <a:spcPts val="1200"/>
              </a:spcAft>
              <a:buClr>
                <a:srgbClr val="3F8EC5"/>
              </a:buClr>
            </a:pPr>
            <a:r>
              <a:rPr lang="en-AU" dirty="0">
                <a:latin typeface="Verdana" panose="020B0604030504040204" pitchFamily="34" charset="0"/>
                <a:ea typeface="Verdana" panose="020B0604030504040204" pitchFamily="34" charset="0"/>
              </a:rPr>
              <a:t>Has 231 global indicators, 11 are disability inclusive.</a:t>
            </a:r>
          </a:p>
          <a:p>
            <a:pPr>
              <a:spcAft>
                <a:spcPts val="1200"/>
              </a:spcAft>
              <a:buClr>
                <a:srgbClr val="3F8EC5"/>
              </a:buClr>
            </a:pPr>
            <a:r>
              <a:rPr lang="en-AU" dirty="0">
                <a:latin typeface="Verdana" panose="020B0604030504040204" pitchFamily="34" charset="0"/>
                <a:ea typeface="Verdana" panose="020B0604030504040204" pitchFamily="34" charset="0"/>
              </a:rPr>
              <a:t>Calls to disaggregate (or specifically collect disability data) SDGs by disability.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/>
            </a:endParaRPr>
          </a:p>
          <a:p>
            <a:pPr>
              <a:spcAft>
                <a:spcPts val="1200"/>
              </a:spcAft>
              <a:buClr>
                <a:srgbClr val="3F8EC5"/>
              </a:buClr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Data and information from national and international reports should be used.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>
              <a:buClr>
                <a:srgbClr val="3F8EC5"/>
              </a:buClr>
            </a:pPr>
            <a:r>
              <a:rPr lang="en-AU" dirty="0">
                <a:latin typeface="Verdana"/>
                <a:ea typeface="Verdana"/>
                <a:cs typeface="+mn-lt"/>
              </a:rPr>
              <a:t>Overall disability data is not internationally comparable which leaves a disability data gap to measure the SDGs.</a:t>
            </a:r>
          </a:p>
          <a:p>
            <a:pPr>
              <a:buClr>
                <a:srgbClr val="404040"/>
              </a:buClr>
            </a:pPr>
            <a:endParaRPr lang="en-AU" dirty="0">
              <a:ea typeface="+mn-lt"/>
              <a:cs typeface="+mn-lt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18D945-BB24-1AF9-CBD0-ED9535B442DB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4B70BC-4A04-89E7-3FFD-E937555C6C79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01998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718AAE-97B9-2C4E-E371-D6CB912BCF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267577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7525E1-E58F-AF40-9C5D-877E911F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527" y="546892"/>
            <a:ext cx="7825904" cy="70733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Verdana"/>
                <a:ea typeface="Verdana"/>
              </a:rPr>
              <a:t>In order to advocate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ECDEA-35FB-6D4F-A7E3-C6D8725E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527" y="1405786"/>
            <a:ext cx="10938934" cy="54522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Who makes up the population of persons with disabilities in your country (compared to other countries)?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/>
            </a:endParaRPr>
          </a:p>
          <a:p>
            <a:pPr>
              <a:spcAft>
                <a:spcPts val="600"/>
              </a:spcAft>
              <a:buClr>
                <a:srgbClr val="3F8EC5"/>
              </a:buCl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are the characteristics of the population with disabilities in your country in terms of age, gender, residence, and disability type?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0" indent="0">
              <a:spcAft>
                <a:spcPts val="600"/>
              </a:spcAft>
              <a:buClr>
                <a:srgbClr val="3F8EC5"/>
              </a:buClr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Does the population with disabilities participate in society to the same extent as those without disabilities?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lvl="0">
              <a:spcAft>
                <a:spcPts val="600"/>
              </a:spcAft>
              <a:buClr>
                <a:srgbClr val="3F8EC5"/>
              </a:buCl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For example, do they experience the same levels of employment, income, education, and civic engagement?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/>
            </a:endParaRPr>
          </a:p>
          <a:p>
            <a:pPr marL="0" indent="0">
              <a:spcAft>
                <a:spcPts val="600"/>
              </a:spcAft>
              <a:buClr>
                <a:srgbClr val="3F8EC5"/>
              </a:buClr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What are the barriers that limit full inclusion and equity?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-457200">
              <a:spcAft>
                <a:spcPts val="600"/>
              </a:spcAft>
              <a:buClr>
                <a:srgbClr val="3F8EC5"/>
              </a:buClr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Are current policies and services adequate to address the barriers?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0" indent="-457200">
              <a:spcAft>
                <a:spcPts val="600"/>
              </a:spcAft>
              <a:buClr>
                <a:srgbClr val="3F8EC5"/>
              </a:buClr>
            </a:pPr>
            <a:r>
              <a:rPr lang="en-US" sz="2000" dirty="0">
                <a:latin typeface="Verdana"/>
                <a:ea typeface="Verdana"/>
              </a:rPr>
              <a:t>Is data available to address the questions raised above? </a:t>
            </a:r>
            <a:endParaRPr lang="en-US" sz="2000" dirty="0">
              <a:latin typeface="Verdana"/>
              <a:ea typeface="Verdana"/>
              <a:cs typeface="Calibri" panose="020F0502020204030204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57C7E5-E93A-4E9F-E23D-8BFE6AF3F2CF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60EB0C-7B5D-749D-2F8C-AB4E2434446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21223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74FFCF-989F-544E-B89C-D85C31A20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20556"/>
            <a:ext cx="12708724" cy="6010466"/>
          </a:xfrm>
          <a:prstGeom prst="rect">
            <a:avLst/>
          </a:prstGeom>
        </p:spPr>
      </p:pic>
      <p:sp>
        <p:nvSpPr>
          <p:cNvPr id="11" name="Title 1" hidden="1">
            <a:extLst>
              <a:ext uri="{FF2B5EF4-FFF2-40B4-BE49-F238E27FC236}">
                <a16:creationId xmlns:a16="http://schemas.microsoft.com/office/drawing/2014/main" id="{F3CFA6BC-3D0F-2E2B-60CA-B91A507FC0BA}"/>
              </a:ext>
            </a:extLst>
          </p:cNvPr>
          <p:cNvSpPr txBox="1">
            <a:spLocks/>
          </p:cNvSpPr>
          <p:nvPr/>
        </p:nvSpPr>
        <p:spPr>
          <a:xfrm>
            <a:off x="1352988" y="1487700"/>
            <a:ext cx="10597585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End of session</a:t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Please complete Individual</a:t>
            </a:r>
            <a:br>
              <a:rPr lang="en-GB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Reflection Sheets for this session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F9E096-5658-6435-E750-B2FA11A14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666" y="1825026"/>
            <a:ext cx="9674131" cy="3140217"/>
          </a:xfrm>
        </p:spPr>
        <p:txBody>
          <a:bodyPr>
            <a:noAutofit/>
          </a:bodyPr>
          <a:lstStyle/>
          <a:p>
            <a:pPr algn="l" rtl="0" eaLnBrk="1" latinLnBrk="0" hangingPunct="1"/>
            <a:r>
              <a:rPr lang="en-GB" kern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 of session</a:t>
            </a:r>
            <a:br>
              <a:rPr lang="en-GB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complete Individual</a:t>
            </a:r>
            <a:br>
              <a:rPr lang="en-GB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Reflection Sheets for this session</a:t>
            </a: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599280-C329-0E2A-6538-BE689F538FB2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C24FDB-9240-DD10-F4B2-43CE5EC0A13B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2375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920AC3-603D-06AE-E93D-BEB581788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89" y="20556"/>
            <a:ext cx="11567311" cy="60104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990" y="1487700"/>
            <a:ext cx="8128000" cy="3140217"/>
          </a:xfrm>
        </p:spPr>
        <p:txBody>
          <a:bodyPr/>
          <a:lstStyle/>
          <a:p>
            <a:pPr algn="l"/>
            <a:r>
              <a:rPr lang="en-AU" dirty="0">
                <a:latin typeface="Verdana" panose="020B0604030504040204" pitchFamily="34" charset="0"/>
                <a:ea typeface="Verdana" panose="020B0604030504040204" pitchFamily="34" charset="0"/>
              </a:rPr>
              <a:t>Opening remarks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1ADDBF-A7C0-F0AC-CD4D-31F357B3E5A7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ABB2C-FCE9-15B5-2D88-D79A5A36502E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6429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DA189E-8BFA-BFE9-9A7D-D5EAF541B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89" y="20556"/>
            <a:ext cx="11567311" cy="601046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303C500-5F21-DD3C-4FD7-79BC51E20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990" y="1487700"/>
            <a:ext cx="8128000" cy="3140217"/>
          </a:xfrm>
        </p:spPr>
        <p:txBody>
          <a:bodyPr/>
          <a:lstStyle/>
          <a:p>
            <a:pPr algn="l"/>
            <a:r>
              <a:rPr lang="en-AU" dirty="0">
                <a:latin typeface="Verdana" panose="020B0604030504040204" pitchFamily="34" charset="0"/>
                <a:ea typeface="Verdana" panose="020B0604030504040204" pitchFamily="34" charset="0"/>
              </a:rPr>
              <a:t>Introductions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D5D9B6-DE59-43A7-80A0-99A7E0AD8287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4B26E1-700B-DD0C-A7B6-FCE4FDB97905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8064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A1C6CE-01F0-64C7-1C5C-706B4D704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20556"/>
            <a:ext cx="11567311" cy="6010466"/>
          </a:xfrm>
          <a:prstGeom prst="rect">
            <a:avLst/>
          </a:prstGeom>
        </p:spPr>
      </p:pic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86DF3FD-242B-7C58-26AB-496EC47CA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8" y="1808093"/>
            <a:ext cx="9674131" cy="3140217"/>
          </a:xfrm>
        </p:spPr>
        <p:txBody>
          <a:bodyPr/>
          <a:lstStyle/>
          <a:p>
            <a:pPr rtl="0" eaLnBrk="1" latinLnBrk="0" hangingPunct="1"/>
            <a:r>
              <a:rPr lang="en-GB" kern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 of the workshop</a:t>
            </a: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9C5728-8FF5-C17B-B9F1-2A89DA817F8B}"/>
              </a:ext>
            </a:extLst>
          </p:cNvPr>
          <p:cNvSpPr txBox="1">
            <a:spLocks/>
          </p:cNvSpPr>
          <p:nvPr/>
        </p:nvSpPr>
        <p:spPr>
          <a:xfrm>
            <a:off x="1352989" y="1487700"/>
            <a:ext cx="9266725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Overview of the workshop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A1884A-9120-DEA4-61D5-C59BE048D499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56219B-315A-F582-995F-9D9934E64132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5483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FBFE97E-B7A5-6748-78F3-0BC994DDE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347085-76A0-294D-B6C9-4F8A1CD5D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454" y="223652"/>
            <a:ext cx="10936821" cy="1339544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Verdana"/>
                <a:ea typeface="Verdana"/>
              </a:rPr>
              <a:t>Setting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B985C-BF28-1D42-9FF9-D81BF43E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454" y="1753949"/>
            <a:ext cx="1093893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Expectations</a:t>
            </a:r>
          </a:p>
          <a:p>
            <a:pPr marL="0" indent="0">
              <a:buNone/>
            </a:pPr>
            <a:r>
              <a:rPr lang="en-US" sz="3000" dirty="0">
                <a:latin typeface="Verdana"/>
                <a:ea typeface="Verdana"/>
              </a:rPr>
              <a:t>What are you hoping to get from this workshop? What questions would you like to have answered?</a:t>
            </a:r>
          </a:p>
          <a:p>
            <a:pPr marL="0" indent="0">
              <a:buNone/>
            </a:pPr>
            <a:endParaRPr lang="en-US" sz="3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Contributions</a:t>
            </a:r>
          </a:p>
          <a:p>
            <a:pPr marL="0" indent="0">
              <a:buNone/>
            </a:pP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</a:rPr>
              <a:t>What are you hoping to contribute or to share? What is your experience with disability data or data advocacy?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E5DBC2-F3A6-F7C1-8A1D-B20EEBC58C14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35C2C5-19B8-A945-9034-20AC7C46F8D1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77455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A29C30-0097-21C5-15BC-4BAEEFD77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A087B6-DC9D-2F4F-8345-F42C290FD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57" y="198437"/>
            <a:ext cx="7825904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Workshop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A3840-6FC2-3E48-95E6-D564C31C2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83" y="1524000"/>
            <a:ext cx="10938934" cy="4652963"/>
          </a:xfrm>
        </p:spPr>
        <p:txBody>
          <a:bodyPr>
            <a:normAutofit/>
          </a:bodyPr>
          <a:lstStyle/>
          <a:p>
            <a:pPr lvl="0">
              <a:buClr>
                <a:srgbClr val="3F8EC5"/>
              </a:buClr>
            </a:pPr>
            <a:r>
              <a:rPr lang="en-AU" dirty="0">
                <a:latin typeface="Verdana" panose="020B0604030504040204" pitchFamily="34" charset="0"/>
                <a:ea typeface="Verdana" panose="020B0604030504040204" pitchFamily="34" charset="0"/>
              </a:rPr>
              <a:t>Be able to advocate for data collection and investment in better data.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lvl="0">
              <a:buClr>
                <a:srgbClr val="3F8EC5"/>
              </a:buClr>
            </a:pPr>
            <a:r>
              <a:rPr lang="en-AU" dirty="0">
                <a:latin typeface="Verdana" panose="020B0604030504040204" pitchFamily="34" charset="0"/>
                <a:ea typeface="Verdana" panose="020B0604030504040204" pitchFamily="34" charset="0"/>
              </a:rPr>
              <a:t>Be able to use data to develop evidence in support of advocacy messaging.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buClr>
                <a:srgbClr val="3F8EC5"/>
              </a:buClr>
            </a:pPr>
            <a:r>
              <a:rPr lang="en-AU" dirty="0">
                <a:latin typeface="Verdana" panose="020B0604030504040204" pitchFamily="34" charset="0"/>
                <a:ea typeface="Verdana" panose="020B0604030504040204" pitchFamily="34" charset="0"/>
              </a:rPr>
              <a:t>Begin to apply relevant knowledge and skills on disability data in the local context.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buClr>
                <a:srgbClr val="3F8EC5"/>
              </a:buClr>
            </a:pPr>
            <a:r>
              <a:rPr lang="en-AU" dirty="0">
                <a:latin typeface="Verdana" panose="020B0604030504040204" pitchFamily="34" charset="0"/>
                <a:ea typeface="Verdana" panose="020B0604030504040204" pitchFamily="34" charset="0"/>
              </a:rPr>
              <a:t>Have basic data advocacy knowledge and suitable skills to engage in national and regional dialogues using data.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57E2EA-17E6-5E1A-5092-B4B3B7E245CC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A76E89-481B-8DAD-1A92-0D3E65AD6F53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8520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5D3298-EC68-91DD-7A7A-F4D2F4FE0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B9DACA-3888-084E-B3F0-71494C61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725" y="210877"/>
            <a:ext cx="7825904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Workshop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32F4F-59CF-984D-B002-A327E4249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725" y="1393932"/>
            <a:ext cx="10938934" cy="50989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Verdana"/>
                <a:ea typeface="Verdana"/>
              </a:rPr>
              <a:t>Session 1:</a:t>
            </a:r>
            <a:r>
              <a:rPr lang="en-US" sz="2400" dirty="0">
                <a:latin typeface="Verdana"/>
                <a:ea typeface="Verdana"/>
              </a:rPr>
              <a:t> Introduction to the Disability Data Advocacy workshop</a:t>
            </a:r>
            <a:endParaRPr lang="en-US" sz="2400" dirty="0">
              <a:latin typeface="Verdana"/>
              <a:ea typeface="Verdana"/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Session 2: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 Leave no one behind: The critical role of data disaggregation </a:t>
            </a:r>
          </a:p>
          <a:p>
            <a:pPr marL="0" indent="0"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Session 3: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Identifying the population with disabilities using the Washington Group Questions</a:t>
            </a:r>
          </a:p>
          <a:p>
            <a:pPr marL="0" indent="0"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Session 4: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Beyond disaggregation</a:t>
            </a:r>
          </a:p>
          <a:p>
            <a:pPr marL="0" indent="0"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Session 5: 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Disability data sources and quality</a:t>
            </a:r>
          </a:p>
          <a:p>
            <a:pPr marL="0" indent="0"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Session 6: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 How to advocate for better data</a:t>
            </a:r>
          </a:p>
          <a:p>
            <a:pPr marL="0" indent="0"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Session 7: 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OPDs role in advocacy using data</a:t>
            </a:r>
          </a:p>
          <a:p>
            <a:pPr marL="0" indent="0"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Session 8: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 Building an action plan and closing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B81D17-DBF0-ADBD-54C5-5DD3E427A9AD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D2C94B-E01F-A2CC-7D0D-EF5E0CEB785B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20492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150A27-637D-7A87-A8AB-DB19C1771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3E2B68-5D84-144A-B451-0CA821A38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92" y="249756"/>
            <a:ext cx="7825904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Workshop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6D795-1F85-0944-A319-D5EF1AFE6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618" y="1604161"/>
            <a:ext cx="1093893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3F8EC5"/>
              </a:buClr>
            </a:pPr>
            <a:r>
              <a:rPr lang="en-AU" sz="3000" dirty="0">
                <a:latin typeface="Verdana" panose="020B0604030504040204" pitchFamily="34" charset="0"/>
                <a:ea typeface="Verdana" panose="020B0604030504040204" pitchFamily="34" charset="0"/>
              </a:rPr>
              <a:t>Typically, 90-minute sessions</a:t>
            </a:r>
          </a:p>
          <a:p>
            <a:pPr>
              <a:buClr>
                <a:srgbClr val="3F8EC5"/>
              </a:buClr>
            </a:pPr>
            <a:r>
              <a:rPr lang="en-AU" sz="3000" dirty="0">
                <a:latin typeface="Verdana" panose="020B0604030504040204" pitchFamily="34" charset="0"/>
                <a:ea typeface="Verdana" panose="020B0604030504040204" pitchFamily="34" charset="0"/>
              </a:rPr>
              <a:t>An OPD-led facilitation team</a:t>
            </a:r>
          </a:p>
          <a:p>
            <a:pPr>
              <a:buClr>
                <a:srgbClr val="3F8EC5"/>
              </a:buClr>
            </a:pPr>
            <a:r>
              <a:rPr lang="en-AU" sz="3000" dirty="0">
                <a:latin typeface="Verdana" panose="020B0604030504040204" pitchFamily="34" charset="0"/>
                <a:ea typeface="Verdana" panose="020B0604030504040204" pitchFamily="34" charset="0"/>
              </a:rPr>
              <a:t>Mix of presentation, discussion and group activities</a:t>
            </a:r>
          </a:p>
          <a:p>
            <a:pPr>
              <a:buClr>
                <a:srgbClr val="3F8EC5"/>
              </a:buClr>
            </a:pPr>
            <a:r>
              <a:rPr lang="en-AU" sz="3000" dirty="0">
                <a:latin typeface="Verdana" panose="020B0604030504040204" pitchFamily="34" charset="0"/>
                <a:ea typeface="Verdana" panose="020B0604030504040204" pitchFamily="34" charset="0"/>
              </a:rPr>
              <a:t>Building on participants’ knowledge and experience</a:t>
            </a:r>
          </a:p>
          <a:p>
            <a:pPr>
              <a:buClr>
                <a:srgbClr val="3F8EC5"/>
              </a:buClr>
            </a:pPr>
            <a:r>
              <a:rPr lang="en-AU" sz="3000" dirty="0">
                <a:latin typeface="Verdana" panose="020B0604030504040204" pitchFamily="34" charset="0"/>
                <a:ea typeface="Verdana" panose="020B0604030504040204" pitchFamily="34" charset="0"/>
              </a:rPr>
              <a:t>Questions are welcome</a:t>
            </a:r>
          </a:p>
          <a:p>
            <a:pPr>
              <a:buClr>
                <a:srgbClr val="3F8EC5"/>
              </a:buClr>
            </a:pPr>
            <a:r>
              <a:rPr lang="en-AU" sz="3000" dirty="0">
                <a:latin typeface="Verdana"/>
                <a:ea typeface="Verdana"/>
              </a:rPr>
              <a:t>An inclusive workshop environment</a:t>
            </a:r>
          </a:p>
          <a:p>
            <a:pPr>
              <a:buClr>
                <a:srgbClr val="3F8EC5"/>
              </a:buClr>
            </a:pPr>
            <a:r>
              <a:rPr lang="en-AU" sz="3000" b="1" dirty="0">
                <a:latin typeface="Verdana" panose="020B0604030504040204" pitchFamily="34" charset="0"/>
                <a:ea typeface="Verdana" panose="020B0604030504040204" pitchFamily="34" charset="0"/>
              </a:rPr>
              <a:t>Individual Reflection  – Introduce worksheet</a:t>
            </a:r>
            <a:endParaRPr lang="en-AU" sz="3000" b="1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2878B2-3F76-59EE-42E7-D26BF1B91095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26706E-AA68-8421-B62B-853C91E9F5E2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4033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6DEEAB-6AF7-DC7A-122A-4B8BDB65D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20556"/>
            <a:ext cx="11567311" cy="6010466"/>
          </a:xfrm>
          <a:prstGeom prst="rect">
            <a:avLst/>
          </a:prstGeom>
        </p:spPr>
      </p:pic>
      <p:sp>
        <p:nvSpPr>
          <p:cNvPr id="6" name="Title 1" hidden="1">
            <a:extLst>
              <a:ext uri="{FF2B5EF4-FFF2-40B4-BE49-F238E27FC236}">
                <a16:creationId xmlns:a16="http://schemas.microsoft.com/office/drawing/2014/main" id="{9A2CC0B3-9615-D67A-9B3C-C573B58B54B4}"/>
              </a:ext>
            </a:extLst>
          </p:cNvPr>
          <p:cNvSpPr txBox="1">
            <a:spLocks/>
          </p:cNvSpPr>
          <p:nvPr/>
        </p:nvSpPr>
        <p:spPr>
          <a:xfrm>
            <a:off x="1352989" y="1487700"/>
            <a:ext cx="9266725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Global frameworks and</a:t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disability data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F11ADF-1534-48C3-5FA1-494F97D1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732" y="1825026"/>
            <a:ext cx="8807011" cy="3140217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GB" kern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frameworks and</a:t>
            </a:r>
            <a:br>
              <a:rPr lang="en-GB" kern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kern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</a:t>
            </a: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FA1715-CD3E-8FB8-9C0A-39F0BD61BAC2}"/>
              </a:ext>
            </a:extLst>
          </p:cNvPr>
          <p:cNvSpPr txBox="1"/>
          <p:nvPr/>
        </p:nvSpPr>
        <p:spPr>
          <a:xfrm>
            <a:off x="3322622" y="6332464"/>
            <a:ext cx="838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b="1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Data Advocacy Workshop for Organisations of Persons with Disabilities – </a:t>
            </a:r>
            <a:r>
              <a:rPr lang="en-AU" sz="1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  <a:p>
            <a:pPr algn="r"/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1B4470-2C9E-FB0D-DEED-43D007231081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A54A6-5C63-AB4A-BFB1-7A53E2C7C1AC}" type="slidenum">
              <a:rPr lang="en-AU" sz="1000" b="1" smtClean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048011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PD">
      <a:dk1>
        <a:sysClr val="windowText" lastClr="000000"/>
      </a:dk1>
      <a:lt1>
        <a:sysClr val="window" lastClr="FFFFFF"/>
      </a:lt1>
      <a:dk2>
        <a:srgbClr val="003C5C"/>
      </a:dk2>
      <a:lt2>
        <a:srgbClr val="E7E6E6"/>
      </a:lt2>
      <a:accent1>
        <a:srgbClr val="36A9E1"/>
      </a:accent1>
      <a:accent2>
        <a:srgbClr val="ED7D31"/>
      </a:accent2>
      <a:accent3>
        <a:srgbClr val="A5A5A5"/>
      </a:accent3>
      <a:accent4>
        <a:srgbClr val="FFC000"/>
      </a:accent4>
      <a:accent5>
        <a:srgbClr val="226B8C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.potx" id="{8F65D573-0869-4E80-BB1B-DD8D26184BE8}" vid="{C80E03D5-9B74-4F63-AD42-3ADF54434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7c2504-32d5-4e32-b846-d4f378d94766" xsi:nil="true"/>
    <lcf76f155ced4ddcb4097134ff3c332f xmlns="b1dd9fb2-4965-4efe-ab6a-5f74955b3cd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A5A4A228E2A945B387943220A99A75" ma:contentTypeVersion="17" ma:contentTypeDescription="Create a new document." ma:contentTypeScope="" ma:versionID="0a00de78f5bed246f89f6d8ad9fffedc">
  <xsd:schema xmlns:xsd="http://www.w3.org/2001/XMLSchema" xmlns:xs="http://www.w3.org/2001/XMLSchema" xmlns:p="http://schemas.microsoft.com/office/2006/metadata/properties" xmlns:ns2="b1dd9fb2-4965-4efe-ab6a-5f74955b3cd5" xmlns:ns3="737c2504-32d5-4e32-b846-d4f378d94766" targetNamespace="http://schemas.microsoft.com/office/2006/metadata/properties" ma:root="true" ma:fieldsID="720f109b9b8f81415ce091e28dec1ed3" ns2:_="" ns3:_="">
    <xsd:import namespace="b1dd9fb2-4965-4efe-ab6a-5f74955b3cd5"/>
    <xsd:import namespace="737c2504-32d5-4e32-b846-d4f378d947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d9fb2-4965-4efe-ab6a-5f74955b3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a690f9-60e4-4b3b-90eb-0bcc63f223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c2504-32d5-4e32-b846-d4f378d9476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0d07f30-4b12-4c72-8954-06a5479da043}" ma:internalName="TaxCatchAll" ma:showField="CatchAllData" ma:web="737c2504-32d5-4e32-b846-d4f378d94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ADE4CB-FF67-45C3-927E-AE113A3CB17C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737c2504-32d5-4e32-b846-d4f378d94766"/>
    <ds:schemaRef ds:uri="b1dd9fb2-4965-4efe-ab6a-5f74955b3cd5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10269C-A25E-42AF-A07B-E48D09F132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8C2B9B-11D9-41A5-ACC7-E1D473438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dd9fb2-4965-4efe-ab6a-5f74955b3cd5"/>
    <ds:schemaRef ds:uri="737c2504-32d5-4e32-b846-d4f378d94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Custom</Template>
  <TotalTime>2163</TotalTime>
  <Words>1097</Words>
  <Application>Microsoft Macintosh PowerPoint</Application>
  <PresentationFormat>Widescreen</PresentationFormat>
  <Paragraphs>126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Custom</vt:lpstr>
      <vt:lpstr>Introduction to the Disability Data Advocacy Workshop</vt:lpstr>
      <vt:lpstr>Opening remarks</vt:lpstr>
      <vt:lpstr>Introductions</vt:lpstr>
      <vt:lpstr>Overview of the workshop </vt:lpstr>
      <vt:lpstr>Setting expectations</vt:lpstr>
      <vt:lpstr>Workshop objectives</vt:lpstr>
      <vt:lpstr>Workshop sessions</vt:lpstr>
      <vt:lpstr>Workshop format</vt:lpstr>
      <vt:lpstr>Global frameworks and disability data </vt:lpstr>
      <vt:lpstr>Data - definitions</vt:lpstr>
      <vt:lpstr>Why do we need disability data?</vt:lpstr>
      <vt:lpstr>Disability Data Advocacy Toolkit</vt:lpstr>
      <vt:lpstr>The CRPD and disability data</vt:lpstr>
      <vt:lpstr>The 2030 Agenda and disability data</vt:lpstr>
      <vt:lpstr>Global SDG indicator framework</vt:lpstr>
      <vt:lpstr>In order to advocate</vt:lpstr>
      <vt:lpstr>End of session Please complete Individual Reflection Sheets for this session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authors</dc:title>
  <dc:creator>E. M. Lockwood</dc:creator>
  <cp:lastModifiedBy>Tod Emko, CPACC</cp:lastModifiedBy>
  <cp:revision>386</cp:revision>
  <dcterms:created xsi:type="dcterms:W3CDTF">2021-07-14T18:13:39Z</dcterms:created>
  <dcterms:modified xsi:type="dcterms:W3CDTF">2022-12-05T17:59:55Z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0x01010043A5A4A228E2A945B387943220A99A75</vt:lpwstr>
  </property>
  <property fmtid="{D5CDD505-2E9C-101B-9397-08002B2CF9AE}" pid="3" name="MediaServiceImageTags">
    <vt:lpwstr/>
  </property>
</Properties>
</file>