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4"/>
    <p:sldMasterId id="2147483700" r:id="rId5"/>
  </p:sldMasterIdLst>
  <p:notesMasterIdLst>
    <p:notesMasterId r:id="rId24"/>
  </p:notesMasterIdLst>
  <p:handoutMasterIdLst>
    <p:handoutMasterId r:id="rId25"/>
  </p:handoutMasterIdLst>
  <p:sldIdLst>
    <p:sldId id="941" r:id="rId6"/>
    <p:sldId id="266" r:id="rId7"/>
    <p:sldId id="826" r:id="rId8"/>
    <p:sldId id="1037" r:id="rId9"/>
    <p:sldId id="1036" r:id="rId10"/>
    <p:sldId id="959" r:id="rId11"/>
    <p:sldId id="1028" r:id="rId12"/>
    <p:sldId id="1030" r:id="rId13"/>
    <p:sldId id="964" r:id="rId14"/>
    <p:sldId id="965" r:id="rId15"/>
    <p:sldId id="1038" r:id="rId16"/>
    <p:sldId id="1043" r:id="rId17"/>
    <p:sldId id="1042" r:id="rId18"/>
    <p:sldId id="1041" r:id="rId19"/>
    <p:sldId id="1044" r:id="rId20"/>
    <p:sldId id="1025" r:id="rId21"/>
    <p:sldId id="1010" r:id="rId22"/>
    <p:sldId id="104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EA3F904-C9F0-2B6F-29D2-36E4273853B8}" name="Amanda Willimott" initials="AW" userId="S::awillimott@cbm.org.au::a03815ee-9218-485d-8e31-93ad5312f63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ennifer Madans" initials="JM" lastIdx="12" clrIdx="0">
    <p:extLst>
      <p:ext uri="{19B8F6BF-5375-455C-9EA6-DF929625EA0E}">
        <p15:presenceInfo xmlns:p15="http://schemas.microsoft.com/office/powerpoint/2012/main" userId="933cd1dea7d96209" providerId="Windows Live"/>
      </p:ext>
    </p:extLst>
  </p:cmAuthor>
  <p:cmAuthor id="2" name="E. M. Lockwood" initials="EML" lastIdx="6" clrIdx="1">
    <p:extLst>
      <p:ext uri="{19B8F6BF-5375-455C-9EA6-DF929625EA0E}">
        <p15:presenceInfo xmlns:p15="http://schemas.microsoft.com/office/powerpoint/2012/main" userId="b1666df3e4b8442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9C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1588" autoAdjust="0"/>
    <p:restoredTop sz="86464" autoAdjust="0"/>
  </p:normalViewPr>
  <p:slideViewPr>
    <p:cSldViewPr snapToGrid="0" snapToObjects="1">
      <p:cViewPr varScale="1">
        <p:scale>
          <a:sx n="83" d="100"/>
          <a:sy n="83" d="100"/>
        </p:scale>
        <p:origin x="192" y="736"/>
      </p:cViewPr>
      <p:guideLst/>
    </p:cSldViewPr>
  </p:slideViewPr>
  <p:outlineViewPr>
    <p:cViewPr>
      <p:scale>
        <a:sx n="33" d="100"/>
        <a:sy n="33" d="100"/>
      </p:scale>
      <p:origin x="0" y="-26504"/>
    </p:cViewPr>
  </p:outlineViewPr>
  <p:notesTextViewPr>
    <p:cViewPr>
      <p:scale>
        <a:sx n="1" d="1"/>
        <a:sy n="1" d="1"/>
      </p:scale>
      <p:origin x="0" y="0"/>
    </p:cViewPr>
  </p:notesTextViewPr>
  <p:notesViewPr>
    <p:cSldViewPr snapToGrid="0" snapToObjects="1">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6608C75-C363-47E1-A407-6C532ADDDD69}" type="datetimeFigureOut">
              <a:rPr lang="en-AU" smtClean="0"/>
              <a:t>6/12/2022</a:t>
            </a:fld>
            <a:endParaRPr lang="en-AU"/>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9D1229-CD6C-4DD1-AF84-8FF673E1E786}" type="slidenum">
              <a:rPr lang="en-AU" smtClean="0"/>
              <a:t>‹#›</a:t>
            </a:fld>
            <a:endParaRPr lang="en-AU"/>
          </a:p>
        </p:txBody>
      </p:sp>
    </p:spTree>
    <p:extLst>
      <p:ext uri="{BB962C8B-B14F-4D97-AF65-F5344CB8AC3E}">
        <p14:creationId xmlns:p14="http://schemas.microsoft.com/office/powerpoint/2010/main" val="37977551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F79483-C752-3745-A074-858F36C64E14}" type="datetimeFigureOut">
              <a:rPr lang="en-US" smtClean="0"/>
              <a:t>12/5/22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289BCC-58BB-5F41-89FF-EA8DA1D423C6}" type="slidenum">
              <a:rPr lang="en-US" smtClean="0"/>
              <a:t>‹#›</a:t>
            </a:fld>
            <a:endParaRPr lang="en-US" dirty="0"/>
          </a:p>
        </p:txBody>
      </p:sp>
    </p:spTree>
    <p:extLst>
      <p:ext uri="{BB962C8B-B14F-4D97-AF65-F5344CB8AC3E}">
        <p14:creationId xmlns:p14="http://schemas.microsoft.com/office/powerpoint/2010/main" val="1944096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289BCC-58BB-5F41-89FF-EA8DA1D423C6}" type="slidenum">
              <a:rPr lang="en-US" smtClean="0"/>
              <a:t>2</a:t>
            </a:fld>
            <a:endParaRPr lang="en-US" dirty="0"/>
          </a:p>
        </p:txBody>
      </p:sp>
    </p:spTree>
    <p:extLst>
      <p:ext uri="{BB962C8B-B14F-4D97-AF65-F5344CB8AC3E}">
        <p14:creationId xmlns:p14="http://schemas.microsoft.com/office/powerpoint/2010/main" val="758978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289BCC-58BB-5F41-89FF-EA8DA1D423C6}" type="slidenum">
              <a:rPr lang="en-US" smtClean="0"/>
              <a:t>4</a:t>
            </a:fld>
            <a:endParaRPr lang="en-US" dirty="0"/>
          </a:p>
        </p:txBody>
      </p:sp>
    </p:spTree>
    <p:extLst>
      <p:ext uri="{BB962C8B-B14F-4D97-AF65-F5344CB8AC3E}">
        <p14:creationId xmlns:p14="http://schemas.microsoft.com/office/powerpoint/2010/main" val="1822659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289BCC-58BB-5F41-89FF-EA8DA1D423C6}" type="slidenum">
              <a:rPr lang="en-US" smtClean="0"/>
              <a:t>11</a:t>
            </a:fld>
            <a:endParaRPr lang="en-US" dirty="0"/>
          </a:p>
        </p:txBody>
      </p:sp>
    </p:spTree>
    <p:extLst>
      <p:ext uri="{BB962C8B-B14F-4D97-AF65-F5344CB8AC3E}">
        <p14:creationId xmlns:p14="http://schemas.microsoft.com/office/powerpoint/2010/main" val="129608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289BCC-58BB-5F41-89FF-EA8DA1D423C6}" type="slidenum">
              <a:rPr lang="en-US" smtClean="0"/>
              <a:t>13</a:t>
            </a:fld>
            <a:endParaRPr lang="en-US" dirty="0"/>
          </a:p>
        </p:txBody>
      </p:sp>
    </p:spTree>
    <p:extLst>
      <p:ext uri="{BB962C8B-B14F-4D97-AF65-F5344CB8AC3E}">
        <p14:creationId xmlns:p14="http://schemas.microsoft.com/office/powerpoint/2010/main" val="157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E289BCC-58BB-5F41-89FF-EA8DA1D423C6}" type="slidenum">
              <a:rPr lang="en-US" smtClean="0"/>
              <a:t>18</a:t>
            </a:fld>
            <a:endParaRPr lang="en-US" dirty="0"/>
          </a:p>
        </p:txBody>
      </p:sp>
    </p:spTree>
    <p:extLst>
      <p:ext uri="{BB962C8B-B14F-4D97-AF65-F5344CB8AC3E}">
        <p14:creationId xmlns:p14="http://schemas.microsoft.com/office/powerpoint/2010/main" val="1368193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4" cy="1325563"/>
          </a:xfrm>
        </p:spPr>
        <p:txBody>
          <a:bodyPr/>
          <a:lstStyle/>
          <a:p>
            <a:r>
              <a:rPr lang="en-US"/>
              <a:t>Click to edit Master title style</a:t>
            </a:r>
            <a:endParaRPr lang="en-AU"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7" name="Footer Placeholder 6"/>
          <p:cNvSpPr>
            <a:spLocks noGrp="1"/>
          </p:cNvSpPr>
          <p:nvPr>
            <p:ph type="ftr" sz="quarter" idx="10"/>
          </p:nvPr>
        </p:nvSpPr>
        <p:spPr/>
        <p:txBody>
          <a:bodyPr/>
          <a:lstStyle/>
          <a:p>
            <a:endParaRPr lang="en-AU" dirty="0"/>
          </a:p>
        </p:txBody>
      </p:sp>
    </p:spTree>
    <p:extLst>
      <p:ext uri="{BB962C8B-B14F-4D97-AF65-F5344CB8AC3E}">
        <p14:creationId xmlns:p14="http://schemas.microsoft.com/office/powerpoint/2010/main" val="712215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rge landscape photo">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494270" y="480156"/>
            <a:ext cx="11203460" cy="5179240"/>
          </a:xfrm>
        </p:spPr>
        <p:txBody>
          <a:bodyPr/>
          <a:lstStyle>
            <a:lvl1pPr marL="0" indent="0">
              <a:buNone/>
              <a:defRPr/>
            </a:lvl1pPr>
          </a:lstStyle>
          <a:p>
            <a:r>
              <a:rPr lang="en-US"/>
              <a:t>Click icon to add picture</a:t>
            </a:r>
            <a:endParaRPr lang="en-AU" dirty="0"/>
          </a:p>
        </p:txBody>
      </p:sp>
      <p:sp>
        <p:nvSpPr>
          <p:cNvPr id="4" name="Text Placeholder 8"/>
          <p:cNvSpPr>
            <a:spLocks noGrp="1"/>
          </p:cNvSpPr>
          <p:nvPr>
            <p:ph type="body" sz="quarter" idx="12" hasCustomPrompt="1"/>
          </p:nvPr>
        </p:nvSpPr>
        <p:spPr>
          <a:xfrm>
            <a:off x="1615924" y="5793740"/>
            <a:ext cx="8960154" cy="590128"/>
          </a:xfrm>
        </p:spPr>
        <p:txBody>
          <a:bodyPr lIns="0" rIns="0">
            <a:noAutofit/>
          </a:bodyPr>
          <a:lstStyle>
            <a:lvl1pPr marL="0" indent="0" algn="ctr">
              <a:buNone/>
              <a:defRPr sz="2400" b="1">
                <a:solidFill>
                  <a:schemeClr val="tx1"/>
                </a:solidFill>
                <a:latin typeface="+mj-lt"/>
              </a:defRPr>
            </a:lvl1pPr>
          </a:lstStyle>
          <a:p>
            <a:pPr lvl="0"/>
            <a:r>
              <a:rPr lang="en-US" dirty="0"/>
              <a:t>Caption goes here</a:t>
            </a:r>
          </a:p>
        </p:txBody>
      </p:sp>
    </p:spTree>
    <p:extLst>
      <p:ext uri="{BB962C8B-B14F-4D97-AF65-F5344CB8AC3E}">
        <p14:creationId xmlns:p14="http://schemas.microsoft.com/office/powerpoint/2010/main" val="3073374267"/>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portrait photo">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 y="0"/>
            <a:ext cx="8637006" cy="6858000"/>
          </a:xfrm>
        </p:spPr>
        <p:txBody>
          <a:bodyPr/>
          <a:lstStyle>
            <a:lvl1pPr marL="0" indent="0">
              <a:buNone/>
              <a:defRPr/>
            </a:lvl1pPr>
          </a:lstStyle>
          <a:p>
            <a:r>
              <a:rPr lang="en-US"/>
              <a:t>Click icon to add picture</a:t>
            </a:r>
            <a:endParaRPr lang="en-AU" dirty="0"/>
          </a:p>
        </p:txBody>
      </p:sp>
      <p:sp>
        <p:nvSpPr>
          <p:cNvPr id="4" name="Text Placeholder 8"/>
          <p:cNvSpPr>
            <a:spLocks noGrp="1"/>
          </p:cNvSpPr>
          <p:nvPr>
            <p:ph type="body" sz="quarter" idx="12" hasCustomPrompt="1"/>
          </p:nvPr>
        </p:nvSpPr>
        <p:spPr>
          <a:xfrm>
            <a:off x="8799968" y="1642534"/>
            <a:ext cx="3070299" cy="4301067"/>
          </a:xfrm>
        </p:spPr>
        <p:txBody>
          <a:bodyPr lIns="0" rIns="0">
            <a:noAutofit/>
          </a:bodyPr>
          <a:lstStyle>
            <a:lvl1pPr marL="0" indent="0" algn="l">
              <a:buNone/>
              <a:defRPr sz="2400" b="1">
                <a:solidFill>
                  <a:schemeClr val="tx1"/>
                </a:solidFill>
                <a:latin typeface="+mj-lt"/>
              </a:defRPr>
            </a:lvl1pPr>
          </a:lstStyle>
          <a:p>
            <a:pPr lvl="0"/>
            <a:r>
              <a:rPr lang="en-US" dirty="0"/>
              <a:t>Caption goes here</a:t>
            </a:r>
          </a:p>
        </p:txBody>
      </p:sp>
    </p:spTree>
    <p:extLst>
      <p:ext uri="{BB962C8B-B14F-4D97-AF65-F5344CB8AC3E}">
        <p14:creationId xmlns:p14="http://schemas.microsoft.com/office/powerpoint/2010/main" val="1868250742"/>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inal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2419350" y="4465104"/>
            <a:ext cx="7353300" cy="819150"/>
          </a:xfrm>
        </p:spPr>
        <p:txBody>
          <a:bodyPr anchor="b" anchorCtr="0">
            <a:noAutofit/>
          </a:bodyPr>
          <a:lstStyle>
            <a:lvl1pPr marL="0" indent="0" algn="ctr">
              <a:buNone/>
              <a:defRPr sz="2800" b="0" baseline="0">
                <a:solidFill>
                  <a:schemeClr val="bg1"/>
                </a:solidFill>
                <a:latin typeface="+mj-lt"/>
              </a:defRPr>
            </a:lvl1pPr>
          </a:lstStyle>
          <a:p>
            <a:pPr lvl="0"/>
            <a:r>
              <a:rPr lang="en-AU" dirty="0"/>
              <a:t>Contact details</a:t>
            </a:r>
          </a:p>
        </p:txBody>
      </p:sp>
      <p:sp>
        <p:nvSpPr>
          <p:cNvPr id="13" name="Title 3"/>
          <p:cNvSpPr>
            <a:spLocks noGrp="1"/>
          </p:cNvSpPr>
          <p:nvPr>
            <p:ph type="title" hasCustomPrompt="1"/>
          </p:nvPr>
        </p:nvSpPr>
        <p:spPr>
          <a:xfrm>
            <a:off x="0" y="-339021"/>
            <a:ext cx="12192000" cy="244682"/>
          </a:xfrm>
        </p:spPr>
        <p:txBody>
          <a:bodyPr wrap="square">
            <a:spAutoFit/>
          </a:bodyPr>
          <a:lstStyle>
            <a:lvl1pPr>
              <a:defRPr lang="en-AU" sz="1050" b="0" dirty="0">
                <a:solidFill>
                  <a:schemeClr val="tx1"/>
                </a:solidFill>
                <a:latin typeface="+mn-lt"/>
                <a:ea typeface="+mn-ea"/>
                <a:cs typeface="+mn-cs"/>
              </a:defRPr>
            </a:lvl1pPr>
          </a:lstStyle>
          <a:p>
            <a:pPr marL="0" lvl="0" defTabSz="457200"/>
            <a:r>
              <a:rPr lang="en-AU" dirty="0"/>
              <a:t>Closing slide</a:t>
            </a:r>
          </a:p>
        </p:txBody>
      </p:sp>
    </p:spTree>
    <p:extLst>
      <p:ext uri="{BB962C8B-B14F-4D97-AF65-F5344CB8AC3E}">
        <p14:creationId xmlns:p14="http://schemas.microsoft.com/office/powerpoint/2010/main" val="128381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4" cy="1325563"/>
          </a:xfrm>
        </p:spPr>
        <p:txBody>
          <a:bodyPr/>
          <a:lstStyle/>
          <a:p>
            <a:r>
              <a:rPr lang="en-US"/>
              <a:t>Click to edit Master title style</a:t>
            </a:r>
            <a:endParaRPr lang="en-AU"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7" name="Footer Placeholder 6"/>
          <p:cNvSpPr>
            <a:spLocks noGrp="1"/>
          </p:cNvSpPr>
          <p:nvPr>
            <p:ph type="ftr" sz="quarter" idx="10"/>
          </p:nvPr>
        </p:nvSpPr>
        <p:spPr/>
        <p:txBody>
          <a:bodyPr/>
          <a:lstStyle/>
          <a:p>
            <a:endParaRPr lang="en-AU" dirty="0"/>
          </a:p>
        </p:txBody>
      </p:sp>
    </p:spTree>
    <p:extLst>
      <p:ext uri="{BB962C8B-B14F-4D97-AF65-F5344CB8AC3E}">
        <p14:creationId xmlns:p14="http://schemas.microsoft.com/office/powerpoint/2010/main" val="712215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4" cy="1325563"/>
          </a:xfrm>
        </p:spPr>
        <p:txBody>
          <a:bodyPr/>
          <a:lstStyle/>
          <a:p>
            <a:r>
              <a:rPr lang="en-US"/>
              <a:t>Click to edit Master title style</a:t>
            </a:r>
            <a:endParaRPr lang="en-AU" dirty="0"/>
          </a:p>
        </p:txBody>
      </p:sp>
      <p:sp>
        <p:nvSpPr>
          <p:cNvPr id="3" name="Content Placeholder 2"/>
          <p:cNvSpPr>
            <a:spLocks noGrp="1"/>
          </p:cNvSpPr>
          <p:nvPr>
            <p:ph sz="half" idx="1"/>
          </p:nvPr>
        </p:nvSpPr>
        <p:spPr>
          <a:xfrm>
            <a:off x="626533" y="1825625"/>
            <a:ext cx="5393267" cy="4351338"/>
          </a:xfrm>
        </p:spPr>
        <p:txBody>
          <a:bodyPr/>
          <a:lstStyle>
            <a:lvl1pPr>
              <a:defRPr sz="2800"/>
            </a:lvl1pPr>
            <a:lvl2pPr>
              <a:defRPr sz="2400"/>
            </a:lvl2pPr>
            <a:lvl3pPr>
              <a:defRPr sz="20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p:cNvSpPr>
            <a:spLocks noGrp="1"/>
          </p:cNvSpPr>
          <p:nvPr>
            <p:ph sz="half" idx="2"/>
          </p:nvPr>
        </p:nvSpPr>
        <p:spPr>
          <a:xfrm>
            <a:off x="6172199" y="1825625"/>
            <a:ext cx="5393267"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8" name="Footer Placeholder 7"/>
          <p:cNvSpPr>
            <a:spLocks noGrp="1"/>
          </p:cNvSpPr>
          <p:nvPr>
            <p:ph type="ftr" sz="quarter" idx="10"/>
          </p:nvPr>
        </p:nvSpPr>
        <p:spPr/>
        <p:txBody>
          <a:bodyPr/>
          <a:lstStyle/>
          <a:p>
            <a:endParaRPr lang="en-AU" dirty="0"/>
          </a:p>
        </p:txBody>
      </p:sp>
    </p:spTree>
    <p:extLst>
      <p:ext uri="{BB962C8B-B14F-4D97-AF65-F5344CB8AC3E}">
        <p14:creationId xmlns:p14="http://schemas.microsoft.com/office/powerpoint/2010/main" val="4181914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plus large photo">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3" cy="709671"/>
          </a:xfrm>
        </p:spPr>
        <p:txBody>
          <a:bodyPr/>
          <a:lstStyle/>
          <a:p>
            <a:r>
              <a:rPr lang="en-US"/>
              <a:t>Click to edit Master title style</a:t>
            </a:r>
            <a:endParaRPr lang="en-AU" dirty="0"/>
          </a:p>
        </p:txBody>
      </p:sp>
      <p:sp>
        <p:nvSpPr>
          <p:cNvPr id="3" name="Content Placeholder 2"/>
          <p:cNvSpPr>
            <a:spLocks noGrp="1"/>
          </p:cNvSpPr>
          <p:nvPr>
            <p:ph sz="half" idx="1"/>
          </p:nvPr>
        </p:nvSpPr>
        <p:spPr>
          <a:xfrm>
            <a:off x="626534" y="1243601"/>
            <a:ext cx="4483348" cy="49333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6" name="Picture Placeholder 5"/>
          <p:cNvSpPr>
            <a:spLocks noGrp="1"/>
          </p:cNvSpPr>
          <p:nvPr>
            <p:ph type="pic" sz="quarter" idx="11"/>
          </p:nvPr>
        </p:nvSpPr>
        <p:spPr>
          <a:xfrm>
            <a:off x="5202091" y="1243601"/>
            <a:ext cx="6552000" cy="4933362"/>
          </a:xfrm>
        </p:spPr>
        <p:txBody>
          <a:bodyPr/>
          <a:lstStyle>
            <a:lvl1pPr marL="0" indent="0">
              <a:buNone/>
              <a:defRPr/>
            </a:lvl1pPr>
          </a:lstStyle>
          <a:p>
            <a:r>
              <a:rPr lang="en-US"/>
              <a:t>Click icon to add picture</a:t>
            </a:r>
            <a:endParaRPr lang="en-AU" dirty="0"/>
          </a:p>
        </p:txBody>
      </p:sp>
      <p:sp>
        <p:nvSpPr>
          <p:cNvPr id="9" name="Text Placeholder 8"/>
          <p:cNvSpPr>
            <a:spLocks noGrp="1"/>
          </p:cNvSpPr>
          <p:nvPr>
            <p:ph type="body" sz="quarter" idx="12" hasCustomPrompt="1"/>
          </p:nvPr>
        </p:nvSpPr>
        <p:spPr>
          <a:xfrm>
            <a:off x="5202091" y="6251793"/>
            <a:ext cx="6551999" cy="332423"/>
          </a:xfrm>
        </p:spPr>
        <p:txBody>
          <a:bodyPr lIns="0" rIns="0">
            <a:normAutofit/>
          </a:bodyPr>
          <a:lstStyle>
            <a:lvl1pPr marL="0" indent="0">
              <a:buNone/>
              <a:defRPr sz="1400" b="1">
                <a:solidFill>
                  <a:schemeClr val="tx1">
                    <a:lumMod val="65000"/>
                    <a:lumOff val="35000"/>
                  </a:schemeClr>
                </a:solidFill>
                <a:latin typeface="+mj-lt"/>
              </a:defRPr>
            </a:lvl1pPr>
          </a:lstStyle>
          <a:p>
            <a:pPr lvl="0"/>
            <a:r>
              <a:rPr lang="en-US" dirty="0"/>
              <a:t>Caption goes here</a:t>
            </a:r>
          </a:p>
        </p:txBody>
      </p:sp>
    </p:spTree>
    <p:extLst>
      <p:ext uri="{BB962C8B-B14F-4D97-AF65-F5344CB8AC3E}">
        <p14:creationId xmlns:p14="http://schemas.microsoft.com/office/powerpoint/2010/main" val="2531666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4" cy="1325563"/>
          </a:xfrm>
        </p:spPr>
        <p:txBody>
          <a:bodyPr/>
          <a:lstStyle/>
          <a:p>
            <a:r>
              <a:rPr lang="en-US"/>
              <a:t>Click to edit Master title style</a:t>
            </a:r>
            <a:endParaRPr lang="en-AU"/>
          </a:p>
        </p:txBody>
      </p:sp>
      <p:sp>
        <p:nvSpPr>
          <p:cNvPr id="6" name="Footer Placeholder 5"/>
          <p:cNvSpPr>
            <a:spLocks noGrp="1"/>
          </p:cNvSpPr>
          <p:nvPr>
            <p:ph type="ftr" sz="quarter" idx="10"/>
          </p:nvPr>
        </p:nvSpPr>
        <p:spPr/>
        <p:txBody>
          <a:bodyPr/>
          <a:lstStyle/>
          <a:p>
            <a:endParaRPr lang="en-AU" dirty="0"/>
          </a:p>
        </p:txBody>
      </p:sp>
    </p:spTree>
    <p:extLst>
      <p:ext uri="{BB962C8B-B14F-4D97-AF65-F5344CB8AC3E}">
        <p14:creationId xmlns:p14="http://schemas.microsoft.com/office/powerpoint/2010/main" val="7225990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3"/>
          <p:cNvSpPr>
            <a:spLocks noGrp="1"/>
          </p:cNvSpPr>
          <p:nvPr>
            <p:ph type="title" hasCustomPrompt="1"/>
          </p:nvPr>
        </p:nvSpPr>
        <p:spPr>
          <a:xfrm>
            <a:off x="0" y="-339021"/>
            <a:ext cx="12192000" cy="244682"/>
          </a:xfrm>
        </p:spPr>
        <p:txBody>
          <a:bodyPr wrap="square">
            <a:spAutoFit/>
          </a:bodyPr>
          <a:lstStyle>
            <a:lvl1pPr>
              <a:defRPr lang="en-AU" sz="1050" b="0" dirty="0">
                <a:solidFill>
                  <a:schemeClr val="tx1"/>
                </a:solidFill>
                <a:latin typeface="+mn-lt"/>
                <a:ea typeface="+mn-ea"/>
                <a:cs typeface="+mn-cs"/>
              </a:defRPr>
            </a:lvl1pPr>
          </a:lstStyle>
          <a:p>
            <a:pPr marL="0" lvl="0" defTabSz="457200"/>
            <a:r>
              <a:rPr lang="en-AU" dirty="0"/>
              <a:t>Insert title of slide</a:t>
            </a:r>
          </a:p>
        </p:txBody>
      </p:sp>
    </p:spTree>
    <p:extLst>
      <p:ext uri="{BB962C8B-B14F-4D97-AF65-F5344CB8AC3E}">
        <p14:creationId xmlns:p14="http://schemas.microsoft.com/office/powerpoint/2010/main" val="34166082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No Logo">
    <p:spTree>
      <p:nvGrpSpPr>
        <p:cNvPr id="1" name=""/>
        <p:cNvGrpSpPr/>
        <p:nvPr/>
      </p:nvGrpSpPr>
      <p:grpSpPr>
        <a:xfrm>
          <a:off x="0" y="0"/>
          <a:ext cx="0" cy="0"/>
          <a:chOff x="0" y="0"/>
          <a:chExt cx="0" cy="0"/>
        </a:xfrm>
      </p:grpSpPr>
      <p:sp>
        <p:nvSpPr>
          <p:cNvPr id="2" name="Title 3"/>
          <p:cNvSpPr>
            <a:spLocks noGrp="1"/>
          </p:cNvSpPr>
          <p:nvPr>
            <p:ph type="title" hasCustomPrompt="1"/>
          </p:nvPr>
        </p:nvSpPr>
        <p:spPr>
          <a:xfrm>
            <a:off x="0" y="-339021"/>
            <a:ext cx="12192000" cy="244682"/>
          </a:xfrm>
        </p:spPr>
        <p:txBody>
          <a:bodyPr wrap="square">
            <a:spAutoFit/>
          </a:bodyPr>
          <a:lstStyle>
            <a:lvl1pPr>
              <a:defRPr lang="en-AU" sz="1050" b="0" dirty="0">
                <a:solidFill>
                  <a:schemeClr val="tx1"/>
                </a:solidFill>
                <a:latin typeface="+mn-lt"/>
                <a:ea typeface="+mn-ea"/>
                <a:cs typeface="+mn-cs"/>
              </a:defRPr>
            </a:lvl1pPr>
          </a:lstStyle>
          <a:p>
            <a:pPr marL="0" lvl="0" defTabSz="457200"/>
            <a:r>
              <a:rPr lang="en-AU" dirty="0"/>
              <a:t>Insert title of slide</a:t>
            </a:r>
          </a:p>
        </p:txBody>
      </p:sp>
    </p:spTree>
    <p:extLst>
      <p:ext uri="{BB962C8B-B14F-4D97-AF65-F5344CB8AC3E}">
        <p14:creationId xmlns:p14="http://schemas.microsoft.com/office/powerpoint/2010/main" val="37232219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8D85E-3CC4-4DDD-AF05-99EA9F3E261D}"/>
              </a:ext>
            </a:extLst>
          </p:cNvPr>
          <p:cNvSpPr>
            <a:spLocks noGrp="1"/>
          </p:cNvSpPr>
          <p:nvPr>
            <p:ph type="ctrTitle" hasCustomPrompt="1"/>
          </p:nvPr>
        </p:nvSpPr>
        <p:spPr>
          <a:xfrm>
            <a:off x="1524000" y="3141549"/>
            <a:ext cx="9144000" cy="1504242"/>
          </a:xfrm>
        </p:spPr>
        <p:txBody>
          <a:bodyPr anchor="b">
            <a:normAutofit/>
          </a:bodyPr>
          <a:lstStyle>
            <a:lvl1pPr algn="ctr">
              <a:defRPr sz="4800" baseline="0"/>
            </a:lvl1pPr>
          </a:lstStyle>
          <a:p>
            <a:r>
              <a:rPr lang="en-US" dirty="0"/>
              <a:t>Title of Session</a:t>
            </a:r>
          </a:p>
        </p:txBody>
      </p:sp>
      <p:sp>
        <p:nvSpPr>
          <p:cNvPr id="3" name="Subtitle 2">
            <a:extLst>
              <a:ext uri="{FF2B5EF4-FFF2-40B4-BE49-F238E27FC236}">
                <a16:creationId xmlns:a16="http://schemas.microsoft.com/office/drawing/2014/main" id="{543BE94C-BBB6-4959-88C4-3FAFCE154EAE}"/>
              </a:ext>
            </a:extLst>
          </p:cNvPr>
          <p:cNvSpPr>
            <a:spLocks noGrp="1"/>
          </p:cNvSpPr>
          <p:nvPr>
            <p:ph type="subTitle" idx="1" hasCustomPrompt="1"/>
          </p:nvPr>
        </p:nvSpPr>
        <p:spPr>
          <a:xfrm>
            <a:off x="1524000" y="4552352"/>
            <a:ext cx="9144000" cy="50069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Session X.X</a:t>
            </a:r>
          </a:p>
        </p:txBody>
      </p:sp>
      <p:sp>
        <p:nvSpPr>
          <p:cNvPr id="7" name="Text Placeholder 6"/>
          <p:cNvSpPr>
            <a:spLocks noGrp="1"/>
          </p:cNvSpPr>
          <p:nvPr>
            <p:ph type="body" sz="quarter" idx="10" hasCustomPrompt="1"/>
          </p:nvPr>
        </p:nvSpPr>
        <p:spPr>
          <a:xfrm>
            <a:off x="1524000" y="5459240"/>
            <a:ext cx="9144000" cy="841668"/>
          </a:xfrm>
        </p:spPr>
        <p:txBody>
          <a:bodyPr anchor="b" anchorCtr="0">
            <a:normAutofit/>
          </a:bodyPr>
          <a:lstStyle>
            <a:lvl1pPr marL="0" indent="0" algn="ctr">
              <a:buNone/>
              <a:defRPr sz="2400" baseline="0"/>
            </a:lvl1pPr>
          </a:lstStyle>
          <a:p>
            <a:pPr lvl="0"/>
            <a:r>
              <a:rPr lang="en-US" dirty="0"/>
              <a:t>Country / date / presenter / etc.</a:t>
            </a:r>
            <a:endParaRPr lang="en-AU" dirty="0"/>
          </a:p>
        </p:txBody>
      </p:sp>
      <p:sp>
        <p:nvSpPr>
          <p:cNvPr id="6" name="Subtitle 2">
            <a:extLst>
              <a:ext uri="{FF2B5EF4-FFF2-40B4-BE49-F238E27FC236}">
                <a16:creationId xmlns:a16="http://schemas.microsoft.com/office/drawing/2014/main" id="{543BE94C-BBB6-4959-88C4-3FAFCE154EAE}"/>
              </a:ext>
            </a:extLst>
          </p:cNvPr>
          <p:cNvSpPr txBox="1">
            <a:spLocks/>
          </p:cNvSpPr>
          <p:nvPr userDrawn="1"/>
        </p:nvSpPr>
        <p:spPr>
          <a:xfrm>
            <a:off x="1524000" y="2226621"/>
            <a:ext cx="9144000" cy="83345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Clr>
                <a:schemeClr val="tx1">
                  <a:lumMod val="75000"/>
                  <a:lumOff val="25000"/>
                </a:schemeClr>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b="1" dirty="0">
              <a:solidFill>
                <a:schemeClr val="tx2"/>
              </a:solidFill>
            </a:endParaRPr>
          </a:p>
        </p:txBody>
      </p:sp>
    </p:spTree>
    <p:extLst>
      <p:ext uri="{BB962C8B-B14F-4D97-AF65-F5344CB8AC3E}">
        <p14:creationId xmlns:p14="http://schemas.microsoft.com/office/powerpoint/2010/main" val="1364617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4" cy="1325563"/>
          </a:xfrm>
        </p:spPr>
        <p:txBody>
          <a:bodyPr/>
          <a:lstStyle/>
          <a:p>
            <a:r>
              <a:rPr lang="en-US"/>
              <a:t>Click to edit Master title style</a:t>
            </a:r>
            <a:endParaRPr lang="en-AU" dirty="0"/>
          </a:p>
        </p:txBody>
      </p:sp>
      <p:sp>
        <p:nvSpPr>
          <p:cNvPr id="3" name="Content Placeholder 2"/>
          <p:cNvSpPr>
            <a:spLocks noGrp="1"/>
          </p:cNvSpPr>
          <p:nvPr>
            <p:ph sz="half" idx="1"/>
          </p:nvPr>
        </p:nvSpPr>
        <p:spPr>
          <a:xfrm>
            <a:off x="626533" y="1825625"/>
            <a:ext cx="5393267" cy="4351338"/>
          </a:xfrm>
        </p:spPr>
        <p:txBody>
          <a:bodyPr/>
          <a:lstStyle>
            <a:lvl1pPr>
              <a:defRPr sz="2800"/>
            </a:lvl1pPr>
            <a:lvl2pPr>
              <a:defRPr sz="24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p:cNvSpPr>
            <a:spLocks noGrp="1"/>
          </p:cNvSpPr>
          <p:nvPr>
            <p:ph sz="half" idx="2"/>
          </p:nvPr>
        </p:nvSpPr>
        <p:spPr>
          <a:xfrm>
            <a:off x="6172199" y="1825625"/>
            <a:ext cx="539326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8" name="Footer Placeholder 7"/>
          <p:cNvSpPr>
            <a:spLocks noGrp="1"/>
          </p:cNvSpPr>
          <p:nvPr>
            <p:ph type="ftr" sz="quarter" idx="10"/>
          </p:nvPr>
        </p:nvSpPr>
        <p:spPr/>
        <p:txBody>
          <a:bodyPr/>
          <a:lstStyle/>
          <a:p>
            <a:endParaRPr lang="en-AU" dirty="0"/>
          </a:p>
        </p:txBody>
      </p:sp>
    </p:spTree>
    <p:extLst>
      <p:ext uri="{BB962C8B-B14F-4D97-AF65-F5344CB8AC3E}">
        <p14:creationId xmlns:p14="http://schemas.microsoft.com/office/powerpoint/2010/main" val="4181914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Header Whi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0" y="1659599"/>
            <a:ext cx="8128000" cy="3538802"/>
          </a:xfrm>
        </p:spPr>
        <p:txBody>
          <a:bodyPr>
            <a:normAutofit/>
          </a:bodyPr>
          <a:lstStyle>
            <a:lvl1pPr>
              <a:defRPr lang="en-AU" sz="4800" b="1" kern="1200" baseline="0" dirty="0">
                <a:solidFill>
                  <a:schemeClr val="tx2"/>
                </a:solidFill>
                <a:latin typeface="+mj-lt"/>
                <a:ea typeface="+mn-ea"/>
                <a:cs typeface="+mn-cs"/>
              </a:defRPr>
            </a:lvl1pPr>
          </a:lstStyle>
          <a:p>
            <a:pPr marL="0" lvl="0" indent="0" algn="ctr" defTabSz="914400" rtl="0" eaLnBrk="1" latinLnBrk="0" hangingPunct="1">
              <a:lnSpc>
                <a:spcPct val="90000"/>
              </a:lnSpc>
              <a:spcBef>
                <a:spcPts val="1000"/>
              </a:spcBef>
              <a:buClr>
                <a:schemeClr val="tx1">
                  <a:lumMod val="75000"/>
                  <a:lumOff val="25000"/>
                </a:schemeClr>
              </a:buClr>
              <a:buFont typeface="Arial" panose="020B0604020202020204" pitchFamily="34" charset="0"/>
              <a:buNone/>
            </a:pPr>
            <a:r>
              <a:rPr lang="en-US" dirty="0"/>
              <a:t>Section heading</a:t>
            </a:r>
            <a:endParaRPr lang="en-AU" dirty="0"/>
          </a:p>
        </p:txBody>
      </p:sp>
    </p:spTree>
    <p:extLst>
      <p:ext uri="{BB962C8B-B14F-4D97-AF65-F5344CB8AC3E}">
        <p14:creationId xmlns:p14="http://schemas.microsoft.com/office/powerpoint/2010/main" val="7465124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tion Header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0" y="1858892"/>
            <a:ext cx="8128000" cy="3140217"/>
          </a:xfrm>
        </p:spPr>
        <p:txBody>
          <a:bodyPr/>
          <a:lstStyle>
            <a:lvl1pPr algn="ctr">
              <a:defRPr lang="en-AU" sz="4800" b="1" kern="1200" baseline="0" dirty="0">
                <a:solidFill>
                  <a:schemeClr val="bg1"/>
                </a:solidFill>
                <a:latin typeface="+mj-lt"/>
                <a:ea typeface="+mn-ea"/>
                <a:cs typeface="+mn-cs"/>
              </a:defRPr>
            </a:lvl1pPr>
          </a:lstStyle>
          <a:p>
            <a:r>
              <a:rPr lang="en-US" dirty="0"/>
              <a:t>Section heading</a:t>
            </a:r>
            <a:endParaRPr lang="en-AU" dirty="0"/>
          </a:p>
        </p:txBody>
      </p:sp>
    </p:spTree>
    <p:extLst>
      <p:ext uri="{BB962C8B-B14F-4D97-AF65-F5344CB8AC3E}">
        <p14:creationId xmlns:p14="http://schemas.microsoft.com/office/powerpoint/2010/main" val="3564667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Large landscape photo">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494270" y="480156"/>
            <a:ext cx="11203460" cy="5179240"/>
          </a:xfrm>
        </p:spPr>
        <p:txBody>
          <a:bodyPr/>
          <a:lstStyle>
            <a:lvl1pPr marL="0" indent="0">
              <a:buNone/>
              <a:defRPr/>
            </a:lvl1pPr>
          </a:lstStyle>
          <a:p>
            <a:r>
              <a:rPr lang="en-US"/>
              <a:t>Click icon to add picture</a:t>
            </a:r>
            <a:endParaRPr lang="en-AU" dirty="0"/>
          </a:p>
        </p:txBody>
      </p:sp>
      <p:sp>
        <p:nvSpPr>
          <p:cNvPr id="4" name="Text Placeholder 8"/>
          <p:cNvSpPr>
            <a:spLocks noGrp="1"/>
          </p:cNvSpPr>
          <p:nvPr>
            <p:ph type="body" sz="quarter" idx="12" hasCustomPrompt="1"/>
          </p:nvPr>
        </p:nvSpPr>
        <p:spPr>
          <a:xfrm>
            <a:off x="1615924" y="5793740"/>
            <a:ext cx="8960154" cy="590128"/>
          </a:xfrm>
        </p:spPr>
        <p:txBody>
          <a:bodyPr lIns="0" rIns="0">
            <a:noAutofit/>
          </a:bodyPr>
          <a:lstStyle>
            <a:lvl1pPr marL="0" indent="0" algn="ctr">
              <a:buNone/>
              <a:defRPr sz="2400" b="1">
                <a:solidFill>
                  <a:schemeClr val="tx1"/>
                </a:solidFill>
                <a:latin typeface="+mj-lt"/>
              </a:defRPr>
            </a:lvl1pPr>
          </a:lstStyle>
          <a:p>
            <a:pPr lvl="0"/>
            <a:r>
              <a:rPr lang="en-US" dirty="0"/>
              <a:t>Caption goes here</a:t>
            </a:r>
          </a:p>
        </p:txBody>
      </p:sp>
    </p:spTree>
    <p:extLst>
      <p:ext uri="{BB962C8B-B14F-4D97-AF65-F5344CB8AC3E}">
        <p14:creationId xmlns:p14="http://schemas.microsoft.com/office/powerpoint/2010/main" val="3073374267"/>
      </p:ext>
    </p:extLst>
  </p:cSld>
  <p:clrMapOvr>
    <a:overrideClrMapping bg1="dk1" tx1="lt1" bg2="dk2" tx2="lt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Large portrait photo">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 y="0"/>
            <a:ext cx="8637006" cy="6858000"/>
          </a:xfrm>
        </p:spPr>
        <p:txBody>
          <a:bodyPr/>
          <a:lstStyle>
            <a:lvl1pPr marL="0" indent="0">
              <a:buNone/>
              <a:defRPr/>
            </a:lvl1pPr>
          </a:lstStyle>
          <a:p>
            <a:r>
              <a:rPr lang="en-US"/>
              <a:t>Click icon to add picture</a:t>
            </a:r>
            <a:endParaRPr lang="en-AU" dirty="0"/>
          </a:p>
        </p:txBody>
      </p:sp>
      <p:sp>
        <p:nvSpPr>
          <p:cNvPr id="4" name="Text Placeholder 8"/>
          <p:cNvSpPr>
            <a:spLocks noGrp="1"/>
          </p:cNvSpPr>
          <p:nvPr>
            <p:ph type="body" sz="quarter" idx="12" hasCustomPrompt="1"/>
          </p:nvPr>
        </p:nvSpPr>
        <p:spPr>
          <a:xfrm>
            <a:off x="8799968" y="1642534"/>
            <a:ext cx="3070299" cy="4301067"/>
          </a:xfrm>
        </p:spPr>
        <p:txBody>
          <a:bodyPr lIns="0" rIns="0">
            <a:noAutofit/>
          </a:bodyPr>
          <a:lstStyle>
            <a:lvl1pPr marL="0" indent="0" algn="l">
              <a:buNone/>
              <a:defRPr sz="2400" b="1">
                <a:solidFill>
                  <a:schemeClr val="tx1"/>
                </a:solidFill>
                <a:latin typeface="+mj-lt"/>
              </a:defRPr>
            </a:lvl1pPr>
          </a:lstStyle>
          <a:p>
            <a:pPr lvl="0"/>
            <a:r>
              <a:rPr lang="en-US" dirty="0"/>
              <a:t>Caption goes here</a:t>
            </a:r>
          </a:p>
        </p:txBody>
      </p:sp>
    </p:spTree>
    <p:extLst>
      <p:ext uri="{BB962C8B-B14F-4D97-AF65-F5344CB8AC3E}">
        <p14:creationId xmlns:p14="http://schemas.microsoft.com/office/powerpoint/2010/main" val="1868250742"/>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inal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2419350" y="4465104"/>
            <a:ext cx="7353300" cy="819150"/>
          </a:xfrm>
        </p:spPr>
        <p:txBody>
          <a:bodyPr anchor="b" anchorCtr="0">
            <a:noAutofit/>
          </a:bodyPr>
          <a:lstStyle>
            <a:lvl1pPr marL="0" indent="0" algn="ctr">
              <a:buNone/>
              <a:defRPr sz="2800" b="0" baseline="0">
                <a:solidFill>
                  <a:schemeClr val="bg1"/>
                </a:solidFill>
                <a:latin typeface="+mj-lt"/>
              </a:defRPr>
            </a:lvl1pPr>
          </a:lstStyle>
          <a:p>
            <a:pPr lvl="0"/>
            <a:r>
              <a:rPr lang="en-AU" dirty="0"/>
              <a:t>Contact details</a:t>
            </a:r>
          </a:p>
        </p:txBody>
      </p:sp>
      <p:sp>
        <p:nvSpPr>
          <p:cNvPr id="13" name="Title 3"/>
          <p:cNvSpPr>
            <a:spLocks noGrp="1"/>
          </p:cNvSpPr>
          <p:nvPr>
            <p:ph type="title" hasCustomPrompt="1"/>
          </p:nvPr>
        </p:nvSpPr>
        <p:spPr>
          <a:xfrm>
            <a:off x="0" y="-339021"/>
            <a:ext cx="12192000" cy="244682"/>
          </a:xfrm>
        </p:spPr>
        <p:txBody>
          <a:bodyPr wrap="square">
            <a:spAutoFit/>
          </a:bodyPr>
          <a:lstStyle>
            <a:lvl1pPr>
              <a:defRPr lang="en-AU" sz="1050" b="0" dirty="0">
                <a:solidFill>
                  <a:schemeClr val="tx1"/>
                </a:solidFill>
                <a:latin typeface="+mn-lt"/>
                <a:ea typeface="+mn-ea"/>
                <a:cs typeface="+mn-cs"/>
              </a:defRPr>
            </a:lvl1pPr>
          </a:lstStyle>
          <a:p>
            <a:pPr marL="0" lvl="0" defTabSz="457200"/>
            <a:r>
              <a:rPr lang="en-AU" dirty="0"/>
              <a:t>Closing slide</a:t>
            </a:r>
          </a:p>
        </p:txBody>
      </p:sp>
    </p:spTree>
    <p:extLst>
      <p:ext uri="{BB962C8B-B14F-4D97-AF65-F5344CB8AC3E}">
        <p14:creationId xmlns:p14="http://schemas.microsoft.com/office/powerpoint/2010/main" val="1283811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plus large photo">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3" cy="709671"/>
          </a:xfrm>
        </p:spPr>
        <p:txBody>
          <a:bodyPr/>
          <a:lstStyle/>
          <a:p>
            <a:r>
              <a:rPr lang="en-US"/>
              <a:t>Click to edit Master title style</a:t>
            </a:r>
            <a:endParaRPr lang="en-AU" dirty="0"/>
          </a:p>
        </p:txBody>
      </p:sp>
      <p:sp>
        <p:nvSpPr>
          <p:cNvPr id="3" name="Content Placeholder 2"/>
          <p:cNvSpPr>
            <a:spLocks noGrp="1"/>
          </p:cNvSpPr>
          <p:nvPr>
            <p:ph sz="half" idx="1"/>
          </p:nvPr>
        </p:nvSpPr>
        <p:spPr>
          <a:xfrm>
            <a:off x="626534" y="1243601"/>
            <a:ext cx="4483348" cy="4933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6" name="Picture Placeholder 5"/>
          <p:cNvSpPr>
            <a:spLocks noGrp="1"/>
          </p:cNvSpPr>
          <p:nvPr>
            <p:ph type="pic" sz="quarter" idx="11"/>
          </p:nvPr>
        </p:nvSpPr>
        <p:spPr>
          <a:xfrm>
            <a:off x="5202091" y="1243601"/>
            <a:ext cx="6552000" cy="4933362"/>
          </a:xfrm>
        </p:spPr>
        <p:txBody>
          <a:bodyPr/>
          <a:lstStyle>
            <a:lvl1pPr marL="0" indent="0">
              <a:buNone/>
              <a:defRPr/>
            </a:lvl1pPr>
          </a:lstStyle>
          <a:p>
            <a:r>
              <a:rPr lang="en-US"/>
              <a:t>Click icon to add picture</a:t>
            </a:r>
            <a:endParaRPr lang="en-AU" dirty="0"/>
          </a:p>
        </p:txBody>
      </p:sp>
      <p:sp>
        <p:nvSpPr>
          <p:cNvPr id="9" name="Text Placeholder 8"/>
          <p:cNvSpPr>
            <a:spLocks noGrp="1"/>
          </p:cNvSpPr>
          <p:nvPr>
            <p:ph type="body" sz="quarter" idx="12" hasCustomPrompt="1"/>
          </p:nvPr>
        </p:nvSpPr>
        <p:spPr>
          <a:xfrm>
            <a:off x="5202091" y="6251793"/>
            <a:ext cx="6551999" cy="332423"/>
          </a:xfrm>
        </p:spPr>
        <p:txBody>
          <a:bodyPr lIns="0" rIns="0">
            <a:normAutofit/>
          </a:bodyPr>
          <a:lstStyle>
            <a:lvl1pPr marL="0" indent="0">
              <a:buNone/>
              <a:defRPr sz="1400" b="1">
                <a:solidFill>
                  <a:schemeClr val="tx1">
                    <a:lumMod val="65000"/>
                    <a:lumOff val="35000"/>
                  </a:schemeClr>
                </a:solidFill>
                <a:latin typeface="+mj-lt"/>
              </a:defRPr>
            </a:lvl1pPr>
          </a:lstStyle>
          <a:p>
            <a:pPr lvl="0"/>
            <a:r>
              <a:rPr lang="en-US" dirty="0"/>
              <a:t>Caption goes here</a:t>
            </a:r>
          </a:p>
        </p:txBody>
      </p:sp>
    </p:spTree>
    <p:extLst>
      <p:ext uri="{BB962C8B-B14F-4D97-AF65-F5344CB8AC3E}">
        <p14:creationId xmlns:p14="http://schemas.microsoft.com/office/powerpoint/2010/main" val="2531666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4" cy="1325563"/>
          </a:xfrm>
        </p:spPr>
        <p:txBody>
          <a:bodyPr/>
          <a:lstStyle/>
          <a:p>
            <a:r>
              <a:rPr lang="en-US"/>
              <a:t>Click to edit Master title style</a:t>
            </a:r>
            <a:endParaRPr lang="en-AU"/>
          </a:p>
        </p:txBody>
      </p:sp>
      <p:sp>
        <p:nvSpPr>
          <p:cNvPr id="6" name="Footer Placeholder 5"/>
          <p:cNvSpPr>
            <a:spLocks noGrp="1"/>
          </p:cNvSpPr>
          <p:nvPr>
            <p:ph type="ftr" sz="quarter" idx="10"/>
          </p:nvPr>
        </p:nvSpPr>
        <p:spPr/>
        <p:txBody>
          <a:bodyPr/>
          <a:lstStyle/>
          <a:p>
            <a:endParaRPr lang="en-AU" dirty="0"/>
          </a:p>
        </p:txBody>
      </p:sp>
    </p:spTree>
    <p:extLst>
      <p:ext uri="{BB962C8B-B14F-4D97-AF65-F5344CB8AC3E}">
        <p14:creationId xmlns:p14="http://schemas.microsoft.com/office/powerpoint/2010/main" val="722599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3"/>
          <p:cNvSpPr>
            <a:spLocks noGrp="1"/>
          </p:cNvSpPr>
          <p:nvPr>
            <p:ph type="title" hasCustomPrompt="1"/>
          </p:nvPr>
        </p:nvSpPr>
        <p:spPr>
          <a:xfrm>
            <a:off x="0" y="-339021"/>
            <a:ext cx="12192000" cy="244682"/>
          </a:xfrm>
        </p:spPr>
        <p:txBody>
          <a:bodyPr wrap="square">
            <a:spAutoFit/>
          </a:bodyPr>
          <a:lstStyle>
            <a:lvl1pPr>
              <a:defRPr lang="en-AU" sz="1050" b="0" dirty="0">
                <a:solidFill>
                  <a:schemeClr val="tx1"/>
                </a:solidFill>
                <a:latin typeface="+mn-lt"/>
                <a:ea typeface="+mn-ea"/>
                <a:cs typeface="+mn-cs"/>
              </a:defRPr>
            </a:lvl1pPr>
          </a:lstStyle>
          <a:p>
            <a:pPr marL="0" lvl="0" defTabSz="457200"/>
            <a:r>
              <a:rPr lang="en-AU" dirty="0"/>
              <a:t>Insert title of slide</a:t>
            </a:r>
          </a:p>
        </p:txBody>
      </p:sp>
    </p:spTree>
    <p:extLst>
      <p:ext uri="{BB962C8B-B14F-4D97-AF65-F5344CB8AC3E}">
        <p14:creationId xmlns:p14="http://schemas.microsoft.com/office/powerpoint/2010/main" val="3416608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No Logo">
    <p:spTree>
      <p:nvGrpSpPr>
        <p:cNvPr id="1" name=""/>
        <p:cNvGrpSpPr/>
        <p:nvPr/>
      </p:nvGrpSpPr>
      <p:grpSpPr>
        <a:xfrm>
          <a:off x="0" y="0"/>
          <a:ext cx="0" cy="0"/>
          <a:chOff x="0" y="0"/>
          <a:chExt cx="0" cy="0"/>
        </a:xfrm>
      </p:grpSpPr>
      <p:sp>
        <p:nvSpPr>
          <p:cNvPr id="2" name="Title 3"/>
          <p:cNvSpPr>
            <a:spLocks noGrp="1"/>
          </p:cNvSpPr>
          <p:nvPr>
            <p:ph type="title" hasCustomPrompt="1"/>
          </p:nvPr>
        </p:nvSpPr>
        <p:spPr>
          <a:xfrm>
            <a:off x="0" y="-339021"/>
            <a:ext cx="12192000" cy="244682"/>
          </a:xfrm>
        </p:spPr>
        <p:txBody>
          <a:bodyPr wrap="square">
            <a:spAutoFit/>
          </a:bodyPr>
          <a:lstStyle>
            <a:lvl1pPr>
              <a:defRPr lang="en-AU" sz="1050" b="0" dirty="0">
                <a:solidFill>
                  <a:schemeClr val="tx1"/>
                </a:solidFill>
                <a:latin typeface="+mn-lt"/>
                <a:ea typeface="+mn-ea"/>
                <a:cs typeface="+mn-cs"/>
              </a:defRPr>
            </a:lvl1pPr>
          </a:lstStyle>
          <a:p>
            <a:pPr marL="0" lvl="0" defTabSz="457200"/>
            <a:r>
              <a:rPr lang="en-AU" dirty="0"/>
              <a:t>Insert title of slide</a:t>
            </a:r>
          </a:p>
        </p:txBody>
      </p:sp>
    </p:spTree>
    <p:extLst>
      <p:ext uri="{BB962C8B-B14F-4D97-AF65-F5344CB8AC3E}">
        <p14:creationId xmlns:p14="http://schemas.microsoft.com/office/powerpoint/2010/main" val="3723221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8D85E-3CC4-4DDD-AF05-99EA9F3E261D}"/>
              </a:ext>
            </a:extLst>
          </p:cNvPr>
          <p:cNvSpPr>
            <a:spLocks noGrp="1"/>
          </p:cNvSpPr>
          <p:nvPr>
            <p:ph type="ctrTitle" hasCustomPrompt="1"/>
          </p:nvPr>
        </p:nvSpPr>
        <p:spPr>
          <a:xfrm>
            <a:off x="1524000" y="3141549"/>
            <a:ext cx="9144000" cy="1504242"/>
          </a:xfrm>
        </p:spPr>
        <p:txBody>
          <a:bodyPr anchor="b">
            <a:normAutofit/>
          </a:bodyPr>
          <a:lstStyle>
            <a:lvl1pPr algn="ctr">
              <a:defRPr sz="4800" baseline="0"/>
            </a:lvl1pPr>
          </a:lstStyle>
          <a:p>
            <a:r>
              <a:rPr lang="en-US" dirty="0"/>
              <a:t>Title of Session</a:t>
            </a:r>
          </a:p>
        </p:txBody>
      </p:sp>
      <p:sp>
        <p:nvSpPr>
          <p:cNvPr id="3" name="Subtitle 2">
            <a:extLst>
              <a:ext uri="{FF2B5EF4-FFF2-40B4-BE49-F238E27FC236}">
                <a16:creationId xmlns:a16="http://schemas.microsoft.com/office/drawing/2014/main" id="{543BE94C-BBB6-4959-88C4-3FAFCE154EAE}"/>
              </a:ext>
            </a:extLst>
          </p:cNvPr>
          <p:cNvSpPr>
            <a:spLocks noGrp="1"/>
          </p:cNvSpPr>
          <p:nvPr>
            <p:ph type="subTitle" idx="1" hasCustomPrompt="1"/>
          </p:nvPr>
        </p:nvSpPr>
        <p:spPr>
          <a:xfrm>
            <a:off x="1524000" y="4552352"/>
            <a:ext cx="9144000" cy="50069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Session X.X</a:t>
            </a:r>
          </a:p>
        </p:txBody>
      </p:sp>
      <p:sp>
        <p:nvSpPr>
          <p:cNvPr id="7" name="Text Placeholder 6"/>
          <p:cNvSpPr>
            <a:spLocks noGrp="1"/>
          </p:cNvSpPr>
          <p:nvPr>
            <p:ph type="body" sz="quarter" idx="10" hasCustomPrompt="1"/>
          </p:nvPr>
        </p:nvSpPr>
        <p:spPr>
          <a:xfrm>
            <a:off x="1524000" y="5459240"/>
            <a:ext cx="9144000" cy="841668"/>
          </a:xfrm>
        </p:spPr>
        <p:txBody>
          <a:bodyPr anchor="b" anchorCtr="0">
            <a:normAutofit/>
          </a:bodyPr>
          <a:lstStyle>
            <a:lvl1pPr marL="0" indent="0" algn="ctr">
              <a:buNone/>
              <a:defRPr sz="2400" baseline="0"/>
            </a:lvl1pPr>
          </a:lstStyle>
          <a:p>
            <a:pPr lvl="0"/>
            <a:r>
              <a:rPr lang="en-US" dirty="0"/>
              <a:t>Country / date / presenter / etc.</a:t>
            </a:r>
            <a:endParaRPr lang="en-AU" dirty="0"/>
          </a:p>
        </p:txBody>
      </p:sp>
      <p:sp>
        <p:nvSpPr>
          <p:cNvPr id="6" name="Subtitle 2">
            <a:extLst>
              <a:ext uri="{FF2B5EF4-FFF2-40B4-BE49-F238E27FC236}">
                <a16:creationId xmlns:a16="http://schemas.microsoft.com/office/drawing/2014/main" id="{543BE94C-BBB6-4959-88C4-3FAFCE154EAE}"/>
              </a:ext>
            </a:extLst>
          </p:cNvPr>
          <p:cNvSpPr txBox="1">
            <a:spLocks/>
          </p:cNvSpPr>
          <p:nvPr userDrawn="1"/>
        </p:nvSpPr>
        <p:spPr>
          <a:xfrm>
            <a:off x="1524000" y="2226621"/>
            <a:ext cx="9144000" cy="83345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Clr>
                <a:schemeClr val="tx1">
                  <a:lumMod val="75000"/>
                  <a:lumOff val="25000"/>
                </a:schemeClr>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b="1" dirty="0">
              <a:solidFill>
                <a:schemeClr val="tx2"/>
              </a:solidFill>
            </a:endParaRPr>
          </a:p>
        </p:txBody>
      </p:sp>
    </p:spTree>
    <p:extLst>
      <p:ext uri="{BB962C8B-B14F-4D97-AF65-F5344CB8AC3E}">
        <p14:creationId xmlns:p14="http://schemas.microsoft.com/office/powerpoint/2010/main" val="1364617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Whi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0" y="1659599"/>
            <a:ext cx="8128000" cy="3538802"/>
          </a:xfrm>
        </p:spPr>
        <p:txBody>
          <a:bodyPr>
            <a:normAutofit/>
          </a:bodyPr>
          <a:lstStyle>
            <a:lvl1pPr>
              <a:defRPr lang="en-AU" sz="4800" b="1" kern="1200" baseline="0" dirty="0">
                <a:solidFill>
                  <a:schemeClr val="tx2"/>
                </a:solidFill>
                <a:latin typeface="+mj-lt"/>
                <a:ea typeface="+mn-ea"/>
                <a:cs typeface="+mn-cs"/>
              </a:defRPr>
            </a:lvl1pPr>
          </a:lstStyle>
          <a:p>
            <a:pPr marL="0" lvl="0" indent="0" algn="ctr" defTabSz="914400" rtl="0" eaLnBrk="1" latinLnBrk="0" hangingPunct="1">
              <a:lnSpc>
                <a:spcPct val="90000"/>
              </a:lnSpc>
              <a:spcBef>
                <a:spcPts val="1000"/>
              </a:spcBef>
              <a:buClr>
                <a:schemeClr val="tx1">
                  <a:lumMod val="75000"/>
                  <a:lumOff val="25000"/>
                </a:schemeClr>
              </a:buClr>
              <a:buFont typeface="Arial" panose="020B0604020202020204" pitchFamily="34" charset="0"/>
              <a:buNone/>
            </a:pPr>
            <a:r>
              <a:rPr lang="en-US" dirty="0"/>
              <a:t>Section heading</a:t>
            </a:r>
            <a:endParaRPr lang="en-AU" dirty="0"/>
          </a:p>
        </p:txBody>
      </p:sp>
    </p:spTree>
    <p:extLst>
      <p:ext uri="{BB962C8B-B14F-4D97-AF65-F5344CB8AC3E}">
        <p14:creationId xmlns:p14="http://schemas.microsoft.com/office/powerpoint/2010/main" val="746512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Header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0" y="1858892"/>
            <a:ext cx="8128000" cy="3140217"/>
          </a:xfrm>
        </p:spPr>
        <p:txBody>
          <a:bodyPr/>
          <a:lstStyle>
            <a:lvl1pPr algn="ctr">
              <a:defRPr lang="en-AU" sz="4800" b="1" kern="1200" baseline="0" dirty="0">
                <a:solidFill>
                  <a:schemeClr val="bg1"/>
                </a:solidFill>
                <a:latin typeface="+mj-lt"/>
                <a:ea typeface="+mn-ea"/>
                <a:cs typeface="+mn-cs"/>
              </a:defRPr>
            </a:lvl1pPr>
          </a:lstStyle>
          <a:p>
            <a:r>
              <a:rPr lang="en-US" dirty="0"/>
              <a:t>Section heading</a:t>
            </a:r>
            <a:endParaRPr lang="en-AU" dirty="0"/>
          </a:p>
        </p:txBody>
      </p:sp>
    </p:spTree>
    <p:extLst>
      <p:ext uri="{BB962C8B-B14F-4D97-AF65-F5344CB8AC3E}">
        <p14:creationId xmlns:p14="http://schemas.microsoft.com/office/powerpoint/2010/main" val="356466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6533" y="365125"/>
            <a:ext cx="10938934" cy="1325563"/>
          </a:xfrm>
          <a:prstGeom prst="rect">
            <a:avLst/>
          </a:prstGeom>
        </p:spPr>
        <p:txBody>
          <a:bodyPr vert="horz" lIns="91440" tIns="45720" rIns="91440" bIns="45720" rtlCol="0" anchor="ctr">
            <a:normAutofit/>
          </a:bodyPr>
          <a:lstStyle/>
          <a:p>
            <a:r>
              <a:rPr lang="en-US"/>
              <a:t>Click to edit Master title style</a:t>
            </a:r>
            <a:endParaRPr lang="en-AU" dirty="0"/>
          </a:p>
        </p:txBody>
      </p:sp>
      <p:sp>
        <p:nvSpPr>
          <p:cNvPr id="3" name="Text Placeholder 2"/>
          <p:cNvSpPr>
            <a:spLocks noGrp="1"/>
          </p:cNvSpPr>
          <p:nvPr>
            <p:ph type="body" idx="1"/>
          </p:nvPr>
        </p:nvSpPr>
        <p:spPr>
          <a:xfrm>
            <a:off x="626533" y="1825625"/>
            <a:ext cx="10938934"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7" name="Footer Placeholder 6"/>
          <p:cNvSpPr>
            <a:spLocks noGrp="1"/>
          </p:cNvSpPr>
          <p:nvPr>
            <p:ph type="ftr" sz="quarter" idx="3"/>
          </p:nvPr>
        </p:nvSpPr>
        <p:spPr>
          <a:xfrm>
            <a:off x="7450667" y="6345767"/>
            <a:ext cx="4114800" cy="365125"/>
          </a:xfrm>
          <a:prstGeom prst="rect">
            <a:avLst/>
          </a:prstGeom>
        </p:spPr>
        <p:txBody>
          <a:bodyPr vert="horz" lIns="91440" tIns="45720" rIns="91440" bIns="45720" rtlCol="0" anchor="ctr"/>
          <a:lstStyle>
            <a:lvl1pPr algn="r">
              <a:defRPr sz="1400" b="1">
                <a:solidFill>
                  <a:schemeClr val="tx1">
                    <a:lumMod val="65000"/>
                    <a:lumOff val="35000"/>
                  </a:schemeClr>
                </a:solidFill>
                <a:latin typeface="+mj-lt"/>
              </a:defRPr>
            </a:lvl1pPr>
          </a:lstStyle>
          <a:p>
            <a:endParaRPr lang="en-AU" dirty="0"/>
          </a:p>
        </p:txBody>
      </p:sp>
    </p:spTree>
    <p:extLst>
      <p:ext uri="{BB962C8B-B14F-4D97-AF65-F5344CB8AC3E}">
        <p14:creationId xmlns:p14="http://schemas.microsoft.com/office/powerpoint/2010/main" val="1036183373"/>
      </p:ext>
    </p:extLst>
  </p:cSld>
  <p:clrMap bg1="lt1" tx1="dk1" bg2="lt2" tx2="dk2" accent1="accent1" accent2="accent2" accent3="accent3" accent4="accent4" accent5="accent5" accent6="accent6" hlink="hlink" folHlink="folHlink"/>
  <p:sldLayoutIdLst>
    <p:sldLayoutId id="2147483674" r:id="rId1"/>
    <p:sldLayoutId id="2147483676" r:id="rId2"/>
    <p:sldLayoutId id="2147483687" r:id="rId3"/>
    <p:sldLayoutId id="2147483678" r:id="rId4"/>
    <p:sldLayoutId id="2147483679" r:id="rId5"/>
    <p:sldLayoutId id="2147483699" r:id="rId6"/>
    <p:sldLayoutId id="2147483698" r:id="rId7"/>
    <p:sldLayoutId id="2147483675" r:id="rId8"/>
    <p:sldLayoutId id="2147483686" r:id="rId9"/>
    <p:sldLayoutId id="2147483689" r:id="rId10"/>
    <p:sldLayoutId id="2147483690" r:id="rId11"/>
    <p:sldLayoutId id="2147483688" r:id="rId12"/>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lumMod val="75000"/>
            <a:lumOff val="25000"/>
          </a:schemeClr>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6533" y="365125"/>
            <a:ext cx="10938934" cy="1325563"/>
          </a:xfrm>
          <a:prstGeom prst="rect">
            <a:avLst/>
          </a:prstGeom>
        </p:spPr>
        <p:txBody>
          <a:bodyPr vert="horz" lIns="91440" tIns="45720" rIns="91440" bIns="45720" rtlCol="0" anchor="ctr">
            <a:normAutofit/>
          </a:bodyPr>
          <a:lstStyle/>
          <a:p>
            <a:r>
              <a:rPr lang="en-US"/>
              <a:t>Click to edit Master title style</a:t>
            </a:r>
            <a:endParaRPr lang="en-AU" dirty="0"/>
          </a:p>
        </p:txBody>
      </p:sp>
      <p:sp>
        <p:nvSpPr>
          <p:cNvPr id="3" name="Text Placeholder 2"/>
          <p:cNvSpPr>
            <a:spLocks noGrp="1"/>
          </p:cNvSpPr>
          <p:nvPr>
            <p:ph type="body" idx="1"/>
          </p:nvPr>
        </p:nvSpPr>
        <p:spPr>
          <a:xfrm>
            <a:off x="626533" y="1825625"/>
            <a:ext cx="10938934"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7" name="Footer Placeholder 6"/>
          <p:cNvSpPr>
            <a:spLocks noGrp="1"/>
          </p:cNvSpPr>
          <p:nvPr>
            <p:ph type="ftr" sz="quarter" idx="3"/>
          </p:nvPr>
        </p:nvSpPr>
        <p:spPr>
          <a:xfrm>
            <a:off x="7450667" y="6345767"/>
            <a:ext cx="4114800" cy="365125"/>
          </a:xfrm>
          <a:prstGeom prst="rect">
            <a:avLst/>
          </a:prstGeom>
        </p:spPr>
        <p:txBody>
          <a:bodyPr vert="horz" lIns="91440" tIns="45720" rIns="91440" bIns="45720" rtlCol="0" anchor="ctr"/>
          <a:lstStyle>
            <a:lvl1pPr algn="r">
              <a:defRPr sz="1400" b="1">
                <a:solidFill>
                  <a:schemeClr val="tx1">
                    <a:lumMod val="65000"/>
                    <a:lumOff val="35000"/>
                  </a:schemeClr>
                </a:solidFill>
                <a:latin typeface="+mj-lt"/>
              </a:defRPr>
            </a:lvl1pPr>
          </a:lstStyle>
          <a:p>
            <a:endParaRPr lang="en-AU" dirty="0"/>
          </a:p>
        </p:txBody>
      </p:sp>
    </p:spTree>
    <p:extLst>
      <p:ext uri="{BB962C8B-B14F-4D97-AF65-F5344CB8AC3E}">
        <p14:creationId xmlns:p14="http://schemas.microsoft.com/office/powerpoint/2010/main" val="1036183373"/>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lumMod val="75000"/>
            <a:lumOff val="25000"/>
          </a:schemeClr>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8C8790B-3DFF-202A-5DF9-ECCF2F1BE97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25716" y="0"/>
            <a:ext cx="11649330" cy="5469347"/>
          </a:xfrm>
          <a:prstGeom prst="rect">
            <a:avLst/>
          </a:prstGeom>
        </p:spPr>
      </p:pic>
      <p:sp>
        <p:nvSpPr>
          <p:cNvPr id="6" name="Title 5"/>
          <p:cNvSpPr>
            <a:spLocks noGrp="1"/>
          </p:cNvSpPr>
          <p:nvPr>
            <p:ph type="ctrTitle"/>
          </p:nvPr>
        </p:nvSpPr>
        <p:spPr>
          <a:xfrm>
            <a:off x="1129003" y="2394771"/>
            <a:ext cx="9144000" cy="2035646"/>
          </a:xfrm>
        </p:spPr>
        <p:txBody>
          <a:bodyPr vert="horz" lIns="91440" tIns="45720" rIns="91440" bIns="45720" rtlCol="0" anchor="b">
            <a:noAutofit/>
          </a:bodyPr>
          <a:lstStyle/>
          <a:p>
            <a:pPr algn="l"/>
            <a:r>
              <a:rPr lang="en-AU" sz="4000" dirty="0">
                <a:effectLst/>
                <a:latin typeface="Verdana"/>
                <a:ea typeface="+mj-lt"/>
                <a:cs typeface="+mj-lt"/>
              </a:rPr>
              <a:t>D</a:t>
            </a:r>
            <a:r>
              <a:rPr lang="en-AU" sz="4000" dirty="0">
                <a:latin typeface="Verdana"/>
                <a:ea typeface="+mj-lt"/>
                <a:cs typeface="+mj-lt"/>
              </a:rPr>
              <a:t>isability</a:t>
            </a:r>
            <a:r>
              <a:rPr lang="en-AU" sz="4000" dirty="0">
                <a:effectLst/>
                <a:latin typeface="Verdana"/>
                <a:ea typeface="+mj-lt"/>
                <a:cs typeface="+mj-lt"/>
              </a:rPr>
              <a:t> </a:t>
            </a:r>
            <a:r>
              <a:rPr lang="en-AU" sz="4000" dirty="0">
                <a:latin typeface="Verdana"/>
                <a:ea typeface="+mj-lt"/>
                <a:cs typeface="+mj-lt"/>
              </a:rPr>
              <a:t>data sources, quality, and the role of OPDs</a:t>
            </a:r>
            <a:br>
              <a:rPr lang="en-AU" sz="3600" dirty="0">
                <a:latin typeface="Verdana"/>
              </a:rPr>
            </a:br>
            <a:endParaRPr lang="en-AU" sz="3600" dirty="0">
              <a:solidFill>
                <a:srgbClr val="0070C0"/>
              </a:solidFill>
              <a:cs typeface="Calibri"/>
            </a:endParaRPr>
          </a:p>
        </p:txBody>
      </p:sp>
      <p:sp>
        <p:nvSpPr>
          <p:cNvPr id="13" name="Text Placeholder 15">
            <a:extLst>
              <a:ext uri="{FF2B5EF4-FFF2-40B4-BE49-F238E27FC236}">
                <a16:creationId xmlns:a16="http://schemas.microsoft.com/office/drawing/2014/main" id="{3DA10294-4EDC-7027-4765-9CE757B38D8E}"/>
              </a:ext>
            </a:extLst>
          </p:cNvPr>
          <p:cNvSpPr>
            <a:spLocks noGrp="1"/>
          </p:cNvSpPr>
          <p:nvPr>
            <p:ph type="body" sz="quarter" idx="10"/>
          </p:nvPr>
        </p:nvSpPr>
        <p:spPr>
          <a:xfrm>
            <a:off x="1129003" y="3686369"/>
            <a:ext cx="10683551" cy="841668"/>
          </a:xfrm>
        </p:spPr>
        <p:txBody>
          <a:bodyPr>
            <a:normAutofit/>
          </a:bodyPr>
          <a:lstStyle/>
          <a:p>
            <a:pPr algn="l"/>
            <a:r>
              <a:rPr lang="en-AU" sz="18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a:t>
            </a:r>
          </a:p>
        </p:txBody>
      </p:sp>
      <p:pic>
        <p:nvPicPr>
          <p:cNvPr id="14" name="Picture 13">
            <a:extLst>
              <a:ext uri="{FF2B5EF4-FFF2-40B4-BE49-F238E27FC236}">
                <a16:creationId xmlns:a16="http://schemas.microsoft.com/office/drawing/2014/main" id="{626A71A4-40C3-EB52-2C89-69D3492C0261}"/>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89958" y="0"/>
            <a:ext cx="2120900" cy="1574800"/>
          </a:xfrm>
          <a:prstGeom prst="rect">
            <a:avLst/>
          </a:prstGeom>
        </p:spPr>
      </p:pic>
      <p:sp>
        <p:nvSpPr>
          <p:cNvPr id="15" name="Subtitle 6">
            <a:extLst>
              <a:ext uri="{FF2B5EF4-FFF2-40B4-BE49-F238E27FC236}">
                <a16:creationId xmlns:a16="http://schemas.microsoft.com/office/drawing/2014/main" id="{9FEB74CC-8237-5EEA-76B5-CA2630F275B0}"/>
              </a:ext>
            </a:extLst>
          </p:cNvPr>
          <p:cNvSpPr>
            <a:spLocks noGrp="1"/>
          </p:cNvSpPr>
          <p:nvPr>
            <p:ph type="subTitle" idx="1"/>
          </p:nvPr>
        </p:nvSpPr>
        <p:spPr>
          <a:xfrm>
            <a:off x="796387" y="286709"/>
            <a:ext cx="2908041" cy="500691"/>
          </a:xfrm>
        </p:spPr>
        <p:txBody>
          <a:bodyPr/>
          <a:lstStyle/>
          <a:p>
            <a:r>
              <a:rPr lang="en-AU" dirty="0">
                <a:solidFill>
                  <a:schemeClr val="bg1"/>
                </a:solidFill>
                <a:latin typeface="Verdana" panose="020B0604030504040204" pitchFamily="34" charset="0"/>
                <a:ea typeface="Verdana" panose="020B0604030504040204" pitchFamily="34" charset="0"/>
              </a:rPr>
              <a:t>Session</a:t>
            </a:r>
          </a:p>
        </p:txBody>
      </p:sp>
      <p:sp>
        <p:nvSpPr>
          <p:cNvPr id="17" name="Subtitle 6">
            <a:extLst>
              <a:ext uri="{FF2B5EF4-FFF2-40B4-BE49-F238E27FC236}">
                <a16:creationId xmlns:a16="http://schemas.microsoft.com/office/drawing/2014/main" id="{CE97552C-271C-7F15-D77B-3F58F8EA6189}"/>
              </a:ext>
            </a:extLst>
          </p:cNvPr>
          <p:cNvSpPr txBox="1">
            <a:spLocks/>
          </p:cNvSpPr>
          <p:nvPr/>
        </p:nvSpPr>
        <p:spPr>
          <a:xfrm>
            <a:off x="796387" y="674433"/>
            <a:ext cx="2908041" cy="79920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tx1">
                  <a:lumMod val="75000"/>
                  <a:lumOff val="25000"/>
                </a:schemeClr>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sz="4800" b="1" dirty="0">
                <a:solidFill>
                  <a:schemeClr val="bg1"/>
                </a:solidFill>
                <a:latin typeface="Verdana" panose="020B0604030504040204" pitchFamily="34" charset="0"/>
                <a:ea typeface="Verdana" panose="020B0604030504040204" pitchFamily="34" charset="0"/>
                <a:cs typeface="Verdana" panose="020B0604030504040204" pitchFamily="34" charset="0"/>
              </a:rPr>
              <a:t>5</a:t>
            </a:r>
          </a:p>
        </p:txBody>
      </p:sp>
      <p:pic>
        <p:nvPicPr>
          <p:cNvPr id="8" name="Picture 7" descr="CBM Global Disability Inclusion logo to the left of their Inclusion Advisory Group logo">
            <a:extLst>
              <a:ext uri="{FF2B5EF4-FFF2-40B4-BE49-F238E27FC236}">
                <a16:creationId xmlns:a16="http://schemas.microsoft.com/office/drawing/2014/main" id="{1A87068E-47F3-BF57-107F-125B7EF91E86}"/>
              </a:ext>
            </a:extLst>
          </p:cNvPr>
          <p:cNvPicPr>
            <a:picLocks noChangeAspect="1"/>
          </p:cNvPicPr>
          <p:nvPr/>
        </p:nvPicPr>
        <p:blipFill>
          <a:blip r:embed="rId4"/>
          <a:stretch>
            <a:fillRect/>
          </a:stretch>
        </p:blipFill>
        <p:spPr>
          <a:xfrm>
            <a:off x="499668" y="5512080"/>
            <a:ext cx="2430319" cy="1105478"/>
          </a:xfrm>
          <a:prstGeom prst="rect">
            <a:avLst/>
          </a:prstGeom>
        </p:spPr>
      </p:pic>
      <p:pic>
        <p:nvPicPr>
          <p:cNvPr id="9" name="Picture 8" descr="UNFPA logo">
            <a:extLst>
              <a:ext uri="{FF2B5EF4-FFF2-40B4-BE49-F238E27FC236}">
                <a16:creationId xmlns:a16="http://schemas.microsoft.com/office/drawing/2014/main" id="{152566D8-77EF-1638-65F3-EF66B364EE3F}"/>
              </a:ext>
            </a:extLst>
          </p:cNvPr>
          <p:cNvPicPr>
            <a:picLocks noChangeAspect="1"/>
          </p:cNvPicPr>
          <p:nvPr/>
        </p:nvPicPr>
        <p:blipFill>
          <a:blip r:embed="rId5"/>
          <a:stretch>
            <a:fillRect/>
          </a:stretch>
        </p:blipFill>
        <p:spPr>
          <a:xfrm>
            <a:off x="3373831" y="5378758"/>
            <a:ext cx="2133600" cy="1435100"/>
          </a:xfrm>
          <a:prstGeom prst="rect">
            <a:avLst/>
          </a:prstGeom>
        </p:spPr>
      </p:pic>
      <p:pic>
        <p:nvPicPr>
          <p:cNvPr id="18" name="Picture 17" descr="Centre for Inclusive Policy logo">
            <a:extLst>
              <a:ext uri="{FF2B5EF4-FFF2-40B4-BE49-F238E27FC236}">
                <a16:creationId xmlns:a16="http://schemas.microsoft.com/office/drawing/2014/main" id="{9F5F9915-4191-18A1-EC00-1A76E4D97C4D}"/>
              </a:ext>
            </a:extLst>
          </p:cNvPr>
          <p:cNvPicPr>
            <a:picLocks noChangeAspect="1"/>
          </p:cNvPicPr>
          <p:nvPr/>
        </p:nvPicPr>
        <p:blipFill>
          <a:blip r:embed="rId6"/>
          <a:stretch>
            <a:fillRect/>
          </a:stretch>
        </p:blipFill>
        <p:spPr>
          <a:xfrm>
            <a:off x="5717451" y="5544866"/>
            <a:ext cx="1402160" cy="1088519"/>
          </a:xfrm>
          <a:prstGeom prst="rect">
            <a:avLst/>
          </a:prstGeom>
        </p:spPr>
      </p:pic>
      <p:pic>
        <p:nvPicPr>
          <p:cNvPr id="10" name="Picture 9" descr="International Disability Alliance logo">
            <a:extLst>
              <a:ext uri="{FF2B5EF4-FFF2-40B4-BE49-F238E27FC236}">
                <a16:creationId xmlns:a16="http://schemas.microsoft.com/office/drawing/2014/main" id="{5E6CAD3E-E770-75D5-78B0-F894E0C91FD5}"/>
              </a:ext>
            </a:extLst>
          </p:cNvPr>
          <p:cNvPicPr>
            <a:picLocks noChangeAspect="1"/>
          </p:cNvPicPr>
          <p:nvPr/>
        </p:nvPicPr>
        <p:blipFill>
          <a:blip r:embed="rId7"/>
          <a:stretch>
            <a:fillRect/>
          </a:stretch>
        </p:blipFill>
        <p:spPr>
          <a:xfrm>
            <a:off x="7301979" y="5536116"/>
            <a:ext cx="1960034" cy="1190594"/>
          </a:xfrm>
          <a:prstGeom prst="rect">
            <a:avLst/>
          </a:prstGeom>
        </p:spPr>
      </p:pic>
      <p:pic>
        <p:nvPicPr>
          <p:cNvPr id="11" name="Picture 10" descr="Stakeholder Group of Persons with Disabilities for Sustainable Development logo">
            <a:extLst>
              <a:ext uri="{FF2B5EF4-FFF2-40B4-BE49-F238E27FC236}">
                <a16:creationId xmlns:a16="http://schemas.microsoft.com/office/drawing/2014/main" id="{3C536588-95E1-C2E6-D8FB-DC6C023DE7ED}"/>
              </a:ext>
            </a:extLst>
          </p:cNvPr>
          <p:cNvPicPr>
            <a:picLocks noChangeAspect="1"/>
          </p:cNvPicPr>
          <p:nvPr/>
        </p:nvPicPr>
        <p:blipFill>
          <a:blip r:embed="rId8"/>
          <a:stretch>
            <a:fillRect/>
          </a:stretch>
        </p:blipFill>
        <p:spPr>
          <a:xfrm>
            <a:off x="9270049" y="5597028"/>
            <a:ext cx="2836914" cy="999735"/>
          </a:xfrm>
          <a:prstGeom prst="rect">
            <a:avLst/>
          </a:prstGeom>
        </p:spPr>
      </p:pic>
    </p:spTree>
    <p:extLst>
      <p:ext uri="{BB962C8B-B14F-4D97-AF65-F5344CB8AC3E}">
        <p14:creationId xmlns:p14="http://schemas.microsoft.com/office/powerpoint/2010/main" val="886698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18C7ABA-BFF5-351F-AB86-4A42C848A32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26532" y="1"/>
            <a:ext cx="11565468" cy="6009508"/>
          </a:xfrm>
          <a:prstGeom prst="rect">
            <a:avLst/>
          </a:prstGeom>
        </p:spPr>
      </p:pic>
      <p:sp>
        <p:nvSpPr>
          <p:cNvPr id="2" name="Title 1"/>
          <p:cNvSpPr>
            <a:spLocks noGrp="1"/>
          </p:cNvSpPr>
          <p:nvPr>
            <p:ph type="title"/>
          </p:nvPr>
        </p:nvSpPr>
        <p:spPr>
          <a:xfrm>
            <a:off x="1177250" y="293416"/>
            <a:ext cx="11168234" cy="911315"/>
          </a:xfrm>
        </p:spPr>
        <p:txBody>
          <a:bodyPr>
            <a:normAutofit fontScale="90000"/>
          </a:bodyPr>
          <a:lstStyle/>
          <a:p>
            <a:r>
              <a:rPr lang="en-AU" sz="3600" dirty="0">
                <a:solidFill>
                  <a:srgbClr val="C00000"/>
                </a:solidFill>
                <a:latin typeface="Verdana"/>
                <a:ea typeface="Verdana"/>
              </a:rPr>
              <a:t>Disability-related administrative data systems</a:t>
            </a:r>
          </a:p>
        </p:txBody>
      </p:sp>
      <p:sp>
        <p:nvSpPr>
          <p:cNvPr id="5" name="Content Placeholder 4">
            <a:extLst>
              <a:ext uri="{FF2B5EF4-FFF2-40B4-BE49-F238E27FC236}">
                <a16:creationId xmlns:a16="http://schemas.microsoft.com/office/drawing/2014/main" id="{9A2390AE-34D4-486D-9DA8-8225893C8809}"/>
              </a:ext>
            </a:extLst>
          </p:cNvPr>
          <p:cNvSpPr>
            <a:spLocks noGrp="1"/>
          </p:cNvSpPr>
          <p:nvPr>
            <p:ph idx="1"/>
          </p:nvPr>
        </p:nvSpPr>
        <p:spPr>
          <a:xfrm>
            <a:off x="1253066" y="1272084"/>
            <a:ext cx="10654916" cy="5260435"/>
          </a:xfrm>
        </p:spPr>
        <p:txBody>
          <a:bodyPr vert="horz" lIns="91440" tIns="45720" rIns="91440" bIns="45720" rtlCol="0" anchor="t">
            <a:noAutofit/>
          </a:bodyPr>
          <a:lstStyle/>
          <a:p>
            <a:pPr marL="0" indent="0">
              <a:buNone/>
            </a:pPr>
            <a:r>
              <a:rPr lang="en-US" sz="1600" b="1" dirty="0">
                <a:latin typeface="Verdana"/>
                <a:ea typeface="+mn-lt"/>
                <a:cs typeface="+mn-lt"/>
              </a:rPr>
              <a:t>Definition: </a:t>
            </a:r>
            <a:r>
              <a:rPr lang="en-US" sz="1600" dirty="0">
                <a:latin typeface="Verdana"/>
                <a:ea typeface="+mn-lt"/>
                <a:cs typeface="+mn-lt"/>
              </a:rPr>
              <a:t>Administrative data systems are data collections that are held by institutions belonging to the governmental sector, and that are collected and used for administrative purposes such as taxes, benefits or services. Many administrative systems do not target persons with disabilities (e.g., education management information system, social protection registries, registration of births, deaths) but there are administrative systems for </a:t>
            </a:r>
            <a:r>
              <a:rPr lang="en-US" sz="1600" dirty="0" err="1">
                <a:latin typeface="Verdana"/>
                <a:ea typeface="+mn-lt"/>
                <a:cs typeface="+mn-lt"/>
              </a:rPr>
              <a:t>programmes</a:t>
            </a:r>
            <a:r>
              <a:rPr lang="en-US" sz="1600" dirty="0">
                <a:latin typeface="Verdana"/>
                <a:ea typeface="+mn-lt"/>
                <a:cs typeface="+mn-lt"/>
              </a:rPr>
              <a:t> that provide services and benefits to persons with disabilities.</a:t>
            </a:r>
          </a:p>
          <a:p>
            <a:pPr marL="0" indent="0">
              <a:buNone/>
            </a:pPr>
            <a:r>
              <a:rPr lang="en-US" sz="1600" b="1" dirty="0">
                <a:latin typeface="Verdana"/>
                <a:ea typeface="Verdana"/>
                <a:cs typeface="Calibri"/>
              </a:rPr>
              <a:t>Advantage</a:t>
            </a:r>
            <a:endParaRPr lang="en-US" sz="1600" dirty="0">
              <a:latin typeface="Verdana"/>
              <a:ea typeface="Verdana"/>
            </a:endParaRPr>
          </a:p>
          <a:p>
            <a:pPr>
              <a:buClr>
                <a:srgbClr val="404040"/>
              </a:buClr>
              <a:buSzPct val="100000"/>
            </a:pPr>
            <a:r>
              <a:rPr lang="en-US" sz="1600" dirty="0">
                <a:latin typeface="Verdana"/>
                <a:ea typeface="Verdana"/>
              </a:rPr>
              <a:t>Source of information on disability services or benefits provided by the </a:t>
            </a:r>
            <a:r>
              <a:rPr lang="en-US" sz="1600" dirty="0" err="1">
                <a:latin typeface="Verdana"/>
                <a:ea typeface="Verdana"/>
              </a:rPr>
              <a:t>programme</a:t>
            </a:r>
            <a:r>
              <a:rPr lang="en-US" sz="1600" dirty="0">
                <a:latin typeface="Verdana"/>
                <a:ea typeface="Verdana"/>
              </a:rPr>
              <a:t>.</a:t>
            </a:r>
          </a:p>
          <a:p>
            <a:pPr marL="0" indent="0">
              <a:buClr>
                <a:srgbClr val="404040"/>
              </a:buClr>
              <a:buSzPct val="100000"/>
              <a:buNone/>
            </a:pPr>
            <a:r>
              <a:rPr lang="en-US" sz="1600" b="1" dirty="0">
                <a:latin typeface="Verdana"/>
                <a:ea typeface="Verdana"/>
                <a:cs typeface="Calibri"/>
              </a:rPr>
              <a:t>Limitations</a:t>
            </a:r>
          </a:p>
          <a:p>
            <a:pPr>
              <a:buSzPct val="100000"/>
            </a:pPr>
            <a:r>
              <a:rPr lang="en-US" sz="1600" dirty="0">
                <a:latin typeface="Verdana"/>
                <a:ea typeface="Verdana"/>
              </a:rPr>
              <a:t>Provides information on all persons served by the program to which the administrative data system is designed. </a:t>
            </a:r>
            <a:endParaRPr lang="en-US" sz="1600" dirty="0">
              <a:latin typeface="Verdana"/>
              <a:ea typeface="Verdana"/>
              <a:cs typeface="Calibri"/>
            </a:endParaRPr>
          </a:p>
          <a:p>
            <a:pPr>
              <a:buClr>
                <a:srgbClr val="404040"/>
              </a:buClr>
              <a:buSzPct val="100000"/>
            </a:pPr>
            <a:r>
              <a:rPr lang="en-US" sz="1600" dirty="0">
                <a:latin typeface="Verdana"/>
                <a:ea typeface="Verdana"/>
              </a:rPr>
              <a:t>Only includes those who meet eligibility criteria and who choose to obtain services through the </a:t>
            </a:r>
            <a:r>
              <a:rPr lang="en-US" sz="1600" dirty="0" err="1">
                <a:latin typeface="Verdana"/>
                <a:ea typeface="Verdana"/>
              </a:rPr>
              <a:t>programme</a:t>
            </a:r>
            <a:r>
              <a:rPr lang="en-US" sz="1600" dirty="0">
                <a:latin typeface="Verdana"/>
                <a:ea typeface="Verdana"/>
              </a:rPr>
              <a:t> tied to the administrative system.</a:t>
            </a:r>
            <a:endParaRPr lang="en-US" sz="1600" dirty="0">
              <a:latin typeface="Verdana"/>
              <a:ea typeface="Verdana"/>
              <a:cs typeface="Calibri"/>
            </a:endParaRPr>
          </a:p>
          <a:p>
            <a:pPr>
              <a:buClr>
                <a:srgbClr val="404040"/>
              </a:buClr>
              <a:buSzPct val="100000"/>
            </a:pPr>
            <a:r>
              <a:rPr lang="en-US" sz="1600" dirty="0">
                <a:latin typeface="Verdana"/>
                <a:ea typeface="Verdana"/>
              </a:rPr>
              <a:t>Eligibility criteria for those included in the program might not match the population of interest.</a:t>
            </a:r>
            <a:endParaRPr lang="en-US" sz="1600" dirty="0">
              <a:latin typeface="Verdana"/>
              <a:ea typeface="Verdana"/>
              <a:cs typeface="Calibri"/>
            </a:endParaRPr>
          </a:p>
          <a:p>
            <a:pPr>
              <a:buSzPct val="100000"/>
            </a:pPr>
            <a:r>
              <a:rPr lang="en-US" sz="1600" dirty="0">
                <a:latin typeface="Verdana"/>
                <a:ea typeface="Verdana"/>
              </a:rPr>
              <a:t>Data quality can be an issue - especially for data items not needed to administer the </a:t>
            </a:r>
            <a:r>
              <a:rPr lang="en-US" sz="1600" dirty="0" err="1">
                <a:latin typeface="Verdana"/>
                <a:ea typeface="Verdana"/>
              </a:rPr>
              <a:t>programme</a:t>
            </a:r>
            <a:r>
              <a:rPr lang="en-US" sz="1600" dirty="0">
                <a:latin typeface="Verdana"/>
                <a:ea typeface="Verdana"/>
              </a:rPr>
              <a:t>.  </a:t>
            </a:r>
          </a:p>
          <a:p>
            <a:pPr lvl="1">
              <a:buSzPct val="150000"/>
            </a:pPr>
            <a:endParaRPr lang="en-US" sz="1600" dirty="0"/>
          </a:p>
          <a:p>
            <a:pPr marL="0" indent="0">
              <a:buNone/>
            </a:pPr>
            <a:endParaRPr lang="en-US" sz="1600" dirty="0"/>
          </a:p>
        </p:txBody>
      </p:sp>
      <p:sp>
        <p:nvSpPr>
          <p:cNvPr id="4" name="TextBox 3">
            <a:extLst>
              <a:ext uri="{FF2B5EF4-FFF2-40B4-BE49-F238E27FC236}">
                <a16:creationId xmlns:a16="http://schemas.microsoft.com/office/drawing/2014/main" id="{CECD440C-3C76-D734-398F-39A7F97BC2DD}"/>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5</a:t>
            </a:r>
          </a:p>
          <a:p>
            <a:pPr algn="r"/>
            <a:endParaRPr lang="en-US" sz="1000" dirty="0"/>
          </a:p>
        </p:txBody>
      </p:sp>
      <p:sp>
        <p:nvSpPr>
          <p:cNvPr id="7" name="TextBox 6">
            <a:extLst>
              <a:ext uri="{FF2B5EF4-FFF2-40B4-BE49-F238E27FC236}">
                <a16:creationId xmlns:a16="http://schemas.microsoft.com/office/drawing/2014/main" id="{51C96CB4-9CC3-064A-D205-5668732C9C2F}"/>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10</a:t>
            </a:fld>
            <a:endParaRPr lang="en-US" sz="1000" dirty="0"/>
          </a:p>
        </p:txBody>
      </p:sp>
    </p:spTree>
    <p:extLst>
      <p:ext uri="{BB962C8B-B14F-4D97-AF65-F5344CB8AC3E}">
        <p14:creationId xmlns:p14="http://schemas.microsoft.com/office/powerpoint/2010/main" val="4071058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FBE8AFF-2123-7F7E-A2B8-22F0E21E6CCD}"/>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24689" y="0"/>
            <a:ext cx="11567311" cy="6010466"/>
          </a:xfrm>
          <a:prstGeom prst="rect">
            <a:avLst/>
          </a:prstGeom>
        </p:spPr>
      </p:pic>
      <p:sp>
        <p:nvSpPr>
          <p:cNvPr id="3" name="Title 2"/>
          <p:cNvSpPr>
            <a:spLocks noGrp="1"/>
          </p:cNvSpPr>
          <p:nvPr>
            <p:ph type="title"/>
          </p:nvPr>
        </p:nvSpPr>
        <p:spPr>
          <a:xfrm>
            <a:off x="1506705" y="2108274"/>
            <a:ext cx="9522602" cy="3140217"/>
          </a:xfrm>
        </p:spPr>
        <p:txBody>
          <a:bodyPr/>
          <a:lstStyle/>
          <a:p>
            <a:pPr algn="l"/>
            <a:r>
              <a:rPr lang="en-US" dirty="0">
                <a:latin typeface="Verdana"/>
                <a:ea typeface="+mj-lt"/>
                <a:cs typeface="+mj-lt"/>
              </a:rPr>
              <a:t>Key tips for checking data quality</a:t>
            </a:r>
            <a:endParaRPr lang="en-US" dirty="0">
              <a:latin typeface="Verdana"/>
              <a:ea typeface="Verdana"/>
              <a:cs typeface="Calibri" panose="020F0502020204030204"/>
            </a:endParaRPr>
          </a:p>
          <a:p>
            <a:endParaRPr lang="en-AU" b="0" dirty="0">
              <a:ea typeface="+mj-lt"/>
              <a:cs typeface="+mj-lt"/>
            </a:endParaRPr>
          </a:p>
        </p:txBody>
      </p:sp>
      <p:sp>
        <p:nvSpPr>
          <p:cNvPr id="7" name="TextBox 6">
            <a:extLst>
              <a:ext uri="{FF2B5EF4-FFF2-40B4-BE49-F238E27FC236}">
                <a16:creationId xmlns:a16="http://schemas.microsoft.com/office/drawing/2014/main" id="{11FE44EC-C9B7-03C4-5C88-811B2079C9DE}"/>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5</a:t>
            </a:r>
          </a:p>
          <a:p>
            <a:pPr algn="r"/>
            <a:endParaRPr lang="en-US" sz="1000" dirty="0"/>
          </a:p>
        </p:txBody>
      </p:sp>
      <p:sp>
        <p:nvSpPr>
          <p:cNvPr id="8" name="TextBox 7">
            <a:extLst>
              <a:ext uri="{FF2B5EF4-FFF2-40B4-BE49-F238E27FC236}">
                <a16:creationId xmlns:a16="http://schemas.microsoft.com/office/drawing/2014/main" id="{6A7146ED-DC0D-35C4-BE97-571DB354D40C}"/>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11</a:t>
            </a:fld>
            <a:endParaRPr lang="en-US" sz="1000" dirty="0"/>
          </a:p>
        </p:txBody>
      </p:sp>
    </p:spTree>
    <p:extLst>
      <p:ext uri="{BB962C8B-B14F-4D97-AF65-F5344CB8AC3E}">
        <p14:creationId xmlns:p14="http://schemas.microsoft.com/office/powerpoint/2010/main" val="856167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4195314-7619-D8E7-2654-7B93F3E0351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2670" y="0"/>
            <a:ext cx="11649330" cy="5984341"/>
          </a:xfrm>
          <a:prstGeom prst="rect">
            <a:avLst/>
          </a:prstGeom>
        </p:spPr>
      </p:pic>
      <p:sp>
        <p:nvSpPr>
          <p:cNvPr id="2" name="Title 1">
            <a:extLst>
              <a:ext uri="{FF2B5EF4-FFF2-40B4-BE49-F238E27FC236}">
                <a16:creationId xmlns:a16="http://schemas.microsoft.com/office/drawing/2014/main" id="{6FCA5AD9-56AF-4217-92B0-13C3A55F36FD}"/>
              </a:ext>
            </a:extLst>
          </p:cNvPr>
          <p:cNvSpPr>
            <a:spLocks noGrp="1"/>
          </p:cNvSpPr>
          <p:nvPr>
            <p:ph type="title"/>
          </p:nvPr>
        </p:nvSpPr>
        <p:spPr>
          <a:xfrm>
            <a:off x="1146078" y="543454"/>
            <a:ext cx="7825904" cy="858838"/>
          </a:xfrm>
        </p:spPr>
        <p:txBody>
          <a:bodyPr/>
          <a:lstStyle/>
          <a:p>
            <a:r>
              <a:rPr lang="en-US" dirty="0">
                <a:solidFill>
                  <a:srgbClr val="C00000"/>
                </a:solidFill>
                <a:latin typeface="Verdana"/>
                <a:ea typeface="+mj-lt"/>
                <a:cs typeface="+mj-lt"/>
              </a:rPr>
              <a:t>Checking data quality </a:t>
            </a:r>
            <a:endParaRPr lang="en-US" dirty="0">
              <a:solidFill>
                <a:srgbClr val="C00000"/>
              </a:solidFill>
              <a:latin typeface="Verdana"/>
              <a:ea typeface="Verdana"/>
            </a:endParaRPr>
          </a:p>
          <a:p>
            <a:endParaRPr lang="en-US" dirty="0">
              <a:solidFill>
                <a:srgbClr val="C00000"/>
              </a:solidFill>
              <a:cs typeface="Calibri"/>
            </a:endParaRPr>
          </a:p>
        </p:txBody>
      </p:sp>
      <p:sp>
        <p:nvSpPr>
          <p:cNvPr id="3" name="Content Placeholder 2">
            <a:extLst>
              <a:ext uri="{FF2B5EF4-FFF2-40B4-BE49-F238E27FC236}">
                <a16:creationId xmlns:a16="http://schemas.microsoft.com/office/drawing/2014/main" id="{2EF9C7D3-30D7-8B77-CF70-900D35E70132}"/>
              </a:ext>
            </a:extLst>
          </p:cNvPr>
          <p:cNvSpPr>
            <a:spLocks noGrp="1"/>
          </p:cNvSpPr>
          <p:nvPr>
            <p:ph sz="half" idx="1"/>
          </p:nvPr>
        </p:nvSpPr>
        <p:spPr>
          <a:xfrm>
            <a:off x="1279871" y="1219580"/>
            <a:ext cx="9766051" cy="4774671"/>
          </a:xfrm>
        </p:spPr>
        <p:txBody>
          <a:bodyPr vert="horz" lIns="91440" tIns="45720" rIns="91440" bIns="45720" rtlCol="0" anchor="t">
            <a:normAutofit fontScale="92500" lnSpcReduction="20000"/>
          </a:bodyPr>
          <a:lstStyle/>
          <a:p>
            <a:r>
              <a:rPr lang="en-US" b="1" dirty="0">
                <a:latin typeface="Verdana"/>
                <a:ea typeface="+mn-lt"/>
                <a:cs typeface="+mn-lt"/>
              </a:rPr>
              <a:t>Accuracy:</a:t>
            </a:r>
            <a:r>
              <a:rPr lang="en-US" dirty="0">
                <a:latin typeface="Verdana"/>
                <a:ea typeface="+mn-lt"/>
                <a:cs typeface="+mn-lt"/>
              </a:rPr>
              <a:t>  The data is reliably true and correct</a:t>
            </a:r>
          </a:p>
          <a:p>
            <a:pPr>
              <a:buClr>
                <a:srgbClr val="404040"/>
              </a:buClr>
            </a:pPr>
            <a:r>
              <a:rPr lang="en-US" b="1" dirty="0">
                <a:latin typeface="Verdana"/>
                <a:ea typeface="+mn-lt"/>
                <a:cs typeface="+mn-lt"/>
              </a:rPr>
              <a:t>Relevancy:</a:t>
            </a:r>
            <a:r>
              <a:rPr lang="en-US" dirty="0">
                <a:latin typeface="Verdana"/>
                <a:ea typeface="+mn-lt"/>
                <a:cs typeface="+mn-lt"/>
              </a:rPr>
              <a:t> the data should meet the requirements for the intended use.</a:t>
            </a:r>
          </a:p>
          <a:p>
            <a:pPr>
              <a:buClr>
                <a:srgbClr val="404040"/>
              </a:buClr>
            </a:pPr>
            <a:r>
              <a:rPr lang="en-US" b="1" dirty="0">
                <a:latin typeface="Verdana"/>
                <a:ea typeface="+mn-lt"/>
                <a:cs typeface="+mn-lt"/>
              </a:rPr>
              <a:t>Completeness:</a:t>
            </a:r>
            <a:r>
              <a:rPr lang="en-US" dirty="0">
                <a:latin typeface="Verdana"/>
                <a:ea typeface="+mn-lt"/>
                <a:cs typeface="+mn-lt"/>
              </a:rPr>
              <a:t> the data should not have missing values or missing data records.</a:t>
            </a:r>
          </a:p>
          <a:p>
            <a:pPr>
              <a:buClr>
                <a:srgbClr val="404040"/>
              </a:buClr>
            </a:pPr>
            <a:r>
              <a:rPr lang="en-US" b="1" dirty="0">
                <a:latin typeface="Verdana"/>
                <a:ea typeface="+mn-lt"/>
                <a:cs typeface="+mn-lt"/>
              </a:rPr>
              <a:t>Timeliness: </a:t>
            </a:r>
            <a:r>
              <a:rPr lang="en-US" dirty="0">
                <a:latin typeface="Verdana"/>
                <a:ea typeface="+mn-lt"/>
                <a:cs typeface="+mn-lt"/>
              </a:rPr>
              <a:t>the data should be up to date.</a:t>
            </a:r>
            <a:endParaRPr lang="en-US" dirty="0">
              <a:latin typeface="Verdana"/>
              <a:ea typeface="Verdana"/>
              <a:cs typeface="Calibri"/>
            </a:endParaRPr>
          </a:p>
          <a:p>
            <a:pPr>
              <a:buClr>
                <a:srgbClr val="404040"/>
              </a:buClr>
            </a:pPr>
            <a:r>
              <a:rPr lang="en-US" b="1" dirty="0">
                <a:latin typeface="Verdana"/>
                <a:ea typeface="+mn-lt"/>
                <a:cs typeface="+mn-lt"/>
              </a:rPr>
              <a:t>Consistency: </a:t>
            </a:r>
            <a:r>
              <a:rPr lang="en-US" dirty="0">
                <a:latin typeface="Verdana"/>
                <a:ea typeface="+mn-lt"/>
                <a:cs typeface="+mn-lt"/>
              </a:rPr>
              <a:t>The data can be cross referenced with other sources to produce the same result.</a:t>
            </a:r>
            <a:endParaRPr lang="en-US" dirty="0">
              <a:latin typeface="Verdana"/>
              <a:ea typeface="Verdana"/>
              <a:cs typeface="Calibri"/>
            </a:endParaRPr>
          </a:p>
          <a:p>
            <a:pPr marL="0" indent="0">
              <a:buClr>
                <a:srgbClr val="404040"/>
              </a:buClr>
              <a:buNone/>
            </a:pPr>
            <a:endParaRPr lang="en-US" dirty="0">
              <a:latin typeface="Verdana"/>
              <a:ea typeface="Verdana"/>
              <a:cs typeface="Calibri"/>
            </a:endParaRPr>
          </a:p>
          <a:p>
            <a:pPr marL="0" indent="0">
              <a:buClr>
                <a:srgbClr val="404040"/>
              </a:buClr>
              <a:buNone/>
            </a:pPr>
            <a:r>
              <a:rPr lang="en-US" dirty="0">
                <a:latin typeface="Verdana"/>
                <a:ea typeface="Verdana"/>
                <a:cs typeface="Calibri"/>
              </a:rPr>
              <a:t>Data reflecting the above points strengthens your advocacy.</a:t>
            </a:r>
          </a:p>
          <a:p>
            <a:pPr marL="0" indent="0">
              <a:buClr>
                <a:srgbClr val="404040"/>
              </a:buClr>
              <a:buNone/>
            </a:pPr>
            <a:br>
              <a:rPr lang="en-US" dirty="0">
                <a:latin typeface="Verdana"/>
                <a:ea typeface="Verdana"/>
                <a:cs typeface="Calibri"/>
              </a:rPr>
            </a:br>
            <a:r>
              <a:rPr lang="en-US" b="1" dirty="0">
                <a:latin typeface="Verdana"/>
                <a:ea typeface="Verdana"/>
                <a:cs typeface="Calibri"/>
              </a:rPr>
              <a:t>ACTIVITY: Reviewing data sources and quality</a:t>
            </a:r>
          </a:p>
          <a:p>
            <a:pPr>
              <a:buClr>
                <a:srgbClr val="404040"/>
              </a:buClr>
            </a:pPr>
            <a:endParaRPr lang="en-US" dirty="0">
              <a:latin typeface="Verdana"/>
              <a:ea typeface="Verdana"/>
              <a:cs typeface="Calibri"/>
            </a:endParaRPr>
          </a:p>
        </p:txBody>
      </p:sp>
      <p:sp>
        <p:nvSpPr>
          <p:cNvPr id="5" name="TextBox 4">
            <a:extLst>
              <a:ext uri="{FF2B5EF4-FFF2-40B4-BE49-F238E27FC236}">
                <a16:creationId xmlns:a16="http://schemas.microsoft.com/office/drawing/2014/main" id="{8F05C6AA-D66A-BA66-5229-D83C4003D268}"/>
              </a:ext>
            </a:extLst>
          </p:cNvPr>
          <p:cNvSpPr txBox="1"/>
          <p:nvPr/>
        </p:nvSpPr>
        <p:spPr>
          <a:xfrm>
            <a:off x="3342169"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5</a:t>
            </a:r>
          </a:p>
          <a:p>
            <a:pPr algn="r"/>
            <a:endParaRPr lang="en-US" sz="1000" dirty="0"/>
          </a:p>
        </p:txBody>
      </p:sp>
      <p:sp>
        <p:nvSpPr>
          <p:cNvPr id="6" name="TextBox 5">
            <a:extLst>
              <a:ext uri="{FF2B5EF4-FFF2-40B4-BE49-F238E27FC236}">
                <a16:creationId xmlns:a16="http://schemas.microsoft.com/office/drawing/2014/main" id="{F28CA0F7-F5C8-177E-4A4B-9C1C1806C14D}"/>
              </a:ext>
            </a:extLst>
          </p:cNvPr>
          <p:cNvSpPr txBox="1"/>
          <p:nvPr/>
        </p:nvSpPr>
        <p:spPr>
          <a:xfrm>
            <a:off x="633845"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12</a:t>
            </a:fld>
            <a:endParaRPr lang="en-US" sz="1000" dirty="0"/>
          </a:p>
        </p:txBody>
      </p:sp>
    </p:spTree>
    <p:extLst>
      <p:ext uri="{BB962C8B-B14F-4D97-AF65-F5344CB8AC3E}">
        <p14:creationId xmlns:p14="http://schemas.microsoft.com/office/powerpoint/2010/main" val="2715287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2D364F9-B75D-BF1F-BC32-4BD13499E11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24689" y="0"/>
            <a:ext cx="11567311" cy="6010466"/>
          </a:xfrm>
          <a:prstGeom prst="rect">
            <a:avLst/>
          </a:prstGeom>
        </p:spPr>
      </p:pic>
      <p:sp>
        <p:nvSpPr>
          <p:cNvPr id="3" name="Title 2"/>
          <p:cNvSpPr>
            <a:spLocks noGrp="1"/>
          </p:cNvSpPr>
          <p:nvPr>
            <p:ph type="title"/>
          </p:nvPr>
        </p:nvSpPr>
        <p:spPr>
          <a:xfrm>
            <a:off x="1634149" y="2440783"/>
            <a:ext cx="9328259" cy="3140217"/>
          </a:xfrm>
        </p:spPr>
        <p:txBody>
          <a:bodyPr/>
          <a:lstStyle/>
          <a:p>
            <a:pPr algn="l"/>
            <a:r>
              <a:rPr lang="en-US" dirty="0">
                <a:latin typeface="Verdana"/>
                <a:ea typeface="+mj-lt"/>
                <a:cs typeface="+mj-lt"/>
              </a:rPr>
              <a:t>Data collection and OPDs</a:t>
            </a:r>
            <a:endParaRPr lang="en-AU" b="0" dirty="0">
              <a:latin typeface="Verdana"/>
              <a:ea typeface="+mj-lt"/>
              <a:cs typeface="+mj-lt"/>
            </a:endParaRPr>
          </a:p>
          <a:p>
            <a:endParaRPr lang="en-AU" b="0" dirty="0">
              <a:ea typeface="+mj-lt"/>
              <a:cs typeface="+mj-lt"/>
            </a:endParaRPr>
          </a:p>
        </p:txBody>
      </p:sp>
      <p:sp>
        <p:nvSpPr>
          <p:cNvPr id="4" name="TextBox 3">
            <a:extLst>
              <a:ext uri="{FF2B5EF4-FFF2-40B4-BE49-F238E27FC236}">
                <a16:creationId xmlns:a16="http://schemas.microsoft.com/office/drawing/2014/main" id="{5060AB1D-2DA0-8D5B-BD18-D40FFCE0E0A6}"/>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5</a:t>
            </a:r>
          </a:p>
          <a:p>
            <a:pPr algn="r"/>
            <a:endParaRPr lang="en-US" sz="1000" dirty="0"/>
          </a:p>
        </p:txBody>
      </p:sp>
      <p:sp>
        <p:nvSpPr>
          <p:cNvPr id="5" name="TextBox 4">
            <a:extLst>
              <a:ext uri="{FF2B5EF4-FFF2-40B4-BE49-F238E27FC236}">
                <a16:creationId xmlns:a16="http://schemas.microsoft.com/office/drawing/2014/main" id="{847145B6-0A56-1BE0-23F2-EE8049698412}"/>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13</a:t>
            </a:fld>
            <a:endParaRPr lang="en-US" sz="1000" dirty="0"/>
          </a:p>
        </p:txBody>
      </p:sp>
    </p:spTree>
    <p:extLst>
      <p:ext uri="{BB962C8B-B14F-4D97-AF65-F5344CB8AC3E}">
        <p14:creationId xmlns:p14="http://schemas.microsoft.com/office/powerpoint/2010/main" val="893795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521710C-D839-5292-8174-454F295B29BA}"/>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3514" y="0"/>
            <a:ext cx="11649330" cy="5984341"/>
          </a:xfrm>
          <a:prstGeom prst="rect">
            <a:avLst/>
          </a:prstGeom>
        </p:spPr>
      </p:pic>
      <p:sp>
        <p:nvSpPr>
          <p:cNvPr id="2" name="Title 1">
            <a:extLst>
              <a:ext uri="{FF2B5EF4-FFF2-40B4-BE49-F238E27FC236}">
                <a16:creationId xmlns:a16="http://schemas.microsoft.com/office/drawing/2014/main" id="{6FCA5AD9-56AF-4217-92B0-13C3A55F36FD}"/>
              </a:ext>
            </a:extLst>
          </p:cNvPr>
          <p:cNvSpPr>
            <a:spLocks noGrp="1"/>
          </p:cNvSpPr>
          <p:nvPr>
            <p:ph type="title"/>
          </p:nvPr>
        </p:nvSpPr>
        <p:spPr>
          <a:xfrm>
            <a:off x="1260378" y="572798"/>
            <a:ext cx="9452649" cy="1325563"/>
          </a:xfrm>
        </p:spPr>
        <p:txBody>
          <a:bodyPr>
            <a:normAutofit fontScale="90000"/>
          </a:bodyPr>
          <a:lstStyle/>
          <a:p>
            <a:r>
              <a:rPr lang="en-US" dirty="0">
                <a:solidFill>
                  <a:srgbClr val="C00000"/>
                </a:solidFill>
                <a:latin typeface="Verdana"/>
                <a:ea typeface="+mj-lt"/>
                <a:cs typeface="+mj-lt"/>
              </a:rPr>
              <a:t>The CRPD and the involvement of persons with disabilities and OPDs in data</a:t>
            </a:r>
          </a:p>
          <a:p>
            <a:endParaRPr lang="en-US" dirty="0">
              <a:solidFill>
                <a:srgbClr val="C00000"/>
              </a:solidFill>
              <a:cs typeface="Calibri"/>
            </a:endParaRPr>
          </a:p>
        </p:txBody>
      </p:sp>
      <p:sp>
        <p:nvSpPr>
          <p:cNvPr id="3" name="Content Placeholder 2">
            <a:extLst>
              <a:ext uri="{FF2B5EF4-FFF2-40B4-BE49-F238E27FC236}">
                <a16:creationId xmlns:a16="http://schemas.microsoft.com/office/drawing/2014/main" id="{2EF9C7D3-30D7-8B77-CF70-900D35E70132}"/>
              </a:ext>
            </a:extLst>
          </p:cNvPr>
          <p:cNvSpPr>
            <a:spLocks noGrp="1"/>
          </p:cNvSpPr>
          <p:nvPr>
            <p:ph sz="half" idx="1"/>
          </p:nvPr>
        </p:nvSpPr>
        <p:spPr>
          <a:xfrm>
            <a:off x="1260378" y="1765682"/>
            <a:ext cx="9766051" cy="4351338"/>
          </a:xfrm>
        </p:spPr>
        <p:txBody>
          <a:bodyPr vert="horz" lIns="91440" tIns="45720" rIns="91440" bIns="45720" rtlCol="0" anchor="t">
            <a:normAutofit fontScale="92500"/>
          </a:bodyPr>
          <a:lstStyle/>
          <a:p>
            <a:r>
              <a:rPr lang="en-US" dirty="0">
                <a:latin typeface="Verdana"/>
                <a:ea typeface="Verdana"/>
                <a:cs typeface="Calibri" panose="020F0502020204030204"/>
              </a:rPr>
              <a:t>The CRPD ensures a role for persons with disabilities in inputting into policies and decisions in all areas of life, this also includes in data collection by governments.</a:t>
            </a:r>
          </a:p>
          <a:p>
            <a:r>
              <a:rPr lang="en-US" dirty="0">
                <a:latin typeface="Verdana"/>
                <a:ea typeface="Verdana"/>
                <a:cs typeface="Calibri" panose="020F0502020204030204"/>
              </a:rPr>
              <a:t>Governments that have ratified the CRPD have an obligation to collect data to assist with policy formulation.</a:t>
            </a:r>
          </a:p>
          <a:p>
            <a:r>
              <a:rPr lang="en-US" dirty="0">
                <a:latin typeface="Verdana"/>
                <a:ea typeface="Verdana"/>
                <a:cs typeface="Calibri" panose="020F0502020204030204"/>
              </a:rPr>
              <a:t>OPDs have a role in advocating that this happens and in advocating for better data.</a:t>
            </a:r>
          </a:p>
          <a:p>
            <a:r>
              <a:rPr lang="en-US" dirty="0">
                <a:latin typeface="Verdana"/>
                <a:ea typeface="Verdana"/>
                <a:cs typeface="Calibri" panose="020F0502020204030204"/>
              </a:rPr>
              <a:t>Persons with disabilities can be trained as enumerators and OPDs can be involved in data collection.</a:t>
            </a:r>
          </a:p>
        </p:txBody>
      </p:sp>
      <p:sp>
        <p:nvSpPr>
          <p:cNvPr id="5" name="TextBox 4">
            <a:extLst>
              <a:ext uri="{FF2B5EF4-FFF2-40B4-BE49-F238E27FC236}">
                <a16:creationId xmlns:a16="http://schemas.microsoft.com/office/drawing/2014/main" id="{1B1E2A63-5FCA-302D-ABA0-D8019EFA0C47}"/>
              </a:ext>
            </a:extLst>
          </p:cNvPr>
          <p:cNvSpPr txBox="1"/>
          <p:nvPr/>
        </p:nvSpPr>
        <p:spPr>
          <a:xfrm>
            <a:off x="3333013"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5</a:t>
            </a:r>
          </a:p>
          <a:p>
            <a:pPr algn="r"/>
            <a:endParaRPr lang="en-US" sz="1000" dirty="0"/>
          </a:p>
        </p:txBody>
      </p:sp>
      <p:sp>
        <p:nvSpPr>
          <p:cNvPr id="6" name="TextBox 5">
            <a:extLst>
              <a:ext uri="{FF2B5EF4-FFF2-40B4-BE49-F238E27FC236}">
                <a16:creationId xmlns:a16="http://schemas.microsoft.com/office/drawing/2014/main" id="{97907440-7A38-F0C4-163E-0445EC3F9416}"/>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14</a:t>
            </a:fld>
            <a:endParaRPr lang="en-US" sz="1000" dirty="0"/>
          </a:p>
        </p:txBody>
      </p:sp>
    </p:spTree>
    <p:extLst>
      <p:ext uri="{BB962C8B-B14F-4D97-AF65-F5344CB8AC3E}">
        <p14:creationId xmlns:p14="http://schemas.microsoft.com/office/powerpoint/2010/main" val="165808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6FEE0B6-4E6E-00E0-93AB-60FC1F28EBD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3514" y="0"/>
            <a:ext cx="11649330" cy="5984341"/>
          </a:xfrm>
          <a:prstGeom prst="rect">
            <a:avLst/>
          </a:prstGeom>
        </p:spPr>
      </p:pic>
      <p:sp>
        <p:nvSpPr>
          <p:cNvPr id="2" name="Title 1">
            <a:extLst>
              <a:ext uri="{FF2B5EF4-FFF2-40B4-BE49-F238E27FC236}">
                <a16:creationId xmlns:a16="http://schemas.microsoft.com/office/drawing/2014/main" id="{6FCA5AD9-56AF-4217-92B0-13C3A55F36FD}"/>
              </a:ext>
            </a:extLst>
          </p:cNvPr>
          <p:cNvSpPr>
            <a:spLocks noGrp="1"/>
          </p:cNvSpPr>
          <p:nvPr>
            <p:ph type="title"/>
          </p:nvPr>
        </p:nvSpPr>
        <p:spPr>
          <a:xfrm>
            <a:off x="1239596" y="541770"/>
            <a:ext cx="8959379" cy="992188"/>
          </a:xfrm>
        </p:spPr>
        <p:txBody>
          <a:bodyPr/>
          <a:lstStyle/>
          <a:p>
            <a:r>
              <a:rPr lang="en-US" dirty="0">
                <a:solidFill>
                  <a:srgbClr val="C00000"/>
                </a:solidFill>
                <a:latin typeface="Verdana"/>
                <a:ea typeface="+mj-lt"/>
                <a:cs typeface="+mj-lt"/>
              </a:rPr>
              <a:t>Interviewer training for OPDs</a:t>
            </a:r>
            <a:endParaRPr lang="en-US" b="0" dirty="0">
              <a:solidFill>
                <a:srgbClr val="C00000"/>
              </a:solidFill>
              <a:latin typeface="Verdana"/>
              <a:ea typeface="+mj-lt"/>
              <a:cs typeface="+mj-lt"/>
            </a:endParaRPr>
          </a:p>
          <a:p>
            <a:endParaRPr lang="en-US" dirty="0">
              <a:solidFill>
                <a:srgbClr val="C00000"/>
              </a:solidFill>
              <a:cs typeface="Calibri"/>
            </a:endParaRPr>
          </a:p>
        </p:txBody>
      </p:sp>
      <p:sp>
        <p:nvSpPr>
          <p:cNvPr id="3" name="Content Placeholder 2">
            <a:extLst>
              <a:ext uri="{FF2B5EF4-FFF2-40B4-BE49-F238E27FC236}">
                <a16:creationId xmlns:a16="http://schemas.microsoft.com/office/drawing/2014/main" id="{2EF9C7D3-30D7-8B77-CF70-900D35E70132}"/>
              </a:ext>
            </a:extLst>
          </p:cNvPr>
          <p:cNvSpPr>
            <a:spLocks noGrp="1"/>
          </p:cNvSpPr>
          <p:nvPr>
            <p:ph sz="half" idx="1"/>
          </p:nvPr>
        </p:nvSpPr>
        <p:spPr>
          <a:xfrm>
            <a:off x="1424858" y="1361623"/>
            <a:ext cx="9766051" cy="4753904"/>
          </a:xfrm>
        </p:spPr>
        <p:txBody>
          <a:bodyPr vert="horz" lIns="91440" tIns="45720" rIns="91440" bIns="45720" rtlCol="0" anchor="t">
            <a:noAutofit/>
          </a:bodyPr>
          <a:lstStyle/>
          <a:p>
            <a:r>
              <a:rPr lang="en-US" sz="2200" dirty="0">
                <a:ea typeface="+mn-lt"/>
                <a:cs typeface="+mn-lt"/>
              </a:rPr>
              <a:t>I</a:t>
            </a:r>
            <a:r>
              <a:rPr lang="en-US" sz="2200" dirty="0">
                <a:latin typeface="Verdana"/>
                <a:ea typeface="+mn-lt"/>
                <a:cs typeface="+mn-lt"/>
              </a:rPr>
              <a:t>nterviewers should ask the questions as they are written. They should not improvise. </a:t>
            </a:r>
            <a:endParaRPr lang="en-US" sz="2200" dirty="0">
              <a:latin typeface="Verdana"/>
              <a:ea typeface="Verdana"/>
            </a:endParaRPr>
          </a:p>
          <a:p>
            <a:r>
              <a:rPr lang="en-US" sz="2200" dirty="0">
                <a:latin typeface="Verdana"/>
                <a:ea typeface="+mn-lt"/>
                <a:cs typeface="+mn-lt"/>
              </a:rPr>
              <a:t>Interviewers should not use the term ‘disability’ at any point of the data collection unless it is explicitly written as part of the question. </a:t>
            </a:r>
            <a:endParaRPr lang="en-US" sz="2200" dirty="0">
              <a:latin typeface="Verdana"/>
              <a:ea typeface="Verdana"/>
              <a:cs typeface="Calibri"/>
            </a:endParaRPr>
          </a:p>
          <a:p>
            <a:r>
              <a:rPr lang="en-US" sz="2200" dirty="0">
                <a:latin typeface="Verdana"/>
                <a:ea typeface="+mn-lt"/>
                <a:cs typeface="+mn-lt"/>
              </a:rPr>
              <a:t>Interviews should make sure the respondent answers each question and shouldn’t assume a response by observation. </a:t>
            </a:r>
            <a:endParaRPr lang="en-US" sz="2200" dirty="0">
              <a:latin typeface="Verdana"/>
              <a:ea typeface="Verdana"/>
              <a:cs typeface="Calibri" panose="020F0502020204030204"/>
            </a:endParaRPr>
          </a:p>
          <a:p>
            <a:r>
              <a:rPr lang="en-US" sz="2200" dirty="0">
                <a:latin typeface="Verdana"/>
                <a:ea typeface="+mn-lt"/>
                <a:cs typeface="+mn-lt"/>
              </a:rPr>
              <a:t>If the interviewer is uncomfortable, the respondent will be  too – so interviewers need to be familiar with the material and be relaxed. </a:t>
            </a:r>
            <a:endParaRPr lang="en-US" sz="2200" dirty="0">
              <a:latin typeface="Verdana"/>
              <a:ea typeface="Verdana"/>
              <a:cs typeface="Calibri" panose="020F0502020204030204"/>
            </a:endParaRPr>
          </a:p>
          <a:p>
            <a:r>
              <a:rPr lang="en-US" sz="2200" dirty="0">
                <a:latin typeface="Verdana"/>
                <a:ea typeface="+mn-lt"/>
                <a:cs typeface="+mn-lt"/>
              </a:rPr>
              <a:t>Training on interviewing persons with disabilities should be part of standard interviewer training for all data collections (not just those related to disability.</a:t>
            </a:r>
            <a:endParaRPr lang="en-US" sz="2200" dirty="0">
              <a:latin typeface="Verdana"/>
              <a:ea typeface="Verdana"/>
              <a:cs typeface="Calibri" panose="020F0502020204030204"/>
            </a:endParaRPr>
          </a:p>
        </p:txBody>
      </p:sp>
      <p:sp>
        <p:nvSpPr>
          <p:cNvPr id="5" name="TextBox 4">
            <a:extLst>
              <a:ext uri="{FF2B5EF4-FFF2-40B4-BE49-F238E27FC236}">
                <a16:creationId xmlns:a16="http://schemas.microsoft.com/office/drawing/2014/main" id="{AC2779E8-0CAB-A099-6F8D-97F1CBD7BB73}"/>
              </a:ext>
            </a:extLst>
          </p:cNvPr>
          <p:cNvSpPr txBox="1"/>
          <p:nvPr/>
        </p:nvSpPr>
        <p:spPr>
          <a:xfrm>
            <a:off x="3333013"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5</a:t>
            </a:r>
          </a:p>
          <a:p>
            <a:pPr algn="r"/>
            <a:endParaRPr lang="en-US" sz="1000" dirty="0"/>
          </a:p>
        </p:txBody>
      </p:sp>
      <p:sp>
        <p:nvSpPr>
          <p:cNvPr id="6" name="TextBox 5">
            <a:extLst>
              <a:ext uri="{FF2B5EF4-FFF2-40B4-BE49-F238E27FC236}">
                <a16:creationId xmlns:a16="http://schemas.microsoft.com/office/drawing/2014/main" id="{25FD4BD7-3180-6F60-5E6A-EAFB58A1BFF0}"/>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15</a:t>
            </a:fld>
            <a:endParaRPr lang="en-US" sz="1000" dirty="0"/>
          </a:p>
        </p:txBody>
      </p:sp>
    </p:spTree>
    <p:extLst>
      <p:ext uri="{BB962C8B-B14F-4D97-AF65-F5344CB8AC3E}">
        <p14:creationId xmlns:p14="http://schemas.microsoft.com/office/powerpoint/2010/main" val="1615390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D31AC1A-0440-C511-E726-6A92BCDD8B1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2670" y="0"/>
            <a:ext cx="11649330" cy="5984341"/>
          </a:xfrm>
          <a:prstGeom prst="rect">
            <a:avLst/>
          </a:prstGeom>
        </p:spPr>
      </p:pic>
      <p:sp>
        <p:nvSpPr>
          <p:cNvPr id="2" name="Title 1"/>
          <p:cNvSpPr>
            <a:spLocks noGrp="1"/>
          </p:cNvSpPr>
          <p:nvPr>
            <p:ph type="title"/>
          </p:nvPr>
        </p:nvSpPr>
        <p:spPr>
          <a:xfrm>
            <a:off x="1226954" y="393616"/>
            <a:ext cx="9738092" cy="1339940"/>
          </a:xfrm>
        </p:spPr>
        <p:txBody>
          <a:bodyPr/>
          <a:lstStyle/>
          <a:p>
            <a:r>
              <a:rPr lang="en-US" altLang="en-US" dirty="0">
                <a:solidFill>
                  <a:srgbClr val="C00000"/>
                </a:solidFill>
                <a:latin typeface="Verdana"/>
                <a:ea typeface="Verdana"/>
              </a:rPr>
              <a:t>Data collection with persons with disabilities</a:t>
            </a:r>
            <a:endParaRPr lang="en-AU" dirty="0">
              <a:solidFill>
                <a:srgbClr val="C00000"/>
              </a:solidFill>
              <a:latin typeface="Verdana"/>
              <a:ea typeface="Verdana"/>
            </a:endParaRPr>
          </a:p>
        </p:txBody>
      </p:sp>
      <p:sp>
        <p:nvSpPr>
          <p:cNvPr id="5" name="Content Placeholder 4">
            <a:extLst>
              <a:ext uri="{FF2B5EF4-FFF2-40B4-BE49-F238E27FC236}">
                <a16:creationId xmlns:a16="http://schemas.microsoft.com/office/drawing/2014/main" id="{9A2390AE-34D4-486D-9DA8-8225893C8809}"/>
              </a:ext>
            </a:extLst>
          </p:cNvPr>
          <p:cNvSpPr>
            <a:spLocks noGrp="1"/>
          </p:cNvSpPr>
          <p:nvPr>
            <p:ph idx="1"/>
          </p:nvPr>
        </p:nvSpPr>
        <p:spPr>
          <a:xfrm>
            <a:off x="1083733" y="1738711"/>
            <a:ext cx="10938934" cy="4575175"/>
          </a:xfrm>
        </p:spPr>
        <p:txBody>
          <a:bodyPr vert="horz" lIns="91440" tIns="45720" rIns="91440" bIns="45720" rtlCol="0" anchor="t">
            <a:normAutofit/>
          </a:bodyPr>
          <a:lstStyle/>
          <a:p>
            <a:pPr marL="374650" indent="-342900">
              <a:buClr>
                <a:srgbClr val="000000"/>
              </a:buClr>
              <a:buSzPct val="100000"/>
            </a:pPr>
            <a:endParaRPr lang="en-US" altLang="en-US" dirty="0">
              <a:ea typeface="MS PGothic"/>
            </a:endParaRPr>
          </a:p>
          <a:p>
            <a:pPr marL="374650" indent="-342900">
              <a:buClr>
                <a:srgbClr val="000000"/>
              </a:buClr>
              <a:buSzPct val="100000"/>
            </a:pPr>
            <a:r>
              <a:rPr lang="en-US" altLang="en-US" dirty="0">
                <a:latin typeface="Verdana"/>
                <a:ea typeface="MS PGothic"/>
              </a:rPr>
              <a:t>Data collection procedures should be accessible so persons with disabilities can participate – this is best practice in all data collections.</a:t>
            </a:r>
            <a:endParaRPr lang="en-US" dirty="0">
              <a:latin typeface="Verdana"/>
              <a:ea typeface="MS PGothic"/>
              <a:cs typeface="Calibri"/>
            </a:endParaRPr>
          </a:p>
          <a:p>
            <a:pPr marL="374650" indent="-342900">
              <a:buClr>
                <a:srgbClr val="000000"/>
              </a:buClr>
              <a:buSzPct val="100000"/>
            </a:pPr>
            <a:endParaRPr lang="en-US" altLang="en-US" dirty="0">
              <a:latin typeface="Verdana"/>
              <a:ea typeface="MS PGothic"/>
            </a:endParaRPr>
          </a:p>
          <a:p>
            <a:pPr marL="374650" indent="-342900">
              <a:buClr>
                <a:schemeClr val="tx1"/>
              </a:buClr>
              <a:buSzPct val="100000"/>
            </a:pPr>
            <a:r>
              <a:rPr lang="en-US" dirty="0">
                <a:latin typeface="Verdana"/>
                <a:ea typeface="Verdana"/>
              </a:rPr>
              <a:t>Obtaining information from the individual should be done when possible. If not possible and a proxy is used, then an explanation should be provided by the interviewer. </a:t>
            </a:r>
          </a:p>
        </p:txBody>
      </p:sp>
      <p:sp>
        <p:nvSpPr>
          <p:cNvPr id="4" name="TextBox 3">
            <a:extLst>
              <a:ext uri="{FF2B5EF4-FFF2-40B4-BE49-F238E27FC236}">
                <a16:creationId xmlns:a16="http://schemas.microsoft.com/office/drawing/2014/main" id="{A1D47DFD-F116-B041-5012-350E2886B25F}"/>
              </a:ext>
            </a:extLst>
          </p:cNvPr>
          <p:cNvSpPr txBox="1"/>
          <p:nvPr/>
        </p:nvSpPr>
        <p:spPr>
          <a:xfrm>
            <a:off x="3342169"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5</a:t>
            </a:r>
          </a:p>
          <a:p>
            <a:pPr algn="r"/>
            <a:endParaRPr lang="en-US" sz="1000" dirty="0"/>
          </a:p>
        </p:txBody>
      </p:sp>
      <p:sp>
        <p:nvSpPr>
          <p:cNvPr id="6" name="TextBox 5">
            <a:extLst>
              <a:ext uri="{FF2B5EF4-FFF2-40B4-BE49-F238E27FC236}">
                <a16:creationId xmlns:a16="http://schemas.microsoft.com/office/drawing/2014/main" id="{860FE6B4-88F0-44BE-2F36-BEA5F0E11BDA}"/>
              </a:ext>
            </a:extLst>
          </p:cNvPr>
          <p:cNvSpPr txBox="1"/>
          <p:nvPr/>
        </p:nvSpPr>
        <p:spPr>
          <a:xfrm>
            <a:off x="633845"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16</a:t>
            </a:fld>
            <a:endParaRPr lang="en-US" sz="1000" dirty="0"/>
          </a:p>
        </p:txBody>
      </p:sp>
    </p:spTree>
    <p:extLst>
      <p:ext uri="{BB962C8B-B14F-4D97-AF65-F5344CB8AC3E}">
        <p14:creationId xmlns:p14="http://schemas.microsoft.com/office/powerpoint/2010/main" val="2439420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33667EB-EF42-C561-A6A0-D2E13B56F87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2670" y="0"/>
            <a:ext cx="11649330" cy="5984341"/>
          </a:xfrm>
          <a:prstGeom prst="rect">
            <a:avLst/>
          </a:prstGeom>
        </p:spPr>
      </p:pic>
      <p:sp>
        <p:nvSpPr>
          <p:cNvPr id="2" name="Title 1"/>
          <p:cNvSpPr>
            <a:spLocks noGrp="1"/>
          </p:cNvSpPr>
          <p:nvPr>
            <p:ph type="title"/>
          </p:nvPr>
        </p:nvSpPr>
        <p:spPr>
          <a:xfrm>
            <a:off x="1312333" y="279315"/>
            <a:ext cx="7825904" cy="1325563"/>
          </a:xfrm>
        </p:spPr>
        <p:txBody>
          <a:bodyPr/>
          <a:lstStyle/>
          <a:p>
            <a:r>
              <a:rPr lang="en-AU" dirty="0">
                <a:solidFill>
                  <a:srgbClr val="C00000"/>
                </a:solidFill>
                <a:latin typeface="Verdana"/>
                <a:ea typeface="Verdana"/>
                <a:cs typeface="Calibri"/>
              </a:rPr>
              <a:t>Summary of key points</a:t>
            </a:r>
          </a:p>
        </p:txBody>
      </p:sp>
      <p:sp>
        <p:nvSpPr>
          <p:cNvPr id="5" name="Content Placeholder 4">
            <a:extLst>
              <a:ext uri="{FF2B5EF4-FFF2-40B4-BE49-F238E27FC236}">
                <a16:creationId xmlns:a16="http://schemas.microsoft.com/office/drawing/2014/main" id="{9A2390AE-34D4-486D-9DA8-8225893C8809}"/>
              </a:ext>
            </a:extLst>
          </p:cNvPr>
          <p:cNvSpPr>
            <a:spLocks noGrp="1"/>
          </p:cNvSpPr>
          <p:nvPr>
            <p:ph idx="1"/>
          </p:nvPr>
        </p:nvSpPr>
        <p:spPr>
          <a:xfrm>
            <a:off x="1312333" y="1496733"/>
            <a:ext cx="10938934" cy="4595753"/>
          </a:xfrm>
        </p:spPr>
        <p:txBody>
          <a:bodyPr vert="horz" lIns="91440" tIns="45720" rIns="91440" bIns="45720" rtlCol="0" anchor="t">
            <a:normAutofit fontScale="92500" lnSpcReduction="10000"/>
          </a:bodyPr>
          <a:lstStyle/>
          <a:p>
            <a:r>
              <a:rPr lang="en-US" dirty="0">
                <a:latin typeface="Verdana"/>
                <a:ea typeface="Verdana"/>
              </a:rPr>
              <a:t>There are multiple sources of data on disability – all have advantages and disadvantages.</a:t>
            </a:r>
          </a:p>
          <a:p>
            <a:r>
              <a:rPr lang="en-US" dirty="0">
                <a:latin typeface="Verdana"/>
                <a:ea typeface="Verdana"/>
              </a:rPr>
              <a:t>The data source should be appropriate for the intended use and the data should meet basic quality standards.</a:t>
            </a:r>
          </a:p>
          <a:p>
            <a:r>
              <a:rPr lang="en-US" dirty="0">
                <a:latin typeface="Verdana"/>
                <a:ea typeface="Verdana"/>
              </a:rPr>
              <a:t>Well developed and tested questions are necessary but not sufficient requirement for good data – appropriate training, translation and administrative procedures are needed.</a:t>
            </a:r>
          </a:p>
          <a:p>
            <a:pPr>
              <a:buClr>
                <a:srgbClr val="404040"/>
              </a:buClr>
            </a:pPr>
            <a:r>
              <a:rPr lang="en-US" dirty="0">
                <a:latin typeface="Verdana"/>
                <a:ea typeface="Verdana"/>
                <a:cs typeface="Calibri"/>
              </a:rPr>
              <a:t>Some countries have little, none or poor-quality formal sources:</a:t>
            </a:r>
          </a:p>
          <a:p>
            <a:pPr lvl="1">
              <a:buClr>
                <a:srgbClr val="404040"/>
              </a:buClr>
            </a:pPr>
            <a:r>
              <a:rPr lang="en-US" dirty="0">
                <a:latin typeface="Verdana"/>
                <a:ea typeface="Verdana"/>
                <a:cs typeface="Calibri"/>
              </a:rPr>
              <a:t>Need to advocate for these. </a:t>
            </a:r>
          </a:p>
          <a:p>
            <a:pPr lvl="1">
              <a:buClr>
                <a:srgbClr val="404040"/>
              </a:buClr>
            </a:pPr>
            <a:r>
              <a:rPr lang="en-US" dirty="0">
                <a:latin typeface="Verdana"/>
                <a:ea typeface="Verdana"/>
                <a:cs typeface="Calibri"/>
              </a:rPr>
              <a:t>Understand how these can be supplemented with other sources for evidence-based advocacy – acknowledging the limitations.</a:t>
            </a:r>
          </a:p>
        </p:txBody>
      </p:sp>
      <p:sp>
        <p:nvSpPr>
          <p:cNvPr id="4" name="TextBox 3">
            <a:extLst>
              <a:ext uri="{FF2B5EF4-FFF2-40B4-BE49-F238E27FC236}">
                <a16:creationId xmlns:a16="http://schemas.microsoft.com/office/drawing/2014/main" id="{CF7D4DD7-50D1-1206-5C7A-12E6C3D8F181}"/>
              </a:ext>
            </a:extLst>
          </p:cNvPr>
          <p:cNvSpPr txBox="1"/>
          <p:nvPr/>
        </p:nvSpPr>
        <p:spPr>
          <a:xfrm>
            <a:off x="3342169"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5</a:t>
            </a:r>
          </a:p>
          <a:p>
            <a:pPr algn="r"/>
            <a:endParaRPr lang="en-US" sz="1000" dirty="0"/>
          </a:p>
        </p:txBody>
      </p:sp>
      <p:sp>
        <p:nvSpPr>
          <p:cNvPr id="6" name="TextBox 5">
            <a:extLst>
              <a:ext uri="{FF2B5EF4-FFF2-40B4-BE49-F238E27FC236}">
                <a16:creationId xmlns:a16="http://schemas.microsoft.com/office/drawing/2014/main" id="{3A36A48C-519E-001E-3F1A-1CA6B1458266}"/>
              </a:ext>
            </a:extLst>
          </p:cNvPr>
          <p:cNvSpPr txBox="1"/>
          <p:nvPr/>
        </p:nvSpPr>
        <p:spPr>
          <a:xfrm>
            <a:off x="633845"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17</a:t>
            </a:fld>
            <a:endParaRPr lang="en-US" sz="1000" dirty="0"/>
          </a:p>
        </p:txBody>
      </p:sp>
    </p:spTree>
    <p:extLst>
      <p:ext uri="{BB962C8B-B14F-4D97-AF65-F5344CB8AC3E}">
        <p14:creationId xmlns:p14="http://schemas.microsoft.com/office/powerpoint/2010/main" val="1564508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CD513E9-CDBE-7F02-02C6-E51A0E56E75F}"/>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24689" y="0"/>
            <a:ext cx="11567311" cy="6010466"/>
          </a:xfrm>
          <a:prstGeom prst="rect">
            <a:avLst/>
          </a:prstGeom>
        </p:spPr>
      </p:pic>
      <p:sp>
        <p:nvSpPr>
          <p:cNvPr id="4" name="Title 3" hidden="1">
            <a:extLst>
              <a:ext uri="{FF2B5EF4-FFF2-40B4-BE49-F238E27FC236}">
                <a16:creationId xmlns:a16="http://schemas.microsoft.com/office/drawing/2014/main" id="{218991DD-1051-55B7-0085-6F80223DDE22}"/>
              </a:ext>
            </a:extLst>
          </p:cNvPr>
          <p:cNvSpPr>
            <a:spLocks noGrp="1"/>
          </p:cNvSpPr>
          <p:nvPr>
            <p:ph type="title"/>
          </p:nvPr>
        </p:nvSpPr>
        <p:spPr>
          <a:xfrm>
            <a:off x="962612" y="1874390"/>
            <a:ext cx="11296542" cy="3140217"/>
          </a:xfrm>
        </p:spPr>
        <p:txBody>
          <a:bodyP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b="1" kern="1200" baseline="0" dirty="0">
                <a:effectLst/>
                <a:latin typeface="Verdana" panose="020B0604030504040204" pitchFamily="34" charset="0"/>
                <a:ea typeface="Verdana" panose="020B0604030504040204" pitchFamily="34" charset="0"/>
                <a:cs typeface="Verdana" panose="020B0604030504040204" pitchFamily="34" charset="0"/>
              </a:rPr>
              <a:t>End of session</a:t>
            </a:r>
            <a:br>
              <a:rPr lang="en-GB" sz="4400" b="1" kern="1200" baseline="0" dirty="0">
                <a:solidFill>
                  <a:schemeClr val="tx1"/>
                </a:solidFill>
                <a:effectLst/>
                <a:latin typeface="Verdana" panose="020B0604030504040204" pitchFamily="34" charset="0"/>
                <a:ea typeface="Verdana" panose="020B0604030504040204" pitchFamily="34" charset="0"/>
                <a:cs typeface="Verdana" panose="020B0604030504040204" pitchFamily="34" charset="0"/>
              </a:rPr>
            </a:br>
            <a:r>
              <a:rPr lang="en-GB" sz="4400" b="1" kern="1200" baseline="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Please complete Individual</a:t>
            </a:r>
            <a:br>
              <a:rPr lang="en-GB" sz="4400" b="1" kern="1200" baseline="0" dirty="0">
                <a:solidFill>
                  <a:schemeClr val="tx1"/>
                </a:solidFill>
                <a:effectLst/>
                <a:latin typeface="Verdana" panose="020B0604030504040204" pitchFamily="34" charset="0"/>
                <a:ea typeface="Verdana" panose="020B0604030504040204" pitchFamily="34" charset="0"/>
                <a:cs typeface="Verdana" panose="020B0604030504040204" pitchFamily="34" charset="0"/>
              </a:rPr>
            </a:br>
            <a:r>
              <a:rPr lang="en-GB" sz="4400" b="1" kern="1200" baseline="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Reflection Sheets for this session</a:t>
            </a:r>
            <a:endParaRPr lang="en-US" sz="44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8" name="Title 1">
            <a:extLst>
              <a:ext uri="{FF2B5EF4-FFF2-40B4-BE49-F238E27FC236}">
                <a16:creationId xmlns:a16="http://schemas.microsoft.com/office/drawing/2014/main" id="{4276030A-0642-D3B4-4EE5-2EFB321008D3}"/>
              </a:ext>
            </a:extLst>
          </p:cNvPr>
          <p:cNvSpPr txBox="1">
            <a:spLocks/>
          </p:cNvSpPr>
          <p:nvPr/>
        </p:nvSpPr>
        <p:spPr>
          <a:xfrm>
            <a:off x="965530" y="1549692"/>
            <a:ext cx="12425005" cy="314021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n-AU" sz="4800" b="1" kern="1200" baseline="0" dirty="0">
                <a:solidFill>
                  <a:schemeClr val="bg1"/>
                </a:solidFill>
                <a:latin typeface="+mj-lt"/>
                <a:ea typeface="+mn-ea"/>
                <a:cs typeface="+mn-cs"/>
              </a:defRPr>
            </a:lvl1pPr>
          </a:lstStyle>
          <a:p>
            <a:pPr algn="l"/>
            <a:r>
              <a:rPr lang="en-GB" dirty="0">
                <a:latin typeface="Verdana"/>
                <a:ea typeface="Verdana"/>
              </a:rPr>
              <a:t>End of session</a:t>
            </a:r>
            <a:br>
              <a:rPr lang="en-GB" dirty="0">
                <a:latin typeface="Verdana" panose="020B0604030504040204" pitchFamily="34" charset="0"/>
                <a:ea typeface="Verdana" panose="020B0604030504040204" pitchFamily="34" charset="0"/>
              </a:rPr>
            </a:br>
            <a:r>
              <a:rPr lang="en-GB" sz="4400" dirty="0">
                <a:solidFill>
                  <a:schemeClr val="tx1"/>
                </a:solidFill>
                <a:latin typeface="Verdana"/>
                <a:ea typeface="Verdana"/>
              </a:rPr>
              <a:t>Please complete Individual</a:t>
            </a:r>
            <a:br>
              <a:rPr lang="en-GB" sz="4400" dirty="0">
                <a:latin typeface="Verdana" panose="020B0604030504040204" pitchFamily="34" charset="0"/>
                <a:ea typeface="Verdana" panose="020B0604030504040204" pitchFamily="34" charset="0"/>
              </a:rPr>
            </a:br>
            <a:r>
              <a:rPr lang="en-GB" sz="4400" dirty="0">
                <a:solidFill>
                  <a:schemeClr val="tx1"/>
                </a:solidFill>
                <a:latin typeface="Verdana"/>
                <a:ea typeface="Verdana"/>
              </a:rPr>
              <a:t>Reflection Sheets for this session</a:t>
            </a:r>
          </a:p>
        </p:txBody>
      </p:sp>
      <p:sp>
        <p:nvSpPr>
          <p:cNvPr id="6" name="TextBox 5">
            <a:extLst>
              <a:ext uri="{FF2B5EF4-FFF2-40B4-BE49-F238E27FC236}">
                <a16:creationId xmlns:a16="http://schemas.microsoft.com/office/drawing/2014/main" id="{01938D8D-184F-F4C8-2ABF-63BAD316D1E1}"/>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a:solidFill>
                  <a:srgbClr val="C00000"/>
                </a:solidFill>
                <a:latin typeface="Verdana" panose="020B0604030504040204" pitchFamily="34" charset="0"/>
                <a:ea typeface="Verdana" panose="020B0604030504040204" pitchFamily="34" charset="0"/>
                <a:cs typeface="Verdana" panose="020B0604030504040204" pitchFamily="34" charset="0"/>
              </a:rPr>
              <a:t>SESSION 5</a:t>
            </a:r>
            <a:endPar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r"/>
            <a:endParaRPr lang="en-US" sz="1000" dirty="0"/>
          </a:p>
        </p:txBody>
      </p:sp>
      <p:sp>
        <p:nvSpPr>
          <p:cNvPr id="7" name="TextBox 6">
            <a:extLst>
              <a:ext uri="{FF2B5EF4-FFF2-40B4-BE49-F238E27FC236}">
                <a16:creationId xmlns:a16="http://schemas.microsoft.com/office/drawing/2014/main" id="{D27A4DE9-2D88-AB61-743C-C4E598546C33}"/>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18</a:t>
            </a:fld>
            <a:endParaRPr lang="en-US" sz="1000" dirty="0"/>
          </a:p>
        </p:txBody>
      </p:sp>
    </p:spTree>
    <p:extLst>
      <p:ext uri="{BB962C8B-B14F-4D97-AF65-F5344CB8AC3E}">
        <p14:creationId xmlns:p14="http://schemas.microsoft.com/office/powerpoint/2010/main" val="3915223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E7EA3AA-33EB-DD31-437A-44D6A0AFB8B0}"/>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24689" y="0"/>
            <a:ext cx="11567311" cy="6010466"/>
          </a:xfrm>
          <a:prstGeom prst="rect">
            <a:avLst/>
          </a:prstGeom>
        </p:spPr>
      </p:pic>
      <p:sp>
        <p:nvSpPr>
          <p:cNvPr id="4" name="Title 1" hidden="1">
            <a:extLst>
              <a:ext uri="{FF2B5EF4-FFF2-40B4-BE49-F238E27FC236}">
                <a16:creationId xmlns:a16="http://schemas.microsoft.com/office/drawing/2014/main" id="{E2A13D33-4E9E-7037-91CB-3867180F579C}"/>
              </a:ext>
            </a:extLst>
          </p:cNvPr>
          <p:cNvSpPr txBox="1">
            <a:spLocks/>
          </p:cNvSpPr>
          <p:nvPr/>
        </p:nvSpPr>
        <p:spPr>
          <a:xfrm>
            <a:off x="1352990" y="1487700"/>
            <a:ext cx="8128000" cy="314021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n-AU" sz="4800" b="1" kern="1200" baseline="0" dirty="0">
                <a:solidFill>
                  <a:schemeClr val="bg1"/>
                </a:solidFill>
                <a:latin typeface="+mj-lt"/>
                <a:ea typeface="+mn-ea"/>
                <a:cs typeface="+mn-cs"/>
              </a:defRPr>
            </a:lvl1pPr>
          </a:lstStyle>
          <a:p>
            <a:pPr algn="l"/>
            <a:r>
              <a:rPr lang="en-GB" dirty="0">
                <a:latin typeface="Verdana" panose="020B0604030504040204" pitchFamily="34" charset="0"/>
                <a:ea typeface="Verdana" panose="020B0604030504040204" pitchFamily="34" charset="0"/>
              </a:rPr>
              <a:t>Session overview</a:t>
            </a:r>
          </a:p>
        </p:txBody>
      </p:sp>
      <p:sp>
        <p:nvSpPr>
          <p:cNvPr id="3" name="Title 2">
            <a:extLst>
              <a:ext uri="{FF2B5EF4-FFF2-40B4-BE49-F238E27FC236}">
                <a16:creationId xmlns:a16="http://schemas.microsoft.com/office/drawing/2014/main" id="{855A4648-3DF9-FF26-E87B-11E4A6281D6D}"/>
              </a:ext>
            </a:extLst>
          </p:cNvPr>
          <p:cNvSpPr>
            <a:spLocks noGrp="1"/>
          </p:cNvSpPr>
          <p:nvPr>
            <p:ph type="title"/>
          </p:nvPr>
        </p:nvSpPr>
        <p:spPr>
          <a:xfrm>
            <a:off x="1363780" y="1806137"/>
            <a:ext cx="8128000" cy="3140217"/>
          </a:xfrm>
        </p:spPr>
        <p:txBody>
          <a:bodyPr/>
          <a:lstStyle/>
          <a:p>
            <a:pPr algn="l" rtl="0" eaLnBrk="1" latinLnBrk="0" hangingPunct="1"/>
            <a:r>
              <a:rPr lang="en-GB" kern="1200" dirty="0">
                <a:effectLst/>
                <a:latin typeface="Verdana" panose="020B0604030504040204" pitchFamily="34" charset="0"/>
                <a:ea typeface="Verdana" panose="020B0604030504040204" pitchFamily="34" charset="0"/>
                <a:cs typeface="Verdana" panose="020B0604030504040204" pitchFamily="34" charset="0"/>
              </a:rPr>
              <a:t>Session overview</a:t>
            </a:r>
            <a:endParaRPr lang="en-US" dirty="0">
              <a:effectLst/>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5" name="TextBox 4">
            <a:extLst>
              <a:ext uri="{FF2B5EF4-FFF2-40B4-BE49-F238E27FC236}">
                <a16:creationId xmlns:a16="http://schemas.microsoft.com/office/drawing/2014/main" id="{B5EC8CD9-3A2B-2B66-FF87-764CC93BD2C0}"/>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5</a:t>
            </a:r>
          </a:p>
          <a:p>
            <a:pPr algn="r"/>
            <a:endParaRPr lang="en-US" sz="1000" dirty="0"/>
          </a:p>
        </p:txBody>
      </p:sp>
      <p:sp>
        <p:nvSpPr>
          <p:cNvPr id="6" name="TextBox 5">
            <a:extLst>
              <a:ext uri="{FF2B5EF4-FFF2-40B4-BE49-F238E27FC236}">
                <a16:creationId xmlns:a16="http://schemas.microsoft.com/office/drawing/2014/main" id="{C6DA9031-D62B-2801-6331-A5A44AEAD109}"/>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2</a:t>
            </a:fld>
            <a:endParaRPr lang="en-US" sz="1000" dirty="0"/>
          </a:p>
        </p:txBody>
      </p:sp>
    </p:spTree>
    <p:extLst>
      <p:ext uri="{BB962C8B-B14F-4D97-AF65-F5344CB8AC3E}">
        <p14:creationId xmlns:p14="http://schemas.microsoft.com/office/powerpoint/2010/main" val="473992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B5AA98C-BA1F-AFC2-BE02-138F58B4496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3514" y="0"/>
            <a:ext cx="11649330" cy="5984341"/>
          </a:xfrm>
          <a:prstGeom prst="rect">
            <a:avLst/>
          </a:prstGeom>
        </p:spPr>
      </p:pic>
      <p:sp>
        <p:nvSpPr>
          <p:cNvPr id="9" name="Title 1">
            <a:extLst>
              <a:ext uri="{FF2B5EF4-FFF2-40B4-BE49-F238E27FC236}">
                <a16:creationId xmlns:a16="http://schemas.microsoft.com/office/drawing/2014/main" id="{BAC6A5E5-8603-CF2A-1CB7-72E5B6FE862E}"/>
              </a:ext>
            </a:extLst>
          </p:cNvPr>
          <p:cNvSpPr>
            <a:spLocks noGrp="1"/>
          </p:cNvSpPr>
          <p:nvPr>
            <p:ph type="title"/>
          </p:nvPr>
        </p:nvSpPr>
        <p:spPr>
          <a:xfrm>
            <a:off x="1085235" y="365125"/>
            <a:ext cx="7825904" cy="1325563"/>
          </a:xfrm>
        </p:spPr>
        <p:txBody>
          <a:bodyPr/>
          <a:lstStyle/>
          <a:p>
            <a:r>
              <a:rPr lang="en-AU" dirty="0">
                <a:solidFill>
                  <a:srgbClr val="C00000"/>
                </a:solidFill>
                <a:latin typeface="Verdana"/>
                <a:ea typeface="Verdana"/>
              </a:rPr>
              <a:t>Overview of session</a:t>
            </a:r>
          </a:p>
        </p:txBody>
      </p:sp>
      <p:sp>
        <p:nvSpPr>
          <p:cNvPr id="3" name="Content Placeholder 2"/>
          <p:cNvSpPr>
            <a:spLocks noGrp="1"/>
          </p:cNvSpPr>
          <p:nvPr>
            <p:ph idx="1"/>
          </p:nvPr>
        </p:nvSpPr>
        <p:spPr>
          <a:xfrm>
            <a:off x="1085235" y="1633003"/>
            <a:ext cx="10938934" cy="4351338"/>
          </a:xfrm>
        </p:spPr>
        <p:txBody>
          <a:bodyPr vert="horz" lIns="91440" tIns="45720" rIns="91440" bIns="45720" rtlCol="0" anchor="t">
            <a:normAutofit/>
          </a:bodyPr>
          <a:lstStyle/>
          <a:p>
            <a:pPr marL="342900" indent="-342900">
              <a:spcBef>
                <a:spcPts val="0"/>
              </a:spcBef>
              <a:buClr>
                <a:srgbClr val="3F8EC5"/>
              </a:buClr>
            </a:pPr>
            <a:r>
              <a:rPr lang="en-AU" sz="2400" dirty="0">
                <a:effectLst/>
                <a:latin typeface="Verdana"/>
                <a:ea typeface="Verdana"/>
                <a:cs typeface="Times New Roman"/>
              </a:rPr>
              <a:t>Provide an overview of </a:t>
            </a:r>
            <a:r>
              <a:rPr lang="en-AU" sz="2400" dirty="0">
                <a:latin typeface="Verdana"/>
                <a:ea typeface="Verdana"/>
                <a:cs typeface="Times New Roman"/>
              </a:rPr>
              <a:t>different disability</a:t>
            </a:r>
            <a:r>
              <a:rPr lang="en-AU" sz="2400" dirty="0">
                <a:effectLst/>
                <a:latin typeface="Verdana"/>
                <a:ea typeface="Verdana"/>
                <a:cs typeface="Times New Roman"/>
              </a:rPr>
              <a:t> data sources</a:t>
            </a:r>
            <a:r>
              <a:rPr lang="en-AU" sz="2400" dirty="0">
                <a:latin typeface="Verdana"/>
                <a:ea typeface="Verdana"/>
                <a:cs typeface="Times New Roman"/>
              </a:rPr>
              <a:t> and their advantages and disadvantages.</a:t>
            </a:r>
            <a:endParaRPr lang="en-US" sz="2400" dirty="0">
              <a:latin typeface="Verdana"/>
              <a:ea typeface="Verdana"/>
              <a:cs typeface="Calibri" panose="020F0502020204030204"/>
            </a:endParaRPr>
          </a:p>
          <a:p>
            <a:pPr marL="800100" lvl="1">
              <a:spcBef>
                <a:spcPts val="0"/>
              </a:spcBef>
              <a:buClr>
                <a:srgbClr val="3F8EC5"/>
              </a:buClr>
            </a:pPr>
            <a:endParaRPr lang="en-AU" dirty="0">
              <a:latin typeface="Verdana"/>
              <a:ea typeface="Verdana"/>
              <a:cs typeface="Times New Roman"/>
            </a:endParaRPr>
          </a:p>
          <a:p>
            <a:pPr marL="342900" indent="-342900">
              <a:spcBef>
                <a:spcPts val="0"/>
              </a:spcBef>
              <a:buClr>
                <a:srgbClr val="3F8EC5"/>
              </a:buClr>
            </a:pPr>
            <a:r>
              <a:rPr lang="en-AU" sz="2400" dirty="0">
                <a:latin typeface="Verdana"/>
                <a:ea typeface="Verdana"/>
                <a:cs typeface="Times New Roman"/>
              </a:rPr>
              <a:t>Explore key tips for ensuring data quality for your advocacy work.</a:t>
            </a:r>
          </a:p>
          <a:p>
            <a:pPr marL="0" indent="0">
              <a:spcBef>
                <a:spcPts val="0"/>
              </a:spcBef>
              <a:buClr>
                <a:srgbClr val="3F8EC5"/>
              </a:buClr>
              <a:buNone/>
            </a:pPr>
            <a:endParaRPr lang="en-AU" sz="2400" dirty="0">
              <a:latin typeface="Verdana"/>
              <a:ea typeface="Verdana"/>
              <a:cs typeface="Times New Roman"/>
            </a:endParaRPr>
          </a:p>
          <a:p>
            <a:pPr marL="342900" indent="-342900">
              <a:lnSpc>
                <a:spcPct val="114999"/>
              </a:lnSpc>
              <a:spcBef>
                <a:spcPts val="0"/>
              </a:spcBef>
              <a:buClr>
                <a:srgbClr val="3F8EC5"/>
              </a:buClr>
            </a:pPr>
            <a:r>
              <a:rPr lang="en-US" sz="2400" dirty="0">
                <a:latin typeface="Verdana"/>
                <a:ea typeface="Verdana"/>
                <a:cs typeface="Times New Roman"/>
              </a:rPr>
              <a:t>Understand how to use this data to inform your advocacy including:</a:t>
            </a:r>
            <a:endParaRPr lang="en-US" sz="2400" dirty="0">
              <a:latin typeface="Verdana"/>
              <a:ea typeface="Verdana"/>
            </a:endParaRPr>
          </a:p>
          <a:p>
            <a:pPr marL="800100" lvl="1" indent="-342900">
              <a:lnSpc>
                <a:spcPct val="114999"/>
              </a:lnSpc>
              <a:spcBef>
                <a:spcPts val="0"/>
              </a:spcBef>
              <a:buClr>
                <a:srgbClr val="3F8EC5"/>
              </a:buClr>
            </a:pPr>
            <a:r>
              <a:rPr lang="en-US" dirty="0">
                <a:latin typeface="Verdana"/>
                <a:ea typeface="Verdana"/>
                <a:cs typeface="Times New Roman"/>
              </a:rPr>
              <a:t>Using </a:t>
            </a:r>
            <a:r>
              <a:rPr lang="en-US" dirty="0">
                <a:latin typeface="Verdana"/>
                <a:ea typeface="+mn-lt"/>
                <a:cs typeface="+mn-lt"/>
              </a:rPr>
              <a:t>accurate evidence to support or contest policy and </a:t>
            </a:r>
            <a:r>
              <a:rPr lang="en-US" dirty="0" err="1">
                <a:latin typeface="Verdana"/>
                <a:ea typeface="+mn-lt"/>
                <a:cs typeface="+mn-lt"/>
              </a:rPr>
              <a:t>programme</a:t>
            </a:r>
            <a:r>
              <a:rPr lang="en-US" dirty="0">
                <a:latin typeface="Verdana"/>
                <a:ea typeface="+mn-lt"/>
                <a:cs typeface="+mn-lt"/>
              </a:rPr>
              <a:t> decisions,</a:t>
            </a:r>
            <a:endParaRPr lang="en-US" dirty="0">
              <a:latin typeface="Verdana"/>
              <a:ea typeface="Verdana"/>
              <a:cs typeface="Calibri"/>
            </a:endParaRPr>
          </a:p>
          <a:p>
            <a:pPr marL="800100" lvl="1" indent="-342900">
              <a:lnSpc>
                <a:spcPct val="114999"/>
              </a:lnSpc>
              <a:spcBef>
                <a:spcPts val="0"/>
              </a:spcBef>
              <a:buClr>
                <a:srgbClr val="3F8EC5"/>
              </a:buClr>
            </a:pPr>
            <a:r>
              <a:rPr lang="en-US" dirty="0">
                <a:latin typeface="Verdana"/>
                <a:ea typeface="Verdana"/>
                <a:cs typeface="Times New Roman"/>
              </a:rPr>
              <a:t>Identifying specific data needs to request in your data advocacy </a:t>
            </a:r>
            <a:endParaRPr lang="en-US" dirty="0">
              <a:latin typeface="Verdana"/>
              <a:ea typeface="Verdana"/>
              <a:cs typeface="Calibri" panose="020F0502020204030204"/>
            </a:endParaRPr>
          </a:p>
          <a:p>
            <a:pPr>
              <a:buClr>
                <a:srgbClr val="3F8EC5"/>
              </a:buClr>
            </a:pPr>
            <a:endParaRPr lang="en-AU" sz="2400" dirty="0">
              <a:cs typeface="Calibri" panose="020F0502020204030204"/>
            </a:endParaRPr>
          </a:p>
        </p:txBody>
      </p:sp>
      <p:sp>
        <p:nvSpPr>
          <p:cNvPr id="7" name="TextBox 6">
            <a:extLst>
              <a:ext uri="{FF2B5EF4-FFF2-40B4-BE49-F238E27FC236}">
                <a16:creationId xmlns:a16="http://schemas.microsoft.com/office/drawing/2014/main" id="{7694989B-BF30-04DA-173A-CC523A8D090B}"/>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5</a:t>
            </a:r>
          </a:p>
          <a:p>
            <a:pPr algn="r"/>
            <a:endParaRPr lang="en-US" sz="1000" dirty="0"/>
          </a:p>
        </p:txBody>
      </p:sp>
      <p:sp>
        <p:nvSpPr>
          <p:cNvPr id="8" name="TextBox 7">
            <a:extLst>
              <a:ext uri="{FF2B5EF4-FFF2-40B4-BE49-F238E27FC236}">
                <a16:creationId xmlns:a16="http://schemas.microsoft.com/office/drawing/2014/main" id="{37902664-842E-90F9-7964-156F262C4756}"/>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3</a:t>
            </a:fld>
            <a:endParaRPr lang="en-US" sz="1000" dirty="0"/>
          </a:p>
        </p:txBody>
      </p:sp>
    </p:spTree>
    <p:extLst>
      <p:ext uri="{BB962C8B-B14F-4D97-AF65-F5344CB8AC3E}">
        <p14:creationId xmlns:p14="http://schemas.microsoft.com/office/powerpoint/2010/main" val="2588017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A57F24F-5365-EE91-458E-A7C978EB65EA}"/>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24689" y="0"/>
            <a:ext cx="11567311" cy="6010466"/>
          </a:xfrm>
          <a:prstGeom prst="rect">
            <a:avLst/>
          </a:prstGeom>
        </p:spPr>
      </p:pic>
      <p:sp>
        <p:nvSpPr>
          <p:cNvPr id="3" name="Title 2"/>
          <p:cNvSpPr>
            <a:spLocks noGrp="1"/>
          </p:cNvSpPr>
          <p:nvPr>
            <p:ph type="title"/>
          </p:nvPr>
        </p:nvSpPr>
        <p:spPr>
          <a:xfrm>
            <a:off x="1470891" y="2004365"/>
            <a:ext cx="8128000" cy="3140217"/>
          </a:xfrm>
        </p:spPr>
        <p:txBody>
          <a:bodyPr/>
          <a:lstStyle/>
          <a:p>
            <a:pPr algn="l"/>
            <a:r>
              <a:rPr lang="en-AU" dirty="0">
                <a:latin typeface="Verdana"/>
                <a:ea typeface="Verdana"/>
              </a:rPr>
              <a:t>Sources of data</a:t>
            </a:r>
          </a:p>
        </p:txBody>
      </p:sp>
      <p:sp>
        <p:nvSpPr>
          <p:cNvPr id="4" name="TextBox 3">
            <a:extLst>
              <a:ext uri="{FF2B5EF4-FFF2-40B4-BE49-F238E27FC236}">
                <a16:creationId xmlns:a16="http://schemas.microsoft.com/office/drawing/2014/main" id="{FD44B754-8792-9F65-2948-DE2A4810ECF0}"/>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5</a:t>
            </a:r>
          </a:p>
          <a:p>
            <a:pPr algn="r"/>
            <a:endParaRPr lang="en-US" sz="1000" dirty="0"/>
          </a:p>
        </p:txBody>
      </p:sp>
      <p:sp>
        <p:nvSpPr>
          <p:cNvPr id="5" name="TextBox 4">
            <a:extLst>
              <a:ext uri="{FF2B5EF4-FFF2-40B4-BE49-F238E27FC236}">
                <a16:creationId xmlns:a16="http://schemas.microsoft.com/office/drawing/2014/main" id="{558F6071-D882-D4D1-5D18-C03A6E9ADC5E}"/>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4</a:t>
            </a:fld>
            <a:endParaRPr lang="en-US" sz="1000" dirty="0"/>
          </a:p>
        </p:txBody>
      </p:sp>
    </p:spTree>
    <p:extLst>
      <p:ext uri="{BB962C8B-B14F-4D97-AF65-F5344CB8AC3E}">
        <p14:creationId xmlns:p14="http://schemas.microsoft.com/office/powerpoint/2010/main" val="3752604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6A8EE7-1F83-6A86-A441-C594F74103F6}"/>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3514" y="0"/>
            <a:ext cx="11649330" cy="5984341"/>
          </a:xfrm>
          <a:prstGeom prst="rect">
            <a:avLst/>
          </a:prstGeom>
        </p:spPr>
      </p:pic>
      <p:sp>
        <p:nvSpPr>
          <p:cNvPr id="2" name="Title 1"/>
          <p:cNvSpPr>
            <a:spLocks noGrp="1"/>
          </p:cNvSpPr>
          <p:nvPr>
            <p:ph type="title"/>
          </p:nvPr>
        </p:nvSpPr>
        <p:spPr>
          <a:xfrm>
            <a:off x="1224791" y="365125"/>
            <a:ext cx="9742418" cy="1325563"/>
          </a:xfrm>
        </p:spPr>
        <p:txBody>
          <a:bodyPr/>
          <a:lstStyle/>
          <a:p>
            <a:r>
              <a:rPr lang="en-AU" dirty="0">
                <a:solidFill>
                  <a:srgbClr val="C00000"/>
                </a:solidFill>
                <a:latin typeface="Verdana"/>
                <a:ea typeface="Verdana"/>
                <a:cs typeface="Calibri"/>
              </a:rPr>
              <a:t>Where can data be sourced?</a:t>
            </a:r>
          </a:p>
        </p:txBody>
      </p:sp>
      <p:sp>
        <p:nvSpPr>
          <p:cNvPr id="3" name="Content Placeholder 2"/>
          <p:cNvSpPr>
            <a:spLocks noGrp="1"/>
          </p:cNvSpPr>
          <p:nvPr>
            <p:ph idx="1"/>
          </p:nvPr>
        </p:nvSpPr>
        <p:spPr>
          <a:xfrm>
            <a:off x="1253066" y="1472334"/>
            <a:ext cx="10665307" cy="4351338"/>
          </a:xfrm>
        </p:spPr>
        <p:txBody>
          <a:bodyPr vert="horz" lIns="91440" tIns="45720" rIns="91440" bIns="45720" rtlCol="0" anchor="t">
            <a:normAutofit/>
          </a:bodyPr>
          <a:lstStyle/>
          <a:p>
            <a:pPr>
              <a:buClr>
                <a:srgbClr val="3F8EC5"/>
              </a:buClr>
              <a:buSzPct val="100000"/>
            </a:pPr>
            <a:r>
              <a:rPr lang="en-US" dirty="0">
                <a:latin typeface="Verdana"/>
                <a:ea typeface="Verdana"/>
              </a:rPr>
              <a:t>Censuses</a:t>
            </a:r>
          </a:p>
          <a:p>
            <a:pPr>
              <a:buClr>
                <a:srgbClr val="3F8EC5"/>
              </a:buClr>
              <a:buSzPct val="100000"/>
            </a:pPr>
            <a:r>
              <a:rPr lang="en-US" dirty="0">
                <a:latin typeface="Verdana"/>
                <a:ea typeface="Verdana"/>
              </a:rPr>
              <a:t>Surveys of people (multipurpose, topic specific, health, disability)</a:t>
            </a:r>
          </a:p>
          <a:p>
            <a:pPr>
              <a:buClr>
                <a:srgbClr val="3F8EC5"/>
              </a:buClr>
              <a:buSzPct val="100000"/>
            </a:pPr>
            <a:r>
              <a:rPr lang="en-US" dirty="0">
                <a:latin typeface="Verdana"/>
                <a:ea typeface="Verdana"/>
              </a:rPr>
              <a:t>Surveys, evaluations etc. by </a:t>
            </a:r>
            <a:r>
              <a:rPr lang="en-US" dirty="0" err="1">
                <a:latin typeface="Verdana"/>
                <a:ea typeface="Verdana"/>
              </a:rPr>
              <a:t>organisations</a:t>
            </a:r>
            <a:endParaRPr lang="en-US" dirty="0">
              <a:latin typeface="Verdana"/>
              <a:ea typeface="Verdana"/>
              <a:cs typeface="Calibri"/>
            </a:endParaRPr>
          </a:p>
          <a:p>
            <a:pPr>
              <a:buClr>
                <a:srgbClr val="3F8EC5"/>
              </a:buClr>
              <a:buSzPct val="100000"/>
            </a:pPr>
            <a:r>
              <a:rPr lang="en-US" dirty="0">
                <a:latin typeface="Verdana"/>
                <a:ea typeface="Verdana"/>
              </a:rPr>
              <a:t>Administrative systems (focused on non-disability and disability </a:t>
            </a:r>
            <a:r>
              <a:rPr lang="en-US" dirty="0" err="1">
                <a:latin typeface="Verdana"/>
                <a:ea typeface="Verdana"/>
              </a:rPr>
              <a:t>programmes</a:t>
            </a:r>
            <a:r>
              <a:rPr lang="en-US" dirty="0">
                <a:latin typeface="Verdana"/>
                <a:ea typeface="Verdana"/>
              </a:rPr>
              <a:t>)</a:t>
            </a:r>
          </a:p>
          <a:p>
            <a:pPr>
              <a:buClr>
                <a:srgbClr val="3F8EC5"/>
              </a:buClr>
              <a:buSzPct val="100000"/>
            </a:pPr>
            <a:r>
              <a:rPr lang="en-US" dirty="0">
                <a:latin typeface="Verdana"/>
                <a:ea typeface="Verdana"/>
                <a:cs typeface="Calibri"/>
              </a:rPr>
              <a:t>Other qualitative sources like in-depth</a:t>
            </a:r>
            <a:r>
              <a:rPr lang="en-US" dirty="0">
                <a:latin typeface="Verdana"/>
                <a:ea typeface="+mn-lt"/>
                <a:cs typeface="+mn-lt"/>
              </a:rPr>
              <a:t> interviews and case studies</a:t>
            </a:r>
          </a:p>
          <a:p>
            <a:pPr>
              <a:buClr>
                <a:srgbClr val="3F8EC5"/>
              </a:buClr>
              <a:buSzPct val="100000"/>
            </a:pPr>
            <a:r>
              <a:rPr lang="en-US" dirty="0">
                <a:latin typeface="Verdana"/>
                <a:ea typeface="Verdana"/>
                <a:cs typeface="Calibri"/>
              </a:rPr>
              <a:t>Others?</a:t>
            </a:r>
          </a:p>
          <a:p>
            <a:pPr>
              <a:buClr>
                <a:srgbClr val="404040"/>
              </a:buClr>
              <a:buSzPct val="100000"/>
            </a:pPr>
            <a:endParaRPr lang="en-US" dirty="0">
              <a:cs typeface="Calibri"/>
            </a:endParaRPr>
          </a:p>
          <a:p>
            <a:endParaRPr lang="en-AU" dirty="0"/>
          </a:p>
        </p:txBody>
      </p:sp>
      <p:sp>
        <p:nvSpPr>
          <p:cNvPr id="5" name="TextBox 4">
            <a:extLst>
              <a:ext uri="{FF2B5EF4-FFF2-40B4-BE49-F238E27FC236}">
                <a16:creationId xmlns:a16="http://schemas.microsoft.com/office/drawing/2014/main" id="{78B93B95-14C7-9EF8-F35D-A7B8A8A02A03}"/>
              </a:ext>
            </a:extLst>
          </p:cNvPr>
          <p:cNvSpPr txBox="1"/>
          <p:nvPr/>
        </p:nvSpPr>
        <p:spPr>
          <a:xfrm>
            <a:off x="3333013"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5</a:t>
            </a:r>
          </a:p>
          <a:p>
            <a:pPr algn="r"/>
            <a:endParaRPr lang="en-US" sz="1000" dirty="0"/>
          </a:p>
        </p:txBody>
      </p:sp>
      <p:sp>
        <p:nvSpPr>
          <p:cNvPr id="6" name="TextBox 5">
            <a:extLst>
              <a:ext uri="{FF2B5EF4-FFF2-40B4-BE49-F238E27FC236}">
                <a16:creationId xmlns:a16="http://schemas.microsoft.com/office/drawing/2014/main" id="{C0056109-B13E-FA88-3308-A7206C1EF9DA}"/>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5</a:t>
            </a:fld>
            <a:endParaRPr lang="en-US" sz="1000" dirty="0"/>
          </a:p>
        </p:txBody>
      </p:sp>
    </p:spTree>
    <p:extLst>
      <p:ext uri="{BB962C8B-B14F-4D97-AF65-F5344CB8AC3E}">
        <p14:creationId xmlns:p14="http://schemas.microsoft.com/office/powerpoint/2010/main" val="1270486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0B7EA1D-D2EC-0C7A-8E7A-DE1BFC4AB08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26532" y="1"/>
            <a:ext cx="11565468" cy="6009508"/>
          </a:xfrm>
          <a:prstGeom prst="rect">
            <a:avLst/>
          </a:prstGeom>
        </p:spPr>
      </p:pic>
      <p:sp>
        <p:nvSpPr>
          <p:cNvPr id="2" name="Title 1"/>
          <p:cNvSpPr>
            <a:spLocks noGrp="1"/>
          </p:cNvSpPr>
          <p:nvPr>
            <p:ph type="title"/>
          </p:nvPr>
        </p:nvSpPr>
        <p:spPr>
          <a:xfrm>
            <a:off x="1253066" y="-32289"/>
            <a:ext cx="10745279" cy="1325563"/>
          </a:xfrm>
        </p:spPr>
        <p:txBody>
          <a:bodyPr>
            <a:noAutofit/>
          </a:bodyPr>
          <a:lstStyle/>
          <a:p>
            <a:r>
              <a:rPr lang="en-AU" sz="3500" dirty="0">
                <a:solidFill>
                  <a:srgbClr val="C00000"/>
                </a:solidFill>
                <a:latin typeface="Verdana"/>
                <a:ea typeface="Verdana"/>
              </a:rPr>
              <a:t>Census</a:t>
            </a:r>
            <a:r>
              <a:rPr lang="en-AU" sz="3500" dirty="0">
                <a:latin typeface="Verdana"/>
                <a:ea typeface="Verdana"/>
              </a:rPr>
              <a:t> </a:t>
            </a:r>
            <a:endParaRPr lang="en-US" dirty="0">
              <a:latin typeface="Verdana"/>
              <a:ea typeface="Verdana"/>
            </a:endParaRPr>
          </a:p>
        </p:txBody>
      </p:sp>
      <p:sp>
        <p:nvSpPr>
          <p:cNvPr id="5" name="Content Placeholder 4">
            <a:extLst>
              <a:ext uri="{FF2B5EF4-FFF2-40B4-BE49-F238E27FC236}">
                <a16:creationId xmlns:a16="http://schemas.microsoft.com/office/drawing/2014/main" id="{9A2390AE-34D4-486D-9DA8-8225893C8809}"/>
              </a:ext>
            </a:extLst>
          </p:cNvPr>
          <p:cNvSpPr>
            <a:spLocks noGrp="1"/>
          </p:cNvSpPr>
          <p:nvPr>
            <p:ph idx="1"/>
          </p:nvPr>
        </p:nvSpPr>
        <p:spPr>
          <a:xfrm>
            <a:off x="1253066" y="1027906"/>
            <a:ext cx="10453065" cy="5199601"/>
          </a:xfrm>
        </p:spPr>
        <p:txBody>
          <a:bodyPr vert="horz" lIns="91440" tIns="45720" rIns="91440" bIns="45720" rtlCol="0" anchor="t">
            <a:normAutofit lnSpcReduction="10000"/>
          </a:bodyPr>
          <a:lstStyle/>
          <a:p>
            <a:pPr marL="0" indent="0">
              <a:buSzPct val="100000"/>
              <a:buNone/>
            </a:pPr>
            <a:r>
              <a:rPr lang="en-US" sz="2200" b="1" dirty="0">
                <a:latin typeface="Verdana"/>
                <a:ea typeface="+mn-lt"/>
                <a:cs typeface="+mn-lt"/>
              </a:rPr>
              <a:t>Definition:</a:t>
            </a:r>
            <a:r>
              <a:rPr lang="en-US" sz="2200" dirty="0">
                <a:latin typeface="Verdana"/>
                <a:ea typeface="+mn-lt"/>
                <a:cs typeface="+mn-lt"/>
              </a:rPr>
              <a:t> </a:t>
            </a:r>
          </a:p>
          <a:p>
            <a:pPr marL="0" indent="0">
              <a:buSzPct val="100000"/>
              <a:buNone/>
            </a:pPr>
            <a:r>
              <a:rPr lang="en-US" sz="2200" dirty="0">
                <a:latin typeface="Verdana"/>
                <a:ea typeface="+mn-lt"/>
                <a:cs typeface="+mn-lt"/>
              </a:rPr>
              <a:t>A census is an official count of all members of a group. Population censuses determine the total number of people in a country or part of a country and collect information on their characteristics such as age, sex, or where they lived. Information is usually collected using questionnaires with data collected at set intervals of time (e.g., every 5 or 10 years). Not every census includes questions on disability.</a:t>
            </a:r>
          </a:p>
          <a:p>
            <a:pPr marL="0" indent="0">
              <a:buClr>
                <a:srgbClr val="404040"/>
              </a:buClr>
              <a:buSzPct val="100000"/>
              <a:buNone/>
            </a:pPr>
            <a:r>
              <a:rPr lang="en-US" sz="2200" b="1" dirty="0">
                <a:latin typeface="Verdana"/>
                <a:ea typeface="Verdana"/>
                <a:cs typeface="Calibri" panose="020F0502020204030204"/>
              </a:rPr>
              <a:t>Advantages</a:t>
            </a:r>
          </a:p>
          <a:p>
            <a:pPr>
              <a:buClr>
                <a:srgbClr val="404040"/>
              </a:buClr>
              <a:buSzPct val="100000"/>
            </a:pPr>
            <a:r>
              <a:rPr lang="en-US" sz="2200" dirty="0">
                <a:latin typeface="Verdana"/>
                <a:ea typeface="Verdana"/>
              </a:rPr>
              <a:t>When they do include data on persons with disabilities – they can be a good source of data for disaggregating indicators (e.g., SDG indicator on persons with disabilities in employment). </a:t>
            </a:r>
            <a:endParaRPr lang="en-US" sz="2200" dirty="0">
              <a:latin typeface="Verdana"/>
              <a:ea typeface="Verdana"/>
              <a:cs typeface="Calibri"/>
            </a:endParaRPr>
          </a:p>
          <a:p>
            <a:pPr marL="0" indent="0">
              <a:buSzPct val="100000"/>
              <a:buNone/>
            </a:pPr>
            <a:r>
              <a:rPr lang="en-US" sz="2200" b="1" dirty="0">
                <a:latin typeface="Verdana"/>
                <a:ea typeface="Verdana"/>
              </a:rPr>
              <a:t>Limitations</a:t>
            </a:r>
            <a:endParaRPr lang="en-US" sz="2200" b="1" dirty="0">
              <a:latin typeface="Verdana"/>
              <a:ea typeface="Verdana"/>
              <a:cs typeface="Calibri"/>
            </a:endParaRPr>
          </a:p>
          <a:p>
            <a:pPr lvl="1">
              <a:buClr>
                <a:srgbClr val="404040"/>
              </a:buClr>
              <a:buSzPct val="100000"/>
            </a:pPr>
            <a:r>
              <a:rPr lang="en-US" sz="2200" dirty="0">
                <a:latin typeface="Verdana"/>
                <a:ea typeface="Verdana"/>
              </a:rPr>
              <a:t>On the number of questions that can be included </a:t>
            </a:r>
            <a:endParaRPr lang="en-US" sz="2200" dirty="0">
              <a:latin typeface="Verdana"/>
              <a:ea typeface="Verdana"/>
              <a:cs typeface="Calibri"/>
            </a:endParaRPr>
          </a:p>
          <a:p>
            <a:pPr lvl="1">
              <a:buSzPct val="100000"/>
            </a:pPr>
            <a:r>
              <a:rPr lang="en-US" sz="2200" dirty="0">
                <a:latin typeface="Verdana"/>
                <a:ea typeface="Verdana"/>
              </a:rPr>
              <a:t>Limited control over enumerators due large scale population coverage can impact quality of data.</a:t>
            </a:r>
            <a:endParaRPr lang="en-US" sz="2200" dirty="0">
              <a:latin typeface="Verdana"/>
              <a:ea typeface="+mn-lt"/>
              <a:cs typeface="Times New Roman"/>
            </a:endParaRPr>
          </a:p>
          <a:p>
            <a:pPr lvl="1">
              <a:buClr>
                <a:srgbClr val="404040"/>
              </a:buClr>
              <a:buSzPct val="100000"/>
            </a:pPr>
            <a:endParaRPr lang="en-US" dirty="0">
              <a:cs typeface="Times New Roman"/>
            </a:endParaRPr>
          </a:p>
          <a:p>
            <a:pPr>
              <a:buSzPct val="100000"/>
            </a:pPr>
            <a:endParaRPr lang="en-US" dirty="0">
              <a:ea typeface="Calibri" panose="020F0502020204030204"/>
              <a:cs typeface="Calibri" panose="020F0502020204030204"/>
            </a:endParaRPr>
          </a:p>
          <a:p>
            <a:pPr marL="457200" lvl="1" indent="0">
              <a:buSzPct val="150000"/>
              <a:buNone/>
            </a:pPr>
            <a:endParaRPr lang="en-US" dirty="0">
              <a:cs typeface="Calibri" panose="020F0502020204030204"/>
            </a:endParaRPr>
          </a:p>
          <a:p>
            <a:pPr marL="0" indent="0">
              <a:buNone/>
            </a:pPr>
            <a:endParaRPr lang="en-US" dirty="0">
              <a:cs typeface="Calibri" panose="020F0502020204030204"/>
            </a:endParaRPr>
          </a:p>
        </p:txBody>
      </p:sp>
      <p:sp>
        <p:nvSpPr>
          <p:cNvPr id="6" name="TextBox 5">
            <a:extLst>
              <a:ext uri="{FF2B5EF4-FFF2-40B4-BE49-F238E27FC236}">
                <a16:creationId xmlns:a16="http://schemas.microsoft.com/office/drawing/2014/main" id="{CD632DC4-EC15-AB67-AE1D-E2E63DC075AF}"/>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5</a:t>
            </a:r>
          </a:p>
          <a:p>
            <a:pPr algn="r"/>
            <a:endParaRPr lang="en-US" sz="1000" dirty="0"/>
          </a:p>
        </p:txBody>
      </p:sp>
      <p:sp>
        <p:nvSpPr>
          <p:cNvPr id="7" name="TextBox 6">
            <a:extLst>
              <a:ext uri="{FF2B5EF4-FFF2-40B4-BE49-F238E27FC236}">
                <a16:creationId xmlns:a16="http://schemas.microsoft.com/office/drawing/2014/main" id="{4C4F41D3-C39C-EF4A-01DB-83F4FA8BB180}"/>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6</a:t>
            </a:fld>
            <a:endParaRPr lang="en-US" sz="1000" dirty="0"/>
          </a:p>
        </p:txBody>
      </p:sp>
    </p:spTree>
    <p:extLst>
      <p:ext uri="{BB962C8B-B14F-4D97-AF65-F5344CB8AC3E}">
        <p14:creationId xmlns:p14="http://schemas.microsoft.com/office/powerpoint/2010/main" val="759673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A27EE65-07A8-BAE7-BB69-9578BB0855E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26532" y="1"/>
            <a:ext cx="11565468" cy="6009508"/>
          </a:xfrm>
          <a:prstGeom prst="rect">
            <a:avLst/>
          </a:prstGeom>
        </p:spPr>
      </p:pic>
      <p:sp>
        <p:nvSpPr>
          <p:cNvPr id="2" name="Title 1"/>
          <p:cNvSpPr>
            <a:spLocks noGrp="1"/>
          </p:cNvSpPr>
          <p:nvPr>
            <p:ph type="title"/>
          </p:nvPr>
        </p:nvSpPr>
        <p:spPr>
          <a:xfrm>
            <a:off x="1208424" y="280176"/>
            <a:ext cx="11178059" cy="782638"/>
          </a:xfrm>
        </p:spPr>
        <p:txBody>
          <a:bodyPr>
            <a:noAutofit/>
          </a:bodyPr>
          <a:lstStyle/>
          <a:p>
            <a:r>
              <a:rPr lang="en-AU" sz="3200" dirty="0">
                <a:solidFill>
                  <a:srgbClr val="C00000"/>
                </a:solidFill>
                <a:latin typeface="Verdana"/>
                <a:ea typeface="Verdana"/>
              </a:rPr>
              <a:t>Surveys gathering data on specific themes</a:t>
            </a:r>
          </a:p>
        </p:txBody>
      </p:sp>
      <p:sp>
        <p:nvSpPr>
          <p:cNvPr id="5" name="Content Placeholder 4">
            <a:extLst>
              <a:ext uri="{FF2B5EF4-FFF2-40B4-BE49-F238E27FC236}">
                <a16:creationId xmlns:a16="http://schemas.microsoft.com/office/drawing/2014/main" id="{9A2390AE-34D4-486D-9DA8-8225893C8809}"/>
              </a:ext>
            </a:extLst>
          </p:cNvPr>
          <p:cNvSpPr>
            <a:spLocks noGrp="1"/>
          </p:cNvSpPr>
          <p:nvPr>
            <p:ph idx="1"/>
          </p:nvPr>
        </p:nvSpPr>
        <p:spPr>
          <a:xfrm>
            <a:off x="1208424" y="1127721"/>
            <a:ext cx="10481349" cy="5255406"/>
          </a:xfrm>
        </p:spPr>
        <p:txBody>
          <a:bodyPr vert="horz" lIns="91440" tIns="45720" rIns="91440" bIns="45720" rtlCol="0" anchor="t">
            <a:noAutofit/>
          </a:bodyPr>
          <a:lstStyle/>
          <a:p>
            <a:pPr marL="0" indent="0">
              <a:buSzPct val="100000"/>
              <a:buNone/>
            </a:pPr>
            <a:r>
              <a:rPr lang="en-US" sz="1600" b="1" dirty="0">
                <a:latin typeface="Verdana"/>
                <a:ea typeface="Verdana"/>
              </a:rPr>
              <a:t>Definition:</a:t>
            </a:r>
            <a:r>
              <a:rPr lang="en-US" sz="1600" dirty="0">
                <a:latin typeface="Verdana"/>
                <a:ea typeface="Verdana"/>
              </a:rPr>
              <a:t> </a:t>
            </a:r>
            <a:r>
              <a:rPr lang="en-US" sz="1600" dirty="0">
                <a:latin typeface="Verdana"/>
                <a:ea typeface="+mn-lt"/>
                <a:cs typeface="+mn-lt"/>
              </a:rPr>
              <a:t>Surveys obtain information about people or </a:t>
            </a:r>
            <a:r>
              <a:rPr lang="en-US" sz="1600" dirty="0" err="1">
                <a:latin typeface="Verdana"/>
                <a:ea typeface="+mn-lt"/>
                <a:cs typeface="+mn-lt"/>
              </a:rPr>
              <a:t>organisations</a:t>
            </a:r>
            <a:r>
              <a:rPr lang="en-US" sz="1600" dirty="0">
                <a:latin typeface="Verdana"/>
                <a:ea typeface="+mn-lt"/>
                <a:cs typeface="+mn-lt"/>
              </a:rPr>
              <a:t> using questionnaires and other data collection tools. They are one of the most important sources of social and demographic statistics. Surveys can obtain information on multiple topics or can focus on one topic such as labor force surveys, living standards surveys, health surveys, education surveys, transportation surveys, and so forth. Surveys can obtain information on households and the people living in them, on establishments such as hospitals and the services they provide, or on individuals based on one or more characteristics, such as occupation. </a:t>
            </a:r>
          </a:p>
          <a:p>
            <a:pPr marL="0" indent="0">
              <a:buNone/>
            </a:pPr>
            <a:endParaRPr lang="en-US" sz="1600" dirty="0">
              <a:latin typeface="Verdana"/>
              <a:ea typeface="Verdana"/>
              <a:cs typeface="Calibri"/>
            </a:endParaRPr>
          </a:p>
          <a:p>
            <a:pPr marL="0" indent="0">
              <a:buNone/>
            </a:pPr>
            <a:r>
              <a:rPr lang="en-US" sz="1600" b="1" dirty="0">
                <a:latin typeface="Verdana"/>
                <a:ea typeface="Verdana"/>
                <a:cs typeface="Calibri"/>
              </a:rPr>
              <a:t>Advantages</a:t>
            </a:r>
            <a:endParaRPr lang="en-US" sz="1600" b="1" dirty="0">
              <a:latin typeface="Verdana"/>
              <a:ea typeface="Verdana"/>
            </a:endParaRPr>
          </a:p>
          <a:p>
            <a:pPr>
              <a:buSzPct val="100000"/>
            </a:pPr>
            <a:r>
              <a:rPr lang="en-US" sz="1600" dirty="0">
                <a:latin typeface="Verdana"/>
                <a:ea typeface="Verdana"/>
              </a:rPr>
              <a:t>Good source of data for disaggregating indicators related by disability status – when questions to identify the population with disabilities included</a:t>
            </a:r>
            <a:endParaRPr lang="en-US" sz="1600" dirty="0">
              <a:latin typeface="Verdana"/>
              <a:ea typeface="Verdana"/>
              <a:cs typeface="Calibri"/>
            </a:endParaRPr>
          </a:p>
          <a:p>
            <a:pPr>
              <a:buSzPct val="100000"/>
            </a:pPr>
            <a:r>
              <a:rPr lang="en-US" sz="1600" dirty="0">
                <a:latin typeface="Verdana"/>
                <a:ea typeface="Verdana"/>
              </a:rPr>
              <a:t>Can add additional questions especially on barriers and facilitators to full participation on a periodic basis </a:t>
            </a:r>
          </a:p>
          <a:p>
            <a:pPr marL="0" indent="0">
              <a:buSzPct val="100000"/>
              <a:buNone/>
            </a:pPr>
            <a:r>
              <a:rPr lang="en-US" sz="1600" b="1" dirty="0">
                <a:latin typeface="Verdana"/>
                <a:ea typeface="Verdana"/>
              </a:rPr>
              <a:t>Limitations</a:t>
            </a:r>
            <a:r>
              <a:rPr lang="en-US" sz="1600" dirty="0">
                <a:latin typeface="Verdana"/>
                <a:ea typeface="Verdana"/>
              </a:rPr>
              <a:t> </a:t>
            </a:r>
          </a:p>
          <a:p>
            <a:r>
              <a:rPr lang="en-US" sz="1600" dirty="0">
                <a:latin typeface="Verdana"/>
                <a:ea typeface="Verdana"/>
              </a:rPr>
              <a:t>On the number of questions that can be included</a:t>
            </a:r>
            <a:endParaRPr lang="en-US" sz="1600" dirty="0">
              <a:latin typeface="Verdana"/>
              <a:ea typeface="Verdana"/>
              <a:cs typeface="Calibri" panose="020F0502020204030204"/>
            </a:endParaRPr>
          </a:p>
          <a:p>
            <a:pPr>
              <a:buSzPct val="100000"/>
            </a:pPr>
            <a:r>
              <a:rPr lang="en-US" sz="1600" dirty="0">
                <a:latin typeface="Verdana"/>
                <a:ea typeface="Verdana"/>
              </a:rPr>
              <a:t>Sample size m</a:t>
            </a:r>
            <a:r>
              <a:rPr lang="en-US" sz="1600" dirty="0">
                <a:effectLst/>
                <a:latin typeface="Verdana"/>
                <a:ea typeface="Times New Roman" panose="02020603050405020304" pitchFamily="18" charset="0"/>
                <a:cs typeface="Times New Roman"/>
              </a:rPr>
              <a:t>ay limit the stability of estimates for any subgroup</a:t>
            </a:r>
            <a:endParaRPr lang="en-US" sz="1600" dirty="0">
              <a:latin typeface="Verdana"/>
              <a:ea typeface="Verdana"/>
              <a:cs typeface="Times New Roman"/>
            </a:endParaRPr>
          </a:p>
          <a:p>
            <a:pPr>
              <a:buClr>
                <a:prstClr val="black">
                  <a:lumMod val="75000"/>
                  <a:lumOff val="25000"/>
                </a:prstClr>
              </a:buClr>
              <a:buSzPct val="100000"/>
            </a:pPr>
            <a:endParaRPr lang="en-US" sz="1600" dirty="0">
              <a:cs typeface="Calibri" panose="020F0502020204030204"/>
            </a:endParaRPr>
          </a:p>
          <a:p>
            <a:pPr lvl="1">
              <a:buSzPct val="150000"/>
            </a:pPr>
            <a:endParaRPr lang="en-US" sz="1600" dirty="0">
              <a:cs typeface="Calibri" panose="020F0502020204030204"/>
            </a:endParaRPr>
          </a:p>
          <a:p>
            <a:pPr marL="0" indent="0">
              <a:buNone/>
            </a:pPr>
            <a:endParaRPr lang="en-US" sz="1600" dirty="0">
              <a:cs typeface="Calibri" panose="020F0502020204030204"/>
            </a:endParaRPr>
          </a:p>
        </p:txBody>
      </p:sp>
      <p:sp>
        <p:nvSpPr>
          <p:cNvPr id="4" name="TextBox 3">
            <a:extLst>
              <a:ext uri="{FF2B5EF4-FFF2-40B4-BE49-F238E27FC236}">
                <a16:creationId xmlns:a16="http://schemas.microsoft.com/office/drawing/2014/main" id="{4B2AA377-3739-5838-37CC-B8C31AE773F5}"/>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5</a:t>
            </a:r>
          </a:p>
          <a:p>
            <a:pPr algn="r"/>
            <a:endParaRPr lang="en-US" sz="1000" dirty="0"/>
          </a:p>
        </p:txBody>
      </p:sp>
      <p:sp>
        <p:nvSpPr>
          <p:cNvPr id="6" name="TextBox 5">
            <a:extLst>
              <a:ext uri="{FF2B5EF4-FFF2-40B4-BE49-F238E27FC236}">
                <a16:creationId xmlns:a16="http://schemas.microsoft.com/office/drawing/2014/main" id="{FD03B6FD-C822-55B2-AABF-4CD2F6E0093C}"/>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7</a:t>
            </a:fld>
            <a:endParaRPr lang="en-US" sz="1000" dirty="0"/>
          </a:p>
        </p:txBody>
      </p:sp>
    </p:spTree>
    <p:extLst>
      <p:ext uri="{BB962C8B-B14F-4D97-AF65-F5344CB8AC3E}">
        <p14:creationId xmlns:p14="http://schemas.microsoft.com/office/powerpoint/2010/main" val="3550192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A1BEEAB-5ED2-5F46-79A1-CBF9A55B669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26532" y="1"/>
            <a:ext cx="11565468" cy="6009508"/>
          </a:xfrm>
          <a:prstGeom prst="rect">
            <a:avLst/>
          </a:prstGeom>
        </p:spPr>
      </p:pic>
      <p:sp>
        <p:nvSpPr>
          <p:cNvPr id="2" name="Title 1"/>
          <p:cNvSpPr>
            <a:spLocks noGrp="1"/>
          </p:cNvSpPr>
          <p:nvPr>
            <p:ph type="title"/>
          </p:nvPr>
        </p:nvSpPr>
        <p:spPr>
          <a:xfrm>
            <a:off x="1177251" y="130163"/>
            <a:ext cx="10080260" cy="1325563"/>
          </a:xfrm>
        </p:spPr>
        <p:txBody>
          <a:bodyPr>
            <a:noAutofit/>
          </a:bodyPr>
          <a:lstStyle/>
          <a:p>
            <a:r>
              <a:rPr lang="en-AU" sz="3600" dirty="0">
                <a:solidFill>
                  <a:srgbClr val="C00000"/>
                </a:solidFill>
                <a:latin typeface="Verdana"/>
                <a:ea typeface="Verdana"/>
              </a:rPr>
              <a:t>Surveys that are disability specific</a:t>
            </a:r>
            <a:endParaRPr lang="en-AU" sz="3400" dirty="0">
              <a:solidFill>
                <a:srgbClr val="C00000"/>
              </a:solidFill>
              <a:latin typeface="Verdana"/>
              <a:ea typeface="Verdana"/>
            </a:endParaRPr>
          </a:p>
        </p:txBody>
      </p:sp>
      <p:sp>
        <p:nvSpPr>
          <p:cNvPr id="5" name="Content Placeholder 4">
            <a:extLst>
              <a:ext uri="{FF2B5EF4-FFF2-40B4-BE49-F238E27FC236}">
                <a16:creationId xmlns:a16="http://schemas.microsoft.com/office/drawing/2014/main" id="{9A2390AE-34D4-486D-9DA8-8225893C8809}"/>
              </a:ext>
            </a:extLst>
          </p:cNvPr>
          <p:cNvSpPr>
            <a:spLocks noGrp="1"/>
          </p:cNvSpPr>
          <p:nvPr>
            <p:ph idx="1"/>
          </p:nvPr>
        </p:nvSpPr>
        <p:spPr>
          <a:xfrm>
            <a:off x="1177251" y="1194757"/>
            <a:ext cx="10637213" cy="4914740"/>
          </a:xfrm>
        </p:spPr>
        <p:txBody>
          <a:bodyPr vert="horz" lIns="91440" tIns="45720" rIns="91440" bIns="45720" rtlCol="0" anchor="t">
            <a:normAutofit fontScale="92500" lnSpcReduction="10000"/>
          </a:bodyPr>
          <a:lstStyle/>
          <a:p>
            <a:pPr marL="0" indent="0">
              <a:buClr>
                <a:srgbClr val="404040"/>
              </a:buClr>
              <a:buSzPct val="100000"/>
              <a:buNone/>
            </a:pPr>
            <a:r>
              <a:rPr lang="en-US" sz="2200" dirty="0">
                <a:latin typeface="Verdana"/>
                <a:ea typeface="Verdana"/>
              </a:rPr>
              <a:t>Like other surveys, but disability specific. The source of the most comprehensive data on functioning and disability</a:t>
            </a:r>
          </a:p>
          <a:p>
            <a:pPr marL="0" indent="0">
              <a:buClr>
                <a:srgbClr val="404040"/>
              </a:buClr>
              <a:buSzPct val="100000"/>
              <a:buNone/>
            </a:pPr>
            <a:endParaRPr lang="en-US" sz="2200" dirty="0">
              <a:latin typeface="Verdana"/>
              <a:ea typeface="Verdana"/>
            </a:endParaRPr>
          </a:p>
          <a:p>
            <a:pPr marL="0" indent="0">
              <a:buNone/>
            </a:pPr>
            <a:r>
              <a:rPr lang="en-US" sz="2200" b="1" dirty="0">
                <a:latin typeface="Verdana"/>
                <a:ea typeface="+mn-lt"/>
                <a:cs typeface="+mn-lt"/>
              </a:rPr>
              <a:t>Advantages:</a:t>
            </a:r>
            <a:endParaRPr lang="en-US" sz="2200" b="1" dirty="0">
              <a:latin typeface="Verdana"/>
              <a:ea typeface="Verdana"/>
            </a:endParaRPr>
          </a:p>
          <a:p>
            <a:pPr>
              <a:buSzPct val="100000"/>
            </a:pPr>
            <a:r>
              <a:rPr lang="en-US" sz="2200" dirty="0">
                <a:latin typeface="Verdana"/>
                <a:ea typeface="Verdana"/>
              </a:rPr>
              <a:t>Best opportunity to add additional questions on barriers and facilitators to full participation. </a:t>
            </a:r>
          </a:p>
          <a:p>
            <a:pPr marL="0" indent="0">
              <a:buClr>
                <a:srgbClr val="404040"/>
              </a:buClr>
              <a:buSzPct val="100000"/>
              <a:buNone/>
            </a:pPr>
            <a:r>
              <a:rPr lang="en-US" sz="2200" b="1" dirty="0">
                <a:latin typeface="Verdana"/>
                <a:ea typeface="Verdana"/>
                <a:cs typeface="Calibri" panose="020F0502020204030204"/>
              </a:rPr>
              <a:t>Limitations:</a:t>
            </a:r>
          </a:p>
          <a:p>
            <a:pPr>
              <a:buSzPct val="100000"/>
            </a:pPr>
            <a:r>
              <a:rPr lang="en-US" sz="2200" dirty="0">
                <a:latin typeface="Verdana"/>
                <a:ea typeface="Verdana"/>
              </a:rPr>
              <a:t>Sample size m</a:t>
            </a:r>
            <a:r>
              <a:rPr lang="en-US" sz="2200" dirty="0">
                <a:effectLst/>
                <a:latin typeface="Verdana"/>
                <a:ea typeface="Times New Roman" panose="02020603050405020304" pitchFamily="18" charset="0"/>
                <a:cs typeface="Times New Roman"/>
              </a:rPr>
              <a:t>ay limit the stability of estimates for any subgroup but can increase quality of data collection.</a:t>
            </a:r>
          </a:p>
          <a:p>
            <a:pPr>
              <a:buSzPct val="100000"/>
            </a:pPr>
            <a:r>
              <a:rPr lang="en-US" sz="2200" dirty="0">
                <a:latin typeface="Verdana"/>
                <a:ea typeface="Verdana"/>
              </a:rPr>
              <a:t>Generally, not done on a set schedule and there are usually long gaps.</a:t>
            </a:r>
            <a:endParaRPr lang="en-US" sz="2200" dirty="0">
              <a:latin typeface="Verdana"/>
              <a:ea typeface="Verdana"/>
              <a:cs typeface="Calibri"/>
            </a:endParaRPr>
          </a:p>
          <a:p>
            <a:pPr>
              <a:buClr>
                <a:srgbClr val="404040"/>
              </a:buClr>
              <a:buSzPct val="100000"/>
            </a:pPr>
            <a:r>
              <a:rPr lang="en-US" sz="2200" dirty="0">
                <a:latin typeface="Verdana"/>
                <a:ea typeface="Verdana"/>
              </a:rPr>
              <a:t>Changes in design and questions asked make it a poor source of data for tracing progress on SDG inclusion.</a:t>
            </a:r>
            <a:endParaRPr lang="en-US" sz="2200" dirty="0">
              <a:latin typeface="Verdana"/>
              <a:ea typeface="Verdana"/>
              <a:cs typeface="Calibri"/>
            </a:endParaRPr>
          </a:p>
          <a:p>
            <a:pPr>
              <a:buSzPct val="100000"/>
            </a:pPr>
            <a:r>
              <a:rPr lang="en-US" sz="2200" dirty="0">
                <a:effectLst/>
                <a:latin typeface="Verdana"/>
                <a:ea typeface="Times New Roman" panose="02020603050405020304" pitchFamily="18" charset="0"/>
                <a:cs typeface="Times New Roman"/>
              </a:rPr>
              <a:t>Sample needs to be large enough to provide stable estimates for the population with disabilities, which presents design challenges.</a:t>
            </a:r>
            <a:endParaRPr lang="en-US" sz="2200" dirty="0">
              <a:latin typeface="Verdana"/>
              <a:ea typeface="Verdana" panose="020B0604030504040204" pitchFamily="34" charset="0"/>
              <a:cs typeface="Times New Roman"/>
            </a:endParaRPr>
          </a:p>
          <a:p>
            <a:pPr>
              <a:buSzPct val="100000"/>
            </a:pPr>
            <a:endParaRPr lang="en-US" sz="3200" dirty="0"/>
          </a:p>
          <a:p>
            <a:pPr marL="0" indent="0">
              <a:buSzPct val="100000"/>
              <a:buNone/>
            </a:pPr>
            <a:endParaRPr lang="en-US" sz="3200" dirty="0"/>
          </a:p>
          <a:p>
            <a:pPr>
              <a:buSzPct val="100000"/>
            </a:pPr>
            <a:endParaRPr lang="en-US" dirty="0"/>
          </a:p>
          <a:p>
            <a:pPr marL="457200" lvl="1" indent="0">
              <a:buSzPct val="150000"/>
              <a:buNone/>
            </a:pPr>
            <a:endParaRPr lang="en-US" dirty="0"/>
          </a:p>
        </p:txBody>
      </p:sp>
      <p:sp>
        <p:nvSpPr>
          <p:cNvPr id="4" name="TextBox 3">
            <a:extLst>
              <a:ext uri="{FF2B5EF4-FFF2-40B4-BE49-F238E27FC236}">
                <a16:creationId xmlns:a16="http://schemas.microsoft.com/office/drawing/2014/main" id="{E9773889-163A-B9A3-911C-5DE5FDF3C597}"/>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5</a:t>
            </a:r>
          </a:p>
          <a:p>
            <a:pPr algn="r"/>
            <a:endParaRPr lang="en-US" sz="1000" dirty="0"/>
          </a:p>
        </p:txBody>
      </p:sp>
      <p:sp>
        <p:nvSpPr>
          <p:cNvPr id="6" name="TextBox 5">
            <a:extLst>
              <a:ext uri="{FF2B5EF4-FFF2-40B4-BE49-F238E27FC236}">
                <a16:creationId xmlns:a16="http://schemas.microsoft.com/office/drawing/2014/main" id="{0EB5EFF5-2FF2-4BBE-1189-7E0F4E4CD72A}"/>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8</a:t>
            </a:fld>
            <a:endParaRPr lang="en-US" sz="1000" dirty="0"/>
          </a:p>
        </p:txBody>
      </p:sp>
    </p:spTree>
    <p:extLst>
      <p:ext uri="{BB962C8B-B14F-4D97-AF65-F5344CB8AC3E}">
        <p14:creationId xmlns:p14="http://schemas.microsoft.com/office/powerpoint/2010/main" val="2012643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5E3C599-88BF-9DAE-8855-2EB85064734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26532" y="1"/>
            <a:ext cx="11565468" cy="6009508"/>
          </a:xfrm>
          <a:prstGeom prst="rect">
            <a:avLst/>
          </a:prstGeom>
        </p:spPr>
      </p:pic>
      <p:sp>
        <p:nvSpPr>
          <p:cNvPr id="2" name="Title 1"/>
          <p:cNvSpPr>
            <a:spLocks noGrp="1"/>
          </p:cNvSpPr>
          <p:nvPr>
            <p:ph type="title"/>
          </p:nvPr>
        </p:nvSpPr>
        <p:spPr>
          <a:xfrm>
            <a:off x="1065895" y="279315"/>
            <a:ext cx="11126105" cy="925513"/>
          </a:xfrm>
        </p:spPr>
        <p:txBody>
          <a:bodyPr>
            <a:normAutofit/>
          </a:bodyPr>
          <a:lstStyle/>
          <a:p>
            <a:r>
              <a:rPr lang="en-AU" dirty="0">
                <a:solidFill>
                  <a:srgbClr val="C00000"/>
                </a:solidFill>
                <a:latin typeface="Verdana"/>
                <a:ea typeface="Verdana"/>
              </a:rPr>
              <a:t>General administrative data systems</a:t>
            </a:r>
          </a:p>
        </p:txBody>
      </p:sp>
      <p:sp>
        <p:nvSpPr>
          <p:cNvPr id="5" name="Content Placeholder 4">
            <a:extLst>
              <a:ext uri="{FF2B5EF4-FFF2-40B4-BE49-F238E27FC236}">
                <a16:creationId xmlns:a16="http://schemas.microsoft.com/office/drawing/2014/main" id="{9A2390AE-34D4-486D-9DA8-8225893C8809}"/>
              </a:ext>
            </a:extLst>
          </p:cNvPr>
          <p:cNvSpPr>
            <a:spLocks noGrp="1"/>
          </p:cNvSpPr>
          <p:nvPr>
            <p:ph idx="1"/>
          </p:nvPr>
        </p:nvSpPr>
        <p:spPr>
          <a:xfrm>
            <a:off x="1132562" y="1266513"/>
            <a:ext cx="10681902" cy="5189061"/>
          </a:xfrm>
        </p:spPr>
        <p:txBody>
          <a:bodyPr vert="horz" lIns="91440" tIns="45720" rIns="91440" bIns="45720" rtlCol="0" anchor="t">
            <a:normAutofit/>
          </a:bodyPr>
          <a:lstStyle/>
          <a:p>
            <a:pPr marL="0" indent="0">
              <a:buSzPct val="100000"/>
              <a:buNone/>
            </a:pPr>
            <a:r>
              <a:rPr lang="en-US" sz="1400" b="1" dirty="0">
                <a:latin typeface="Verdana"/>
                <a:ea typeface="+mn-lt"/>
                <a:cs typeface="+mn-lt"/>
              </a:rPr>
              <a:t>Definition: </a:t>
            </a:r>
            <a:r>
              <a:rPr lang="en-AU" sz="1400" dirty="0">
                <a:latin typeface="Verdana"/>
                <a:ea typeface="+mn-lt"/>
                <a:cs typeface="+mn-lt"/>
              </a:rPr>
              <a:t>Administrative data systems are data collections that are held by institutions belonging to the governmental sector , and that are collected and used for administrative purposes such as taxes, benefits or services. Administrative data is data derived from an administrative system. The source of data is the participant’s administrative records rather than direct contact with the participant, although information included in administrative records can be obtained directly from participants</a:t>
            </a:r>
            <a:r>
              <a:rPr lang="en-AU" sz="1400" b="1" dirty="0">
                <a:latin typeface="Verdana"/>
                <a:ea typeface="+mn-lt"/>
                <a:cs typeface="+mn-lt"/>
              </a:rPr>
              <a:t>.</a:t>
            </a:r>
            <a:endParaRPr lang="en-US" sz="1400" dirty="0">
              <a:latin typeface="Verdana"/>
              <a:ea typeface="Verdana"/>
              <a:cs typeface="Calibri"/>
            </a:endParaRPr>
          </a:p>
          <a:p>
            <a:pPr marL="0" indent="0">
              <a:buClr>
                <a:srgbClr val="404040"/>
              </a:buClr>
              <a:buSzPct val="100000"/>
              <a:buNone/>
            </a:pPr>
            <a:r>
              <a:rPr lang="en-US" sz="1400" b="1" dirty="0">
                <a:latin typeface="Verdana"/>
                <a:ea typeface="Verdana"/>
                <a:cs typeface="Calibri" panose="020F0502020204030204"/>
              </a:rPr>
              <a:t>Advantages:</a:t>
            </a:r>
          </a:p>
          <a:p>
            <a:pPr>
              <a:buSzPct val="100000"/>
            </a:pPr>
            <a:r>
              <a:rPr lang="en-US" sz="1400" dirty="0">
                <a:latin typeface="Verdana"/>
                <a:ea typeface="Verdana"/>
              </a:rPr>
              <a:t>Available source of information for disaggregation if items identifying the population with disabilities is included in the data system </a:t>
            </a:r>
          </a:p>
          <a:p>
            <a:pPr marL="0" indent="0">
              <a:buClr>
                <a:srgbClr val="404040"/>
              </a:buClr>
              <a:buSzPct val="100000"/>
              <a:buNone/>
            </a:pPr>
            <a:endParaRPr lang="en-US" sz="1400" dirty="0">
              <a:latin typeface="Verdana"/>
              <a:ea typeface="+mn-lt"/>
              <a:cs typeface="+mn-lt"/>
            </a:endParaRPr>
          </a:p>
          <a:p>
            <a:pPr marL="0" indent="0">
              <a:buClr>
                <a:srgbClr val="404040"/>
              </a:buClr>
              <a:buSzPct val="100000"/>
              <a:buNone/>
            </a:pPr>
            <a:r>
              <a:rPr lang="en-US" sz="1400" b="1" dirty="0">
                <a:latin typeface="Verdana"/>
                <a:ea typeface="Verdana"/>
                <a:cs typeface="Calibri"/>
              </a:rPr>
              <a:t>Limitations:</a:t>
            </a:r>
          </a:p>
          <a:p>
            <a:pPr>
              <a:buSzPct val="100000"/>
            </a:pPr>
            <a:r>
              <a:rPr lang="en-US" sz="1400" dirty="0">
                <a:latin typeface="Verdana"/>
                <a:ea typeface="Verdana"/>
              </a:rPr>
              <a:t>Provides information on all persons served by the </a:t>
            </a:r>
            <a:r>
              <a:rPr lang="en-US" sz="1400" dirty="0" err="1">
                <a:latin typeface="Verdana"/>
                <a:ea typeface="Verdana"/>
              </a:rPr>
              <a:t>programme</a:t>
            </a:r>
            <a:r>
              <a:rPr lang="en-US" sz="1400" dirty="0">
                <a:latin typeface="Verdana"/>
                <a:ea typeface="Verdana"/>
              </a:rPr>
              <a:t> for which the administrative data is kept.</a:t>
            </a:r>
            <a:endParaRPr lang="en-US" sz="1400" dirty="0">
              <a:latin typeface="Verdana"/>
              <a:ea typeface="Verdana"/>
              <a:cs typeface="Calibri"/>
            </a:endParaRPr>
          </a:p>
          <a:p>
            <a:pPr>
              <a:buClr>
                <a:srgbClr val="404040"/>
              </a:buClr>
              <a:buSzPct val="100000"/>
            </a:pPr>
            <a:r>
              <a:rPr lang="en-US" sz="1400" dirty="0">
                <a:latin typeface="Verdana"/>
                <a:ea typeface="Verdana"/>
              </a:rPr>
              <a:t>But only those who meet eligibility criteria and, for many systems, who choose to obtain services through the </a:t>
            </a:r>
            <a:r>
              <a:rPr lang="en-US" sz="1400" dirty="0" err="1">
                <a:latin typeface="Verdana"/>
                <a:ea typeface="Verdana"/>
              </a:rPr>
              <a:t>programme</a:t>
            </a:r>
            <a:r>
              <a:rPr lang="en-US" sz="1400" dirty="0">
                <a:latin typeface="Verdana"/>
                <a:ea typeface="Verdana"/>
              </a:rPr>
              <a:t> will be included</a:t>
            </a:r>
            <a:endParaRPr lang="en-US" sz="1400" dirty="0">
              <a:latin typeface="Verdana"/>
              <a:ea typeface="Verdana"/>
              <a:cs typeface="Calibri"/>
            </a:endParaRPr>
          </a:p>
          <a:p>
            <a:pPr>
              <a:buSzPct val="100000"/>
            </a:pPr>
            <a:r>
              <a:rPr lang="en-US" sz="1400" dirty="0">
                <a:latin typeface="Verdana"/>
                <a:ea typeface="Verdana"/>
              </a:rPr>
              <a:t>The disability indicator used by the </a:t>
            </a:r>
            <a:r>
              <a:rPr lang="en-US" sz="1400" dirty="0" err="1">
                <a:latin typeface="Verdana"/>
                <a:ea typeface="Verdana"/>
              </a:rPr>
              <a:t>programme</a:t>
            </a:r>
            <a:r>
              <a:rPr lang="en-US" sz="1400" dirty="0">
                <a:latin typeface="Verdana"/>
                <a:ea typeface="Verdana"/>
              </a:rPr>
              <a:t> may not produce high-quality data or address the aspects of the disability of interest.</a:t>
            </a:r>
          </a:p>
          <a:p>
            <a:pPr>
              <a:buSzPct val="100000"/>
            </a:pPr>
            <a:r>
              <a:rPr lang="en-US" sz="1400" dirty="0">
                <a:latin typeface="Verdana"/>
                <a:ea typeface="Verdana"/>
              </a:rPr>
              <a:t>Data quality can be an issue for all items but especially for data items not needed to administer the </a:t>
            </a:r>
            <a:r>
              <a:rPr lang="en-US" sz="1400" dirty="0" err="1">
                <a:latin typeface="Verdana"/>
                <a:ea typeface="Verdana"/>
              </a:rPr>
              <a:t>programme</a:t>
            </a:r>
            <a:r>
              <a:rPr lang="en-US" sz="1400" dirty="0">
                <a:latin typeface="Verdana"/>
                <a:ea typeface="Verdana"/>
              </a:rPr>
              <a:t>.  </a:t>
            </a:r>
          </a:p>
          <a:p>
            <a:pPr marL="0" indent="0">
              <a:buNone/>
            </a:pPr>
            <a:endParaRPr lang="en-US" sz="1400" dirty="0"/>
          </a:p>
        </p:txBody>
      </p:sp>
      <p:sp>
        <p:nvSpPr>
          <p:cNvPr id="4" name="TextBox 3">
            <a:extLst>
              <a:ext uri="{FF2B5EF4-FFF2-40B4-BE49-F238E27FC236}">
                <a16:creationId xmlns:a16="http://schemas.microsoft.com/office/drawing/2014/main" id="{93783D5A-99B3-E33A-0636-2005B207CC0B}"/>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5</a:t>
            </a:r>
          </a:p>
          <a:p>
            <a:pPr algn="r"/>
            <a:endParaRPr lang="en-US" sz="1000" dirty="0"/>
          </a:p>
        </p:txBody>
      </p:sp>
      <p:sp>
        <p:nvSpPr>
          <p:cNvPr id="6" name="TextBox 5">
            <a:extLst>
              <a:ext uri="{FF2B5EF4-FFF2-40B4-BE49-F238E27FC236}">
                <a16:creationId xmlns:a16="http://schemas.microsoft.com/office/drawing/2014/main" id="{CFCAFBB2-8F18-7A23-F744-462FA56A894F}"/>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9</a:t>
            </a:fld>
            <a:endParaRPr lang="en-US" sz="1000" dirty="0"/>
          </a:p>
        </p:txBody>
      </p:sp>
    </p:spTree>
    <p:extLst>
      <p:ext uri="{BB962C8B-B14F-4D97-AF65-F5344CB8AC3E}">
        <p14:creationId xmlns:p14="http://schemas.microsoft.com/office/powerpoint/2010/main" val="2185933081"/>
      </p:ext>
    </p:extLst>
  </p:cSld>
  <p:clrMapOvr>
    <a:masterClrMapping/>
  </p:clrMapOvr>
</p:sld>
</file>

<file path=ppt/theme/theme1.xml><?xml version="1.0" encoding="utf-8"?>
<a:theme xmlns:a="http://schemas.openxmlformats.org/drawingml/2006/main" name="Custom">
  <a:themeElements>
    <a:clrScheme name="PRPD">
      <a:dk1>
        <a:sysClr val="windowText" lastClr="000000"/>
      </a:dk1>
      <a:lt1>
        <a:sysClr val="window" lastClr="FFFFFF"/>
      </a:lt1>
      <a:dk2>
        <a:srgbClr val="003C5C"/>
      </a:dk2>
      <a:lt2>
        <a:srgbClr val="E7E6E6"/>
      </a:lt2>
      <a:accent1>
        <a:srgbClr val="36A9E1"/>
      </a:accent1>
      <a:accent2>
        <a:srgbClr val="ED7D31"/>
      </a:accent2>
      <a:accent3>
        <a:srgbClr val="A5A5A5"/>
      </a:accent3>
      <a:accent4>
        <a:srgbClr val="FFC000"/>
      </a:accent4>
      <a:accent5>
        <a:srgbClr val="226B8C"/>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template.potx" id="{8F65D573-0869-4E80-BB1B-DD8D26184BE8}" vid="{C80E03D5-9B74-4F63-AD42-3ADF54434146}"/>
    </a:ext>
  </a:extLst>
</a:theme>
</file>

<file path=ppt/theme/theme2.xml><?xml version="1.0" encoding="utf-8"?>
<a:theme xmlns:a="http://schemas.openxmlformats.org/drawingml/2006/main" name="Custom">
  <a:themeElements>
    <a:clrScheme name="PRPD">
      <a:dk1>
        <a:sysClr val="windowText" lastClr="000000"/>
      </a:dk1>
      <a:lt1>
        <a:sysClr val="window" lastClr="FFFFFF"/>
      </a:lt1>
      <a:dk2>
        <a:srgbClr val="003C5C"/>
      </a:dk2>
      <a:lt2>
        <a:srgbClr val="E7E6E6"/>
      </a:lt2>
      <a:accent1>
        <a:srgbClr val="36A9E1"/>
      </a:accent1>
      <a:accent2>
        <a:srgbClr val="ED7D31"/>
      </a:accent2>
      <a:accent3>
        <a:srgbClr val="A5A5A5"/>
      </a:accent3>
      <a:accent4>
        <a:srgbClr val="FFC000"/>
      </a:accent4>
      <a:accent5>
        <a:srgbClr val="226B8C"/>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template.potx" id="{8F65D573-0869-4E80-BB1B-DD8D26184BE8}" vid="{C80E03D5-9B74-4F63-AD42-3ADF5443414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737c2504-32d5-4e32-b846-d4f378d94766">
      <UserInfo>
        <DisplayName>Elizabeth Lockwood</DisplayName>
        <AccountId>14</AccountId>
        <AccountType/>
      </UserInfo>
    </SharedWithUsers>
    <TaxCatchAll xmlns="737c2504-32d5-4e32-b846-d4f378d94766" xsi:nil="true"/>
    <lcf76f155ced4ddcb4097134ff3c332f xmlns="b1dd9fb2-4965-4efe-ab6a-5f74955b3cd5">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43A5A4A228E2A945B387943220A99A75" ma:contentTypeVersion="17" ma:contentTypeDescription="Ein neues Dokument erstellen." ma:contentTypeScope="" ma:versionID="c52a0dc7e75411b042dc48bf5aa2a09a">
  <xsd:schema xmlns:xsd="http://www.w3.org/2001/XMLSchema" xmlns:xs="http://www.w3.org/2001/XMLSchema" xmlns:p="http://schemas.microsoft.com/office/2006/metadata/properties" xmlns:ns2="b1dd9fb2-4965-4efe-ab6a-5f74955b3cd5" xmlns:ns3="737c2504-32d5-4e32-b846-d4f378d94766" targetNamespace="http://schemas.microsoft.com/office/2006/metadata/properties" ma:root="true" ma:fieldsID="28a54bd8cf9684cc5f6e21ed74b47e37" ns2:_="" ns3:_="">
    <xsd:import namespace="b1dd9fb2-4965-4efe-ab6a-5f74955b3cd5"/>
    <xsd:import namespace="737c2504-32d5-4e32-b846-d4f378d9476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dd9fb2-4965-4efe-ab6a-5f74955b3c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Bildmarkierungen" ma:readOnly="false" ma:fieldId="{5cf76f15-5ced-4ddc-b409-7134ff3c332f}" ma:taxonomyMulti="true" ma:sspId="2ea690f9-60e4-4b3b-90eb-0bcc63f223f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37c2504-32d5-4e32-b846-d4f378d94766" elementFormDefault="qualified">
    <xsd:import namespace="http://schemas.microsoft.com/office/2006/documentManagement/types"/>
    <xsd:import namespace="http://schemas.microsoft.com/office/infopath/2007/PartnerControls"/>
    <xsd:element name="SharedWithUsers" ma:index="1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Freigegeben für - Details" ma:internalName="SharedWithDetails" ma:readOnly="true">
      <xsd:simpleType>
        <xsd:restriction base="dms:Note">
          <xsd:maxLength value="255"/>
        </xsd:restriction>
      </xsd:simpleType>
    </xsd:element>
    <xsd:element name="TaxCatchAll" ma:index="20" nillable="true" ma:displayName="Taxonomy Catch All Column" ma:hidden="true" ma:list="{d0d07f30-4b12-4c72-8954-06a5479da043}" ma:internalName="TaxCatchAll" ma:showField="CatchAllData" ma:web="737c2504-32d5-4e32-b846-d4f378d9476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10269C-A25E-42AF-A07B-E48D09F13216}">
  <ds:schemaRefs>
    <ds:schemaRef ds:uri="http://schemas.microsoft.com/sharepoint/v3/contenttype/forms"/>
  </ds:schemaRefs>
</ds:datastoreItem>
</file>

<file path=customXml/itemProps2.xml><?xml version="1.0" encoding="utf-8"?>
<ds:datastoreItem xmlns:ds="http://schemas.openxmlformats.org/officeDocument/2006/customXml" ds:itemID="{C0ADE4CB-FF67-45C3-927E-AE113A3CB17C}">
  <ds:schemaRefs>
    <ds:schemaRef ds:uri="http://schemas.microsoft.com/office/infopath/2007/PartnerControls"/>
    <ds:schemaRef ds:uri="http://purl.org/dc/dcmitype/"/>
    <ds:schemaRef ds:uri="http://schemas.microsoft.com/office/2006/metadata/properties"/>
    <ds:schemaRef ds:uri="http://purl.org/dc/elements/1.1/"/>
    <ds:schemaRef ds:uri="http://schemas.microsoft.com/office/2006/documentManagement/types"/>
    <ds:schemaRef ds:uri="http://schemas.openxmlformats.org/package/2006/metadata/core-properties"/>
    <ds:schemaRef ds:uri="http://purl.org/dc/terms/"/>
    <ds:schemaRef ds:uri="737c2504-32d5-4e32-b846-d4f378d94766"/>
    <ds:schemaRef ds:uri="b1dd9fb2-4965-4efe-ab6a-5f74955b3cd5"/>
    <ds:schemaRef ds:uri="http://www.w3.org/XML/1998/namespace"/>
  </ds:schemaRefs>
</ds:datastoreItem>
</file>

<file path=customXml/itemProps3.xml><?xml version="1.0" encoding="utf-8"?>
<ds:datastoreItem xmlns:ds="http://schemas.openxmlformats.org/officeDocument/2006/customXml" ds:itemID="{AED548B1-1F1C-4762-B19B-5AEF367CBF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dd9fb2-4965-4efe-ab6a-5f74955b3cd5"/>
    <ds:schemaRef ds:uri="737c2504-32d5-4e32-b846-d4f378d947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Presentation template</Template>
  <TotalTime>6209</TotalTime>
  <Words>1658</Words>
  <Application>Microsoft Macintosh PowerPoint</Application>
  <PresentationFormat>Widescreen</PresentationFormat>
  <Paragraphs>148</Paragraphs>
  <Slides>18</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Arial</vt:lpstr>
      <vt:lpstr>Calibri</vt:lpstr>
      <vt:lpstr>Verdana</vt:lpstr>
      <vt:lpstr>Custom</vt:lpstr>
      <vt:lpstr>Custom</vt:lpstr>
      <vt:lpstr>Disability data sources, quality, and the role of OPDs </vt:lpstr>
      <vt:lpstr>Session overview </vt:lpstr>
      <vt:lpstr>Overview of session</vt:lpstr>
      <vt:lpstr>Sources of data</vt:lpstr>
      <vt:lpstr>Where can data be sourced?</vt:lpstr>
      <vt:lpstr>Census </vt:lpstr>
      <vt:lpstr>Surveys gathering data on specific themes</vt:lpstr>
      <vt:lpstr>Surveys that are disability specific</vt:lpstr>
      <vt:lpstr>General administrative data systems</vt:lpstr>
      <vt:lpstr>Disability-related administrative data systems</vt:lpstr>
      <vt:lpstr>Key tips for checking data quality </vt:lpstr>
      <vt:lpstr>Checking data quality  </vt:lpstr>
      <vt:lpstr>Data collection and OPDs </vt:lpstr>
      <vt:lpstr>The CRPD and the involvement of persons with disabilities and OPDs in data </vt:lpstr>
      <vt:lpstr>Interviewer training for OPDs </vt:lpstr>
      <vt:lpstr>Data collection with persons with disabilities</vt:lpstr>
      <vt:lpstr>Summary of key points</vt:lpstr>
      <vt:lpstr>End of session Please complete Individual Reflection Sheets for this session </vt:lpstr>
    </vt:vector>
  </TitlesOfParts>
  <Company>CBM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 for authors</dc:title>
  <dc:creator>Jennifer Madans</dc:creator>
  <cp:lastModifiedBy>Tod Emko, CPACC</cp:lastModifiedBy>
  <cp:revision>853</cp:revision>
  <dcterms:created xsi:type="dcterms:W3CDTF">2021-07-22T13:27:40Z</dcterms:created>
  <dcterms:modified xsi:type="dcterms:W3CDTF">2022-12-06T18:59:49Z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0x01010043A5A4A228E2A945B387943220A99A75</vt:lpwstr>
  </property>
  <property fmtid="{D5CDD505-2E9C-101B-9397-08002B2CF9AE}" pid="3" name="MediaServiceImageTags">
    <vt:lpwstr/>
  </property>
</Properties>
</file>