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72" r:id="rId4"/>
  </p:sldMasterIdLst>
  <p:notesMasterIdLst>
    <p:notesMasterId r:id="rId27"/>
  </p:notesMasterIdLst>
  <p:handoutMasterIdLst>
    <p:handoutMasterId r:id="rId28"/>
  </p:handoutMasterIdLst>
  <p:sldIdLst>
    <p:sldId id="256" r:id="rId5"/>
    <p:sldId id="266" r:id="rId6"/>
    <p:sldId id="272" r:id="rId7"/>
    <p:sldId id="293" r:id="rId8"/>
    <p:sldId id="277" r:id="rId9"/>
    <p:sldId id="278" r:id="rId10"/>
    <p:sldId id="289" r:id="rId11"/>
    <p:sldId id="288" r:id="rId12"/>
    <p:sldId id="287" r:id="rId13"/>
    <p:sldId id="294" r:id="rId14"/>
    <p:sldId id="290" r:id="rId15"/>
    <p:sldId id="292" r:id="rId16"/>
    <p:sldId id="291" r:id="rId17"/>
    <p:sldId id="276" r:id="rId18"/>
    <p:sldId id="259" r:id="rId19"/>
    <p:sldId id="1042" r:id="rId20"/>
    <p:sldId id="274" r:id="rId21"/>
    <p:sldId id="295" r:id="rId22"/>
    <p:sldId id="269" r:id="rId23"/>
    <p:sldId id="296" r:id="rId24"/>
    <p:sldId id="275" r:id="rId25"/>
    <p:sldId id="1040"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9EA3F904-C9F0-2B6F-29D2-36E4273853B8}" name="Amanda Willimott" initials="AW" userId="S::awillimott@cbm.org.au::a03815ee-9218-485d-8e31-93ad5312f63a"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Jennifer Madans" initials="JM" lastIdx="6" clrIdx="0">
    <p:extLst>
      <p:ext uri="{19B8F6BF-5375-455C-9EA6-DF929625EA0E}">
        <p15:presenceInfo xmlns:p15="http://schemas.microsoft.com/office/powerpoint/2012/main" userId="933cd1dea7d96209"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09C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p:restoredLeft sz="34991" autoAdjust="0"/>
    <p:restoredTop sz="86351" autoAdjust="0"/>
  </p:normalViewPr>
  <p:slideViewPr>
    <p:cSldViewPr snapToGrid="0" snapToObjects="1">
      <p:cViewPr varScale="1">
        <p:scale>
          <a:sx n="79" d="100"/>
          <a:sy n="79" d="100"/>
        </p:scale>
        <p:origin x="184" y="800"/>
      </p:cViewPr>
      <p:guideLst/>
    </p:cSldViewPr>
  </p:slideViewPr>
  <p:outlineViewPr>
    <p:cViewPr>
      <p:scale>
        <a:sx n="33" d="100"/>
        <a:sy n="33" d="100"/>
      </p:scale>
      <p:origin x="0" y="-24784"/>
    </p:cViewPr>
  </p:outlineViewPr>
  <p:notesTextViewPr>
    <p:cViewPr>
      <p:scale>
        <a:sx n="1" d="1"/>
        <a:sy n="1" d="1"/>
      </p:scale>
      <p:origin x="0" y="0"/>
    </p:cViewPr>
  </p:notesTextViewPr>
  <p:notesViewPr>
    <p:cSldViewPr snapToGrid="0" snapToObjects="1">
      <p:cViewPr varScale="1">
        <p:scale>
          <a:sx n="88" d="100"/>
          <a:sy n="88" d="100"/>
        </p:scale>
        <p:origin x="3822" y="6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8/10/relationships/authors" Targe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notesMaster" Target="notesMasters/notesMaster1.xml"/><Relationship Id="rId30" Type="http://schemas.openxmlformats.org/officeDocument/2006/relationships/presProps" Target="presProps.xml"/><Relationship Id="rId8" Type="http://schemas.openxmlformats.org/officeDocument/2006/relationships/slide" Target="slides/slide4.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6608C75-C363-47E1-A407-6C532ADDDD69}" type="datetimeFigureOut">
              <a:rPr lang="en-AU" smtClean="0"/>
              <a:t>6/12/2022</a:t>
            </a:fld>
            <a:endParaRPr lang="en-AU"/>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F9D1229-CD6C-4DD1-AF84-8FF673E1E786}" type="slidenum">
              <a:rPr lang="en-AU" smtClean="0"/>
              <a:t>‹#›</a:t>
            </a:fld>
            <a:endParaRPr lang="en-AU"/>
          </a:p>
        </p:txBody>
      </p:sp>
    </p:spTree>
    <p:extLst>
      <p:ext uri="{BB962C8B-B14F-4D97-AF65-F5344CB8AC3E}">
        <p14:creationId xmlns:p14="http://schemas.microsoft.com/office/powerpoint/2010/main" val="37977551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9F79483-C752-3745-A074-858F36C64E14}" type="datetimeFigureOut">
              <a:rPr lang="en-US" smtClean="0"/>
              <a:t>12/5/22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E289BCC-58BB-5F41-89FF-EA8DA1D423C6}" type="slidenum">
              <a:rPr lang="en-US" smtClean="0"/>
              <a:t>‹#›</a:t>
            </a:fld>
            <a:endParaRPr lang="en-US" dirty="0"/>
          </a:p>
        </p:txBody>
      </p:sp>
    </p:spTree>
    <p:extLst>
      <p:ext uri="{BB962C8B-B14F-4D97-AF65-F5344CB8AC3E}">
        <p14:creationId xmlns:p14="http://schemas.microsoft.com/office/powerpoint/2010/main" val="19440968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2</a:t>
            </a:fld>
            <a:endParaRPr lang="en-US" dirty="0"/>
          </a:p>
        </p:txBody>
      </p:sp>
    </p:spTree>
    <p:extLst>
      <p:ext uri="{BB962C8B-B14F-4D97-AF65-F5344CB8AC3E}">
        <p14:creationId xmlns:p14="http://schemas.microsoft.com/office/powerpoint/2010/main" val="23042438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4</a:t>
            </a:fld>
            <a:endParaRPr lang="en-US" dirty="0"/>
          </a:p>
        </p:txBody>
      </p:sp>
    </p:spTree>
    <p:extLst>
      <p:ext uri="{BB962C8B-B14F-4D97-AF65-F5344CB8AC3E}">
        <p14:creationId xmlns:p14="http://schemas.microsoft.com/office/powerpoint/2010/main" val="8929708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10</a:t>
            </a:fld>
            <a:endParaRPr lang="en-US" dirty="0"/>
          </a:p>
        </p:txBody>
      </p:sp>
    </p:spTree>
    <p:extLst>
      <p:ext uri="{BB962C8B-B14F-4D97-AF65-F5344CB8AC3E}">
        <p14:creationId xmlns:p14="http://schemas.microsoft.com/office/powerpoint/2010/main" val="2085919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14</a:t>
            </a:fld>
            <a:endParaRPr lang="en-US" dirty="0"/>
          </a:p>
        </p:txBody>
      </p:sp>
    </p:spTree>
    <p:extLst>
      <p:ext uri="{BB962C8B-B14F-4D97-AF65-F5344CB8AC3E}">
        <p14:creationId xmlns:p14="http://schemas.microsoft.com/office/powerpoint/2010/main" val="112392330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18</a:t>
            </a:fld>
            <a:endParaRPr lang="en-US" dirty="0"/>
          </a:p>
        </p:txBody>
      </p:sp>
    </p:spTree>
    <p:extLst>
      <p:ext uri="{BB962C8B-B14F-4D97-AF65-F5344CB8AC3E}">
        <p14:creationId xmlns:p14="http://schemas.microsoft.com/office/powerpoint/2010/main" val="3264848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E289BCC-58BB-5F41-89FF-EA8DA1D423C6}" type="slidenum">
              <a:rPr lang="en-US" smtClean="0"/>
              <a:t>20</a:t>
            </a:fld>
            <a:endParaRPr lang="en-US" dirty="0"/>
          </a:p>
        </p:txBody>
      </p:sp>
    </p:spTree>
    <p:extLst>
      <p:ext uri="{BB962C8B-B14F-4D97-AF65-F5344CB8AC3E}">
        <p14:creationId xmlns:p14="http://schemas.microsoft.com/office/powerpoint/2010/main" val="22657268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3E289BCC-58BB-5F41-89FF-EA8DA1D423C6}" type="slidenum">
              <a:rPr lang="en-US" smtClean="0"/>
              <a:t>22</a:t>
            </a:fld>
            <a:endParaRPr lang="en-US" dirty="0"/>
          </a:p>
        </p:txBody>
      </p:sp>
    </p:spTree>
    <p:extLst>
      <p:ext uri="{BB962C8B-B14F-4D97-AF65-F5344CB8AC3E}">
        <p14:creationId xmlns:p14="http://schemas.microsoft.com/office/powerpoint/2010/main" val="41337078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7" name="Footer Placeholder 6"/>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12215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Large landscape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494270" y="480156"/>
            <a:ext cx="11203460" cy="517924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1615924" y="5793740"/>
            <a:ext cx="8960154" cy="590128"/>
          </a:xfrm>
        </p:spPr>
        <p:txBody>
          <a:bodyPr lIns="0" rIns="0">
            <a:noAutofit/>
          </a:bodyPr>
          <a:lstStyle>
            <a:lvl1pPr marL="0" indent="0" algn="ctr">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3073374267"/>
      </p:ext>
    </p:extLst>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Large portrait photo">
    <p:bg>
      <p:bgRef idx="1001">
        <a:schemeClr val="bg2"/>
      </p:bgRef>
    </p:bg>
    <p:spTree>
      <p:nvGrpSpPr>
        <p:cNvPr id="1" name=""/>
        <p:cNvGrpSpPr/>
        <p:nvPr/>
      </p:nvGrpSpPr>
      <p:grpSpPr>
        <a:xfrm>
          <a:off x="0" y="0"/>
          <a:ext cx="0" cy="0"/>
          <a:chOff x="0" y="0"/>
          <a:chExt cx="0" cy="0"/>
        </a:xfrm>
      </p:grpSpPr>
      <p:sp>
        <p:nvSpPr>
          <p:cNvPr id="3" name="Picture Placeholder 2"/>
          <p:cNvSpPr>
            <a:spLocks noGrp="1"/>
          </p:cNvSpPr>
          <p:nvPr>
            <p:ph type="pic" sz="quarter" idx="10"/>
          </p:nvPr>
        </p:nvSpPr>
        <p:spPr>
          <a:xfrm>
            <a:off x="1" y="0"/>
            <a:ext cx="8637006" cy="6858000"/>
          </a:xfrm>
        </p:spPr>
        <p:txBody>
          <a:bodyPr/>
          <a:lstStyle>
            <a:lvl1pPr marL="0" indent="0">
              <a:buNone/>
              <a:defRPr/>
            </a:lvl1pPr>
          </a:lstStyle>
          <a:p>
            <a:r>
              <a:rPr lang="en-US"/>
              <a:t>Click icon to add picture</a:t>
            </a:r>
            <a:endParaRPr lang="en-AU" dirty="0"/>
          </a:p>
        </p:txBody>
      </p:sp>
      <p:sp>
        <p:nvSpPr>
          <p:cNvPr id="4" name="Text Placeholder 8"/>
          <p:cNvSpPr>
            <a:spLocks noGrp="1"/>
          </p:cNvSpPr>
          <p:nvPr>
            <p:ph type="body" sz="quarter" idx="12" hasCustomPrompt="1"/>
          </p:nvPr>
        </p:nvSpPr>
        <p:spPr>
          <a:xfrm>
            <a:off x="8799968" y="1642534"/>
            <a:ext cx="3070299" cy="4301067"/>
          </a:xfrm>
        </p:spPr>
        <p:txBody>
          <a:bodyPr lIns="0" rIns="0">
            <a:noAutofit/>
          </a:bodyPr>
          <a:lstStyle>
            <a:lvl1pPr marL="0" indent="0" algn="l">
              <a:buNone/>
              <a:defRPr sz="2400" b="1">
                <a:solidFill>
                  <a:schemeClr val="tx1"/>
                </a:solidFill>
                <a:latin typeface="+mj-lt"/>
              </a:defRPr>
            </a:lvl1pPr>
          </a:lstStyle>
          <a:p>
            <a:pPr lvl="0"/>
            <a:r>
              <a:rPr lang="en-US" dirty="0"/>
              <a:t>Caption goes here</a:t>
            </a:r>
          </a:p>
        </p:txBody>
      </p:sp>
    </p:spTree>
    <p:extLst>
      <p:ext uri="{BB962C8B-B14F-4D97-AF65-F5344CB8AC3E}">
        <p14:creationId xmlns:p14="http://schemas.microsoft.com/office/powerpoint/2010/main" val="1868250742"/>
      </p:ext>
    </p:extLst>
  </p:cSld>
  <p:clrMapOvr>
    <a:overrideClrMapping bg1="dk1" tx1="lt1" bg2="dk2" tx2="lt2" accent1="accent1" accent2="accent2" accent3="accent3" accent4="accent4" accent5="accent5" accent6="accent6" hlink="hlink" folHlink="folHlink"/>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inal slide">
    <p:bg>
      <p:bgPr>
        <a:solidFill>
          <a:schemeClr val="tx2"/>
        </a:solidFill>
        <a:effectLst/>
      </p:bgPr>
    </p:bg>
    <p:spTree>
      <p:nvGrpSpPr>
        <p:cNvPr id="1" name=""/>
        <p:cNvGrpSpPr/>
        <p:nvPr/>
      </p:nvGrpSpPr>
      <p:grpSpPr>
        <a:xfrm>
          <a:off x="0" y="0"/>
          <a:ext cx="0" cy="0"/>
          <a:chOff x="0" y="0"/>
          <a:chExt cx="0" cy="0"/>
        </a:xfrm>
      </p:grpSpPr>
      <p:sp>
        <p:nvSpPr>
          <p:cNvPr id="6" name="Text Placeholder 5"/>
          <p:cNvSpPr>
            <a:spLocks noGrp="1"/>
          </p:cNvSpPr>
          <p:nvPr>
            <p:ph type="body" sz="quarter" idx="10" hasCustomPrompt="1"/>
          </p:nvPr>
        </p:nvSpPr>
        <p:spPr>
          <a:xfrm>
            <a:off x="2419350" y="4465104"/>
            <a:ext cx="7353300" cy="819150"/>
          </a:xfrm>
        </p:spPr>
        <p:txBody>
          <a:bodyPr anchor="b" anchorCtr="0">
            <a:noAutofit/>
          </a:bodyPr>
          <a:lstStyle>
            <a:lvl1pPr marL="0" indent="0" algn="ctr">
              <a:buNone/>
              <a:defRPr sz="2800" b="0" baseline="0">
                <a:solidFill>
                  <a:schemeClr val="bg1"/>
                </a:solidFill>
                <a:latin typeface="+mj-lt"/>
              </a:defRPr>
            </a:lvl1pPr>
          </a:lstStyle>
          <a:p>
            <a:pPr lvl="0"/>
            <a:r>
              <a:rPr lang="en-AU" dirty="0"/>
              <a:t>Contact details</a:t>
            </a:r>
          </a:p>
        </p:txBody>
      </p:sp>
      <p:sp>
        <p:nvSpPr>
          <p:cNvPr id="1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Closing slide</a:t>
            </a:r>
          </a:p>
        </p:txBody>
      </p:sp>
    </p:spTree>
    <p:extLst>
      <p:ext uri="{BB962C8B-B14F-4D97-AF65-F5344CB8AC3E}">
        <p14:creationId xmlns:p14="http://schemas.microsoft.com/office/powerpoint/2010/main" val="12838112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3" y="1825625"/>
            <a:ext cx="5393267" cy="4351338"/>
          </a:xfrm>
        </p:spPr>
        <p:txBody>
          <a:bodyPr/>
          <a:lstStyle>
            <a:lvl1pPr>
              <a:defRPr sz="2800"/>
            </a:lvl1pPr>
            <a:lvl2pPr>
              <a:defRPr sz="2400"/>
            </a:lvl2pPr>
            <a:lvl3pPr>
              <a:defRPr sz="2000"/>
            </a:lvl3pPr>
            <a:lvl4pPr>
              <a:defRPr sz="2000"/>
            </a:lvl4pPr>
            <a:lvl5pP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4" name="Content Placeholder 3"/>
          <p:cNvSpPr>
            <a:spLocks noGrp="1"/>
          </p:cNvSpPr>
          <p:nvPr>
            <p:ph sz="half" idx="2"/>
          </p:nvPr>
        </p:nvSpPr>
        <p:spPr>
          <a:xfrm>
            <a:off x="6172199" y="1825625"/>
            <a:ext cx="5393267"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8" name="Footer Placeholder 7"/>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41819143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lus large photo">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3" cy="709671"/>
          </a:xfrm>
        </p:spPr>
        <p:txBody>
          <a:bodyPr/>
          <a:lstStyle/>
          <a:p>
            <a:r>
              <a:rPr lang="en-US"/>
              <a:t>Click to edit Master title style</a:t>
            </a:r>
            <a:endParaRPr lang="en-AU" dirty="0"/>
          </a:p>
        </p:txBody>
      </p:sp>
      <p:sp>
        <p:nvSpPr>
          <p:cNvPr id="3" name="Content Placeholder 2"/>
          <p:cNvSpPr>
            <a:spLocks noGrp="1"/>
          </p:cNvSpPr>
          <p:nvPr>
            <p:ph sz="half" idx="1"/>
          </p:nvPr>
        </p:nvSpPr>
        <p:spPr>
          <a:xfrm>
            <a:off x="626534" y="1243601"/>
            <a:ext cx="4483348" cy="493336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AU" dirty="0"/>
          </a:p>
        </p:txBody>
      </p:sp>
      <p:sp>
        <p:nvSpPr>
          <p:cNvPr id="6" name="Picture Placeholder 5"/>
          <p:cNvSpPr>
            <a:spLocks noGrp="1"/>
          </p:cNvSpPr>
          <p:nvPr>
            <p:ph type="pic" sz="quarter" idx="11"/>
          </p:nvPr>
        </p:nvSpPr>
        <p:spPr>
          <a:xfrm>
            <a:off x="5202091" y="1243601"/>
            <a:ext cx="6552000" cy="4933362"/>
          </a:xfrm>
        </p:spPr>
        <p:txBody>
          <a:bodyPr/>
          <a:lstStyle>
            <a:lvl1pPr marL="0" indent="0">
              <a:buNone/>
              <a:defRPr/>
            </a:lvl1pPr>
          </a:lstStyle>
          <a:p>
            <a:r>
              <a:rPr lang="en-US"/>
              <a:t>Click icon to add picture</a:t>
            </a:r>
            <a:endParaRPr lang="en-AU" dirty="0"/>
          </a:p>
        </p:txBody>
      </p:sp>
      <p:sp>
        <p:nvSpPr>
          <p:cNvPr id="9" name="Text Placeholder 8"/>
          <p:cNvSpPr>
            <a:spLocks noGrp="1"/>
          </p:cNvSpPr>
          <p:nvPr>
            <p:ph type="body" sz="quarter" idx="12" hasCustomPrompt="1"/>
          </p:nvPr>
        </p:nvSpPr>
        <p:spPr>
          <a:xfrm>
            <a:off x="5202091" y="6251793"/>
            <a:ext cx="6551999" cy="332423"/>
          </a:xfrm>
        </p:spPr>
        <p:txBody>
          <a:bodyPr lIns="0" rIns="0">
            <a:normAutofit/>
          </a:bodyPr>
          <a:lstStyle>
            <a:lvl1pPr marL="0" indent="0">
              <a:buNone/>
              <a:defRPr sz="1400" b="1">
                <a:solidFill>
                  <a:schemeClr val="tx1">
                    <a:lumMod val="65000"/>
                    <a:lumOff val="35000"/>
                  </a:schemeClr>
                </a:solidFill>
                <a:latin typeface="+mj-lt"/>
              </a:defRPr>
            </a:lvl1pPr>
          </a:lstStyle>
          <a:p>
            <a:pPr lvl="0"/>
            <a:r>
              <a:rPr lang="en-US" dirty="0"/>
              <a:t>Caption goes here</a:t>
            </a:r>
          </a:p>
        </p:txBody>
      </p:sp>
    </p:spTree>
    <p:extLst>
      <p:ext uri="{BB962C8B-B14F-4D97-AF65-F5344CB8AC3E}">
        <p14:creationId xmlns:p14="http://schemas.microsoft.com/office/powerpoint/2010/main" val="25316660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26533" y="365125"/>
            <a:ext cx="7825904" cy="1325563"/>
          </a:xfrm>
        </p:spPr>
        <p:txBody>
          <a:bodyPr/>
          <a:lstStyle/>
          <a:p>
            <a:r>
              <a:rPr lang="en-US"/>
              <a:t>Click to edit Master title style</a:t>
            </a:r>
            <a:endParaRPr lang="en-AU"/>
          </a:p>
        </p:txBody>
      </p:sp>
      <p:sp>
        <p:nvSpPr>
          <p:cNvPr id="6" name="Footer Placeholder 5"/>
          <p:cNvSpPr>
            <a:spLocks noGrp="1"/>
          </p:cNvSpPr>
          <p:nvPr>
            <p:ph type="ftr" sz="quarter" idx="10"/>
          </p:nvPr>
        </p:nvSpPr>
        <p:spPr/>
        <p:txBody>
          <a:bodyPr/>
          <a:lstStyle/>
          <a:p>
            <a:endParaRPr lang="en-AU" dirty="0"/>
          </a:p>
        </p:txBody>
      </p:sp>
    </p:spTree>
    <p:extLst>
      <p:ext uri="{BB962C8B-B14F-4D97-AF65-F5344CB8AC3E}">
        <p14:creationId xmlns:p14="http://schemas.microsoft.com/office/powerpoint/2010/main" val="7225990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3"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4166082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No Logo">
    <p:spTree>
      <p:nvGrpSpPr>
        <p:cNvPr id="1" name=""/>
        <p:cNvGrpSpPr/>
        <p:nvPr/>
      </p:nvGrpSpPr>
      <p:grpSpPr>
        <a:xfrm>
          <a:off x="0" y="0"/>
          <a:ext cx="0" cy="0"/>
          <a:chOff x="0" y="0"/>
          <a:chExt cx="0" cy="0"/>
        </a:xfrm>
      </p:grpSpPr>
      <p:sp>
        <p:nvSpPr>
          <p:cNvPr id="2" name="Title 3"/>
          <p:cNvSpPr>
            <a:spLocks noGrp="1"/>
          </p:cNvSpPr>
          <p:nvPr>
            <p:ph type="title" hasCustomPrompt="1"/>
          </p:nvPr>
        </p:nvSpPr>
        <p:spPr>
          <a:xfrm>
            <a:off x="0" y="-339021"/>
            <a:ext cx="12192000" cy="244682"/>
          </a:xfrm>
        </p:spPr>
        <p:txBody>
          <a:bodyPr wrap="square">
            <a:spAutoFit/>
          </a:bodyPr>
          <a:lstStyle>
            <a:lvl1pPr>
              <a:defRPr lang="en-AU" sz="1050" b="0" dirty="0">
                <a:solidFill>
                  <a:schemeClr val="tx1"/>
                </a:solidFill>
                <a:latin typeface="+mn-lt"/>
                <a:ea typeface="+mn-ea"/>
                <a:cs typeface="+mn-cs"/>
              </a:defRPr>
            </a:lvl1pPr>
          </a:lstStyle>
          <a:p>
            <a:pPr marL="0" lvl="0" defTabSz="457200"/>
            <a:r>
              <a:rPr lang="en-AU" dirty="0"/>
              <a:t>Insert title of slide</a:t>
            </a:r>
          </a:p>
        </p:txBody>
      </p:sp>
    </p:spTree>
    <p:extLst>
      <p:ext uri="{BB962C8B-B14F-4D97-AF65-F5344CB8AC3E}">
        <p14:creationId xmlns:p14="http://schemas.microsoft.com/office/powerpoint/2010/main" val="37232219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8D85E-3CC4-4DDD-AF05-99EA9F3E261D}"/>
              </a:ext>
            </a:extLst>
          </p:cNvPr>
          <p:cNvSpPr>
            <a:spLocks noGrp="1"/>
          </p:cNvSpPr>
          <p:nvPr>
            <p:ph type="ctrTitle" hasCustomPrompt="1"/>
          </p:nvPr>
        </p:nvSpPr>
        <p:spPr>
          <a:xfrm>
            <a:off x="1524000" y="3141549"/>
            <a:ext cx="9144000" cy="1504242"/>
          </a:xfrm>
        </p:spPr>
        <p:txBody>
          <a:bodyPr anchor="b">
            <a:normAutofit/>
          </a:bodyPr>
          <a:lstStyle>
            <a:lvl1pPr algn="ctr">
              <a:defRPr sz="4800" baseline="0"/>
            </a:lvl1pPr>
          </a:lstStyle>
          <a:p>
            <a:r>
              <a:rPr lang="en-US" dirty="0"/>
              <a:t>Title of Session</a:t>
            </a:r>
          </a:p>
        </p:txBody>
      </p:sp>
      <p:sp>
        <p:nvSpPr>
          <p:cNvPr id="3" name="Subtitle 2">
            <a:extLst>
              <a:ext uri="{FF2B5EF4-FFF2-40B4-BE49-F238E27FC236}">
                <a16:creationId xmlns:a16="http://schemas.microsoft.com/office/drawing/2014/main" id="{543BE94C-BBB6-4959-88C4-3FAFCE154EAE}"/>
              </a:ext>
            </a:extLst>
          </p:cNvPr>
          <p:cNvSpPr>
            <a:spLocks noGrp="1"/>
          </p:cNvSpPr>
          <p:nvPr>
            <p:ph type="subTitle" idx="1" hasCustomPrompt="1"/>
          </p:nvPr>
        </p:nvSpPr>
        <p:spPr>
          <a:xfrm>
            <a:off x="1524000" y="4552352"/>
            <a:ext cx="9144000" cy="50069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Session X.X</a:t>
            </a:r>
          </a:p>
        </p:txBody>
      </p:sp>
      <p:sp>
        <p:nvSpPr>
          <p:cNvPr id="7" name="Text Placeholder 6"/>
          <p:cNvSpPr>
            <a:spLocks noGrp="1"/>
          </p:cNvSpPr>
          <p:nvPr>
            <p:ph type="body" sz="quarter" idx="10" hasCustomPrompt="1"/>
          </p:nvPr>
        </p:nvSpPr>
        <p:spPr>
          <a:xfrm>
            <a:off x="1524000" y="5459240"/>
            <a:ext cx="9144000" cy="841668"/>
          </a:xfrm>
        </p:spPr>
        <p:txBody>
          <a:bodyPr anchor="b" anchorCtr="0">
            <a:normAutofit/>
          </a:bodyPr>
          <a:lstStyle>
            <a:lvl1pPr marL="0" indent="0" algn="ctr">
              <a:buNone/>
              <a:defRPr sz="2400" baseline="0"/>
            </a:lvl1pPr>
          </a:lstStyle>
          <a:p>
            <a:pPr lvl="0"/>
            <a:r>
              <a:rPr lang="en-US" dirty="0"/>
              <a:t>Country / date / presenter / etc.</a:t>
            </a:r>
            <a:endParaRPr lang="en-AU" dirty="0"/>
          </a:p>
        </p:txBody>
      </p:sp>
      <p:sp>
        <p:nvSpPr>
          <p:cNvPr id="6" name="Subtitle 2">
            <a:extLst>
              <a:ext uri="{FF2B5EF4-FFF2-40B4-BE49-F238E27FC236}">
                <a16:creationId xmlns:a16="http://schemas.microsoft.com/office/drawing/2014/main" id="{543BE94C-BBB6-4959-88C4-3FAFCE154EAE}"/>
              </a:ext>
            </a:extLst>
          </p:cNvPr>
          <p:cNvSpPr txBox="1">
            <a:spLocks/>
          </p:cNvSpPr>
          <p:nvPr userDrawn="1"/>
        </p:nvSpPr>
        <p:spPr>
          <a:xfrm>
            <a:off x="1524000" y="2226621"/>
            <a:ext cx="9144000" cy="833450"/>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b="1" dirty="0">
              <a:solidFill>
                <a:schemeClr val="tx2"/>
              </a:solidFill>
            </a:endParaRPr>
          </a:p>
        </p:txBody>
      </p:sp>
    </p:spTree>
    <p:extLst>
      <p:ext uri="{BB962C8B-B14F-4D97-AF65-F5344CB8AC3E}">
        <p14:creationId xmlns:p14="http://schemas.microsoft.com/office/powerpoint/2010/main" val="13646170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Section Header Whi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659599"/>
            <a:ext cx="8128000" cy="3538802"/>
          </a:xfrm>
        </p:spPr>
        <p:txBody>
          <a:bodyPr>
            <a:normAutofit/>
          </a:bodyPr>
          <a:lstStyle>
            <a:lvl1pPr>
              <a:defRPr lang="en-AU" sz="4800" b="1" kern="1200" baseline="0" dirty="0">
                <a:solidFill>
                  <a:schemeClr val="tx2"/>
                </a:solidFill>
                <a:latin typeface="+mj-lt"/>
                <a:ea typeface="+mn-ea"/>
                <a:cs typeface="+mn-cs"/>
              </a:defRPr>
            </a:lvl1pPr>
          </a:lstStyle>
          <a:p>
            <a:pPr marL="0" lv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pPr>
            <a:r>
              <a:rPr lang="en-US" dirty="0"/>
              <a:t>Section heading</a:t>
            </a:r>
            <a:endParaRPr lang="en-AU" dirty="0"/>
          </a:p>
        </p:txBody>
      </p:sp>
    </p:spTree>
    <p:extLst>
      <p:ext uri="{BB962C8B-B14F-4D97-AF65-F5344CB8AC3E}">
        <p14:creationId xmlns:p14="http://schemas.microsoft.com/office/powerpoint/2010/main" val="746512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on Header Blue">
    <p:bg>
      <p:bgPr>
        <a:solidFill>
          <a:schemeClr val="tx2"/>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2032000" y="1858892"/>
            <a:ext cx="8128000" cy="3140217"/>
          </a:xfrm>
        </p:spPr>
        <p:txBody>
          <a:bodyPr/>
          <a:lstStyle>
            <a:lvl1pPr algn="ctr">
              <a:defRPr lang="en-AU" sz="4800" b="1" kern="1200" baseline="0" dirty="0">
                <a:solidFill>
                  <a:schemeClr val="bg1"/>
                </a:solidFill>
                <a:latin typeface="+mj-lt"/>
                <a:ea typeface="+mn-ea"/>
                <a:cs typeface="+mn-cs"/>
              </a:defRPr>
            </a:lvl1pPr>
          </a:lstStyle>
          <a:p>
            <a:r>
              <a:rPr lang="en-US" dirty="0"/>
              <a:t>Section heading</a:t>
            </a:r>
            <a:endParaRPr lang="en-AU" dirty="0"/>
          </a:p>
        </p:txBody>
      </p:sp>
    </p:spTree>
    <p:extLst>
      <p:ext uri="{BB962C8B-B14F-4D97-AF65-F5344CB8AC3E}">
        <p14:creationId xmlns:p14="http://schemas.microsoft.com/office/powerpoint/2010/main" val="3564667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6533" y="365125"/>
            <a:ext cx="10938934" cy="1325563"/>
          </a:xfrm>
          <a:prstGeom prst="rect">
            <a:avLst/>
          </a:prstGeom>
        </p:spPr>
        <p:txBody>
          <a:bodyPr vert="horz" lIns="91440" tIns="45720" rIns="91440" bIns="45720" rtlCol="0" anchor="ctr">
            <a:normAutofit/>
          </a:bodyPr>
          <a:lstStyle/>
          <a:p>
            <a:r>
              <a:rPr lang="en-US"/>
              <a:t>Click to edit Master title style</a:t>
            </a:r>
            <a:endParaRPr lang="en-AU" dirty="0"/>
          </a:p>
        </p:txBody>
      </p:sp>
      <p:sp>
        <p:nvSpPr>
          <p:cNvPr id="3" name="Text Placeholder 2"/>
          <p:cNvSpPr>
            <a:spLocks noGrp="1"/>
          </p:cNvSpPr>
          <p:nvPr>
            <p:ph type="body" idx="1"/>
          </p:nvPr>
        </p:nvSpPr>
        <p:spPr>
          <a:xfrm>
            <a:off x="626533" y="1825625"/>
            <a:ext cx="10938934"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7" name="Footer Placeholder 6"/>
          <p:cNvSpPr>
            <a:spLocks noGrp="1"/>
          </p:cNvSpPr>
          <p:nvPr>
            <p:ph type="ftr" sz="quarter" idx="3"/>
          </p:nvPr>
        </p:nvSpPr>
        <p:spPr>
          <a:xfrm>
            <a:off x="7450667" y="6345767"/>
            <a:ext cx="4114800" cy="365125"/>
          </a:xfrm>
          <a:prstGeom prst="rect">
            <a:avLst/>
          </a:prstGeom>
        </p:spPr>
        <p:txBody>
          <a:bodyPr vert="horz" lIns="91440" tIns="45720" rIns="91440" bIns="45720" rtlCol="0" anchor="ctr"/>
          <a:lstStyle>
            <a:lvl1pPr algn="r">
              <a:defRPr sz="1400" b="1">
                <a:solidFill>
                  <a:schemeClr val="tx1">
                    <a:lumMod val="65000"/>
                    <a:lumOff val="35000"/>
                  </a:schemeClr>
                </a:solidFill>
                <a:latin typeface="+mj-lt"/>
              </a:defRPr>
            </a:lvl1pPr>
          </a:lstStyle>
          <a:p>
            <a:endParaRPr lang="en-AU" dirty="0"/>
          </a:p>
        </p:txBody>
      </p:sp>
    </p:spTree>
    <p:extLst>
      <p:ext uri="{BB962C8B-B14F-4D97-AF65-F5344CB8AC3E}">
        <p14:creationId xmlns:p14="http://schemas.microsoft.com/office/powerpoint/2010/main" val="1036183373"/>
      </p:ext>
    </p:extLst>
  </p:cSld>
  <p:clrMap bg1="lt1" tx1="dk1" bg2="lt2" tx2="dk2" accent1="accent1" accent2="accent2" accent3="accent3" accent4="accent4" accent5="accent5" accent6="accent6" hlink="hlink" folHlink="folHlink"/>
  <p:sldLayoutIdLst>
    <p:sldLayoutId id="2147483674" r:id="rId1"/>
    <p:sldLayoutId id="2147483676" r:id="rId2"/>
    <p:sldLayoutId id="2147483687" r:id="rId3"/>
    <p:sldLayoutId id="2147483678" r:id="rId4"/>
    <p:sldLayoutId id="2147483679" r:id="rId5"/>
    <p:sldLayoutId id="2147483699" r:id="rId6"/>
    <p:sldLayoutId id="2147483698" r:id="rId7"/>
    <p:sldLayoutId id="2147483675" r:id="rId8"/>
    <p:sldLayoutId id="2147483686" r:id="rId9"/>
    <p:sldLayoutId id="2147483689" r:id="rId10"/>
    <p:sldLayoutId id="2147483690" r:id="rId11"/>
    <p:sldLayoutId id="2147483688" r:id="rId12"/>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tx1">
            <a:lumMod val="75000"/>
            <a:lumOff val="25000"/>
          </a:schemeClr>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chemeClr val="tx1">
            <a:lumMod val="75000"/>
            <a:lumOff val="25000"/>
          </a:schemeClr>
        </a:buClr>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pn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xml"/><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https://www.ohchr.org/EN/HRBodies/CRPD/Pages/Guidelines.aspx" TargetMode="External"/><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nstats.un.org/sdgs/indicators/Global%20Indicator%20Framework%20after%202020%20review_Eng.pdf"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www.internationaldisabilityalliance.org/prioritylist-ofindicator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E7D7E9DF-DC02-388A-0A6B-9B50E95D7C1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25716" y="0"/>
            <a:ext cx="11649330" cy="5469347"/>
          </a:xfrm>
          <a:prstGeom prst="rect">
            <a:avLst/>
          </a:prstGeom>
        </p:spPr>
      </p:pic>
      <p:sp>
        <p:nvSpPr>
          <p:cNvPr id="6" name="Title 5"/>
          <p:cNvSpPr>
            <a:spLocks noGrp="1"/>
          </p:cNvSpPr>
          <p:nvPr>
            <p:ph type="ctrTitle"/>
          </p:nvPr>
        </p:nvSpPr>
        <p:spPr>
          <a:xfrm>
            <a:off x="1145451" y="2478650"/>
            <a:ext cx="9144000" cy="1255363"/>
          </a:xfrm>
        </p:spPr>
        <p:txBody>
          <a:bodyPr>
            <a:normAutofit fontScale="90000"/>
          </a:bodyPr>
          <a:lstStyle/>
          <a:p>
            <a:pPr algn="l"/>
            <a:r>
              <a:rPr lang="en-US" dirty="0">
                <a:latin typeface="Verdana"/>
                <a:ea typeface="Verdana"/>
              </a:rPr>
              <a:t>OPDs role in advocacy using data</a:t>
            </a:r>
            <a:endParaRPr lang="en-AU" dirty="0">
              <a:latin typeface="Verdana"/>
              <a:ea typeface="Verdana"/>
            </a:endParaRPr>
          </a:p>
        </p:txBody>
      </p:sp>
      <p:sp>
        <p:nvSpPr>
          <p:cNvPr id="13" name="Text Placeholder 15">
            <a:extLst>
              <a:ext uri="{FF2B5EF4-FFF2-40B4-BE49-F238E27FC236}">
                <a16:creationId xmlns:a16="http://schemas.microsoft.com/office/drawing/2014/main" id="{9866E7CC-DF76-E9F2-18DC-43E63FD5BFA0}"/>
              </a:ext>
            </a:extLst>
          </p:cNvPr>
          <p:cNvSpPr>
            <a:spLocks noGrp="1"/>
          </p:cNvSpPr>
          <p:nvPr>
            <p:ph type="body" sz="quarter" idx="10"/>
          </p:nvPr>
        </p:nvSpPr>
        <p:spPr>
          <a:xfrm>
            <a:off x="1129003" y="3686369"/>
            <a:ext cx="10683551" cy="841668"/>
          </a:xfrm>
        </p:spPr>
        <p:txBody>
          <a:bodyPr>
            <a:normAutofit/>
          </a:bodyPr>
          <a:lstStyle/>
          <a:p>
            <a:pPr algn="l"/>
            <a:r>
              <a:rPr lang="en-AU" sz="18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a:t>
            </a:r>
          </a:p>
        </p:txBody>
      </p:sp>
      <p:pic>
        <p:nvPicPr>
          <p:cNvPr id="14" name="Picture 13">
            <a:extLst>
              <a:ext uri="{FF2B5EF4-FFF2-40B4-BE49-F238E27FC236}">
                <a16:creationId xmlns:a16="http://schemas.microsoft.com/office/drawing/2014/main" id="{6F5AEFC3-F6B7-F505-97CC-C61E6645DACB}"/>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1189958" y="0"/>
            <a:ext cx="2120900" cy="1574800"/>
          </a:xfrm>
          <a:prstGeom prst="rect">
            <a:avLst/>
          </a:prstGeom>
        </p:spPr>
      </p:pic>
      <p:sp>
        <p:nvSpPr>
          <p:cNvPr id="15" name="Subtitle 6">
            <a:extLst>
              <a:ext uri="{FF2B5EF4-FFF2-40B4-BE49-F238E27FC236}">
                <a16:creationId xmlns:a16="http://schemas.microsoft.com/office/drawing/2014/main" id="{4A75C6C2-7B82-B70A-ACCA-CC7529ED2A7D}"/>
              </a:ext>
            </a:extLst>
          </p:cNvPr>
          <p:cNvSpPr>
            <a:spLocks noGrp="1"/>
          </p:cNvSpPr>
          <p:nvPr>
            <p:ph type="subTitle" idx="1"/>
          </p:nvPr>
        </p:nvSpPr>
        <p:spPr>
          <a:xfrm>
            <a:off x="796387" y="286709"/>
            <a:ext cx="2908041" cy="500691"/>
          </a:xfrm>
        </p:spPr>
        <p:txBody>
          <a:bodyPr/>
          <a:lstStyle/>
          <a:p>
            <a:r>
              <a:rPr lang="en-AU" dirty="0">
                <a:solidFill>
                  <a:schemeClr val="bg1"/>
                </a:solidFill>
                <a:latin typeface="Verdana" panose="020B0604030504040204" pitchFamily="34" charset="0"/>
                <a:ea typeface="Verdana" panose="020B0604030504040204" pitchFamily="34" charset="0"/>
              </a:rPr>
              <a:t>Session</a:t>
            </a:r>
          </a:p>
        </p:txBody>
      </p:sp>
      <p:sp>
        <p:nvSpPr>
          <p:cNvPr id="17" name="Subtitle 6">
            <a:extLst>
              <a:ext uri="{FF2B5EF4-FFF2-40B4-BE49-F238E27FC236}">
                <a16:creationId xmlns:a16="http://schemas.microsoft.com/office/drawing/2014/main" id="{1D6832EE-DAF1-8A23-955F-94301E161BA2}"/>
              </a:ext>
            </a:extLst>
          </p:cNvPr>
          <p:cNvSpPr txBox="1">
            <a:spLocks/>
          </p:cNvSpPr>
          <p:nvPr/>
        </p:nvSpPr>
        <p:spPr>
          <a:xfrm>
            <a:off x="796387" y="674433"/>
            <a:ext cx="2908041" cy="799204"/>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Clr>
                <a:schemeClr val="tx1">
                  <a:lumMod val="75000"/>
                  <a:lumOff val="25000"/>
                </a:schemeClr>
              </a:buClr>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chemeClr val="tx1">
                  <a:lumMod val="75000"/>
                  <a:lumOff val="25000"/>
                </a:schemeClr>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AU" sz="4800" b="1" dirty="0">
                <a:solidFill>
                  <a:schemeClr val="bg1"/>
                </a:solidFill>
                <a:latin typeface="Verdana" panose="020B0604030504040204" pitchFamily="34" charset="0"/>
                <a:ea typeface="Verdana" panose="020B0604030504040204" pitchFamily="34" charset="0"/>
                <a:cs typeface="Verdana" panose="020B0604030504040204" pitchFamily="34" charset="0"/>
              </a:rPr>
              <a:t>7</a:t>
            </a:r>
          </a:p>
        </p:txBody>
      </p:sp>
      <p:pic>
        <p:nvPicPr>
          <p:cNvPr id="8" name="Picture 7" descr="CBM Global Disability Inclusion logo to the left of their Inclusion Advisory Group logo">
            <a:extLst>
              <a:ext uri="{FF2B5EF4-FFF2-40B4-BE49-F238E27FC236}">
                <a16:creationId xmlns:a16="http://schemas.microsoft.com/office/drawing/2014/main" id="{A504312E-B9BC-A871-65C0-D2DFA70EB7F5}"/>
              </a:ext>
            </a:extLst>
          </p:cNvPr>
          <p:cNvPicPr>
            <a:picLocks noChangeAspect="1"/>
          </p:cNvPicPr>
          <p:nvPr/>
        </p:nvPicPr>
        <p:blipFill>
          <a:blip r:embed="rId4"/>
          <a:stretch>
            <a:fillRect/>
          </a:stretch>
        </p:blipFill>
        <p:spPr>
          <a:xfrm>
            <a:off x="499668" y="5512080"/>
            <a:ext cx="2430319" cy="1105478"/>
          </a:xfrm>
          <a:prstGeom prst="rect">
            <a:avLst/>
          </a:prstGeom>
        </p:spPr>
      </p:pic>
      <p:pic>
        <p:nvPicPr>
          <p:cNvPr id="9" name="Picture 8" descr="UNFPA logo">
            <a:extLst>
              <a:ext uri="{FF2B5EF4-FFF2-40B4-BE49-F238E27FC236}">
                <a16:creationId xmlns:a16="http://schemas.microsoft.com/office/drawing/2014/main" id="{FF281482-3F1E-9E60-AF44-C45652C74273}"/>
              </a:ext>
            </a:extLst>
          </p:cNvPr>
          <p:cNvPicPr>
            <a:picLocks noChangeAspect="1"/>
          </p:cNvPicPr>
          <p:nvPr/>
        </p:nvPicPr>
        <p:blipFill>
          <a:blip r:embed="rId5"/>
          <a:stretch>
            <a:fillRect/>
          </a:stretch>
        </p:blipFill>
        <p:spPr>
          <a:xfrm>
            <a:off x="3373831" y="5378758"/>
            <a:ext cx="2133600" cy="1435100"/>
          </a:xfrm>
          <a:prstGeom prst="rect">
            <a:avLst/>
          </a:prstGeom>
        </p:spPr>
      </p:pic>
      <p:pic>
        <p:nvPicPr>
          <p:cNvPr id="18" name="Picture 17" descr="Centre for Inclusive Policy logo">
            <a:extLst>
              <a:ext uri="{FF2B5EF4-FFF2-40B4-BE49-F238E27FC236}">
                <a16:creationId xmlns:a16="http://schemas.microsoft.com/office/drawing/2014/main" id="{3AF67395-AA67-FB0D-1C81-213A2CCCBADE}"/>
              </a:ext>
            </a:extLst>
          </p:cNvPr>
          <p:cNvPicPr>
            <a:picLocks noChangeAspect="1"/>
          </p:cNvPicPr>
          <p:nvPr/>
        </p:nvPicPr>
        <p:blipFill>
          <a:blip r:embed="rId6"/>
          <a:stretch>
            <a:fillRect/>
          </a:stretch>
        </p:blipFill>
        <p:spPr>
          <a:xfrm>
            <a:off x="5717451" y="5544866"/>
            <a:ext cx="1402160" cy="1088519"/>
          </a:xfrm>
          <a:prstGeom prst="rect">
            <a:avLst/>
          </a:prstGeom>
        </p:spPr>
      </p:pic>
      <p:pic>
        <p:nvPicPr>
          <p:cNvPr id="10" name="Picture 9" descr="International Disability Alliance logo">
            <a:extLst>
              <a:ext uri="{FF2B5EF4-FFF2-40B4-BE49-F238E27FC236}">
                <a16:creationId xmlns:a16="http://schemas.microsoft.com/office/drawing/2014/main" id="{BAF1A54F-FDCE-AB81-6855-A5AB0AE9EF3F}"/>
              </a:ext>
            </a:extLst>
          </p:cNvPr>
          <p:cNvPicPr>
            <a:picLocks noChangeAspect="1"/>
          </p:cNvPicPr>
          <p:nvPr/>
        </p:nvPicPr>
        <p:blipFill>
          <a:blip r:embed="rId7"/>
          <a:stretch>
            <a:fillRect/>
          </a:stretch>
        </p:blipFill>
        <p:spPr>
          <a:xfrm>
            <a:off x="7301979" y="5536116"/>
            <a:ext cx="1960034" cy="1190594"/>
          </a:xfrm>
          <a:prstGeom prst="rect">
            <a:avLst/>
          </a:prstGeom>
        </p:spPr>
      </p:pic>
      <p:pic>
        <p:nvPicPr>
          <p:cNvPr id="11" name="Picture 10" descr="Stakeholder Group of Persons with Disabilities for Sustainable Development logo">
            <a:extLst>
              <a:ext uri="{FF2B5EF4-FFF2-40B4-BE49-F238E27FC236}">
                <a16:creationId xmlns:a16="http://schemas.microsoft.com/office/drawing/2014/main" id="{1E772B46-D877-A9AC-F45E-AB7D65B4A0E2}"/>
              </a:ext>
            </a:extLst>
          </p:cNvPr>
          <p:cNvPicPr>
            <a:picLocks noChangeAspect="1"/>
          </p:cNvPicPr>
          <p:nvPr/>
        </p:nvPicPr>
        <p:blipFill>
          <a:blip r:embed="rId8"/>
          <a:stretch>
            <a:fillRect/>
          </a:stretch>
        </p:blipFill>
        <p:spPr>
          <a:xfrm>
            <a:off x="9270049" y="5597028"/>
            <a:ext cx="2836914" cy="999735"/>
          </a:xfrm>
          <a:prstGeom prst="rect">
            <a:avLst/>
          </a:prstGeom>
        </p:spPr>
      </p:pic>
    </p:spTree>
    <p:extLst>
      <p:ext uri="{BB962C8B-B14F-4D97-AF65-F5344CB8AC3E}">
        <p14:creationId xmlns:p14="http://schemas.microsoft.com/office/powerpoint/2010/main" val="31366323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42FA810A-3917-C44F-505E-2D5CCB8C1368}"/>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634150" y="2454637"/>
            <a:ext cx="8128000" cy="3140217"/>
          </a:xfrm>
        </p:spPr>
        <p:txBody>
          <a:bodyPr/>
          <a:lstStyle/>
          <a:p>
            <a:pPr algn="l"/>
            <a:r>
              <a:rPr lang="en-AU" dirty="0">
                <a:latin typeface="Verdana"/>
                <a:ea typeface="Verdana"/>
              </a:rPr>
              <a:t>Building evidence-based advocacy</a:t>
            </a:r>
          </a:p>
        </p:txBody>
      </p:sp>
      <p:sp>
        <p:nvSpPr>
          <p:cNvPr id="4" name="TextBox 3">
            <a:extLst>
              <a:ext uri="{FF2B5EF4-FFF2-40B4-BE49-F238E27FC236}">
                <a16:creationId xmlns:a16="http://schemas.microsoft.com/office/drawing/2014/main" id="{EE513E00-F5F3-9527-1FEC-0E5AC836029D}"/>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5" name="TextBox 4">
            <a:extLst>
              <a:ext uri="{FF2B5EF4-FFF2-40B4-BE49-F238E27FC236}">
                <a16:creationId xmlns:a16="http://schemas.microsoft.com/office/drawing/2014/main" id="{4AE5FFD7-4242-C40C-FD2B-355EFE883A0F}"/>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10</a:t>
            </a:fld>
            <a:endParaRPr lang="en-US" sz="1000" dirty="0"/>
          </a:p>
        </p:txBody>
      </p:sp>
    </p:spTree>
    <p:extLst>
      <p:ext uri="{BB962C8B-B14F-4D97-AF65-F5344CB8AC3E}">
        <p14:creationId xmlns:p14="http://schemas.microsoft.com/office/powerpoint/2010/main" val="332692219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F179757-1798-ECDB-13FC-3E0D3C623E0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03636374-85D8-FB46-B423-682732917B8B}"/>
              </a:ext>
            </a:extLst>
          </p:cNvPr>
          <p:cNvSpPr>
            <a:spLocks noGrp="1"/>
          </p:cNvSpPr>
          <p:nvPr>
            <p:ph type="title"/>
          </p:nvPr>
        </p:nvSpPr>
        <p:spPr>
          <a:xfrm>
            <a:off x="1235878" y="307440"/>
            <a:ext cx="10470253" cy="1325563"/>
          </a:xfrm>
        </p:spPr>
        <p:txBody>
          <a:bodyPr>
            <a:normAutofit/>
          </a:bodyPr>
          <a:lstStyle/>
          <a:p>
            <a:r>
              <a:rPr lang="en-AU" sz="3200" dirty="0">
                <a:solidFill>
                  <a:srgbClr val="C00000"/>
                </a:solidFill>
                <a:latin typeface="Verdana"/>
                <a:ea typeface="Verdana"/>
              </a:rPr>
              <a:t>Possible steps for using official data for advocacy </a:t>
            </a:r>
            <a:endParaRPr lang="en-US" sz="3200" dirty="0">
              <a:solidFill>
                <a:srgbClr val="C00000"/>
              </a:solidFill>
              <a:latin typeface="Verdana"/>
              <a:ea typeface="Verdana"/>
            </a:endParaRPr>
          </a:p>
        </p:txBody>
      </p:sp>
      <p:sp>
        <p:nvSpPr>
          <p:cNvPr id="3" name="Content Placeholder 2">
            <a:extLst>
              <a:ext uri="{FF2B5EF4-FFF2-40B4-BE49-F238E27FC236}">
                <a16:creationId xmlns:a16="http://schemas.microsoft.com/office/drawing/2014/main" id="{9D42BFE0-ABCF-114C-BB3B-3FE719828CE8}"/>
              </a:ext>
            </a:extLst>
          </p:cNvPr>
          <p:cNvSpPr>
            <a:spLocks noGrp="1"/>
          </p:cNvSpPr>
          <p:nvPr>
            <p:ph idx="1"/>
          </p:nvPr>
        </p:nvSpPr>
        <p:spPr>
          <a:xfrm>
            <a:off x="1469561" y="1633003"/>
            <a:ext cx="10938934" cy="4351338"/>
          </a:xfrm>
        </p:spPr>
        <p:txBody>
          <a:bodyPr vert="horz" lIns="91440" tIns="45720" rIns="91440" bIns="45720" rtlCol="0" anchor="t">
            <a:normAutofit/>
          </a:bodyPr>
          <a:lstStyle/>
          <a:p>
            <a:pPr marL="0" indent="0">
              <a:buNone/>
            </a:pPr>
            <a:r>
              <a:rPr lang="en-AU" sz="2200" dirty="0">
                <a:latin typeface="Verdana"/>
                <a:ea typeface="Verdana"/>
              </a:rPr>
              <a:t>The following steps outline the ways OPDs can use data to inform their advocacy:</a:t>
            </a:r>
            <a:endParaRPr lang="en-US" sz="2200" dirty="0">
              <a:latin typeface="Verdana"/>
              <a:ea typeface="Verdana"/>
            </a:endParaRPr>
          </a:p>
          <a:p>
            <a:pPr marL="514350" lvl="0" indent="-514350">
              <a:buFont typeface="+mj-lt"/>
              <a:buAutoNum type="arabicPeriod"/>
            </a:pPr>
            <a:r>
              <a:rPr lang="en-AU" sz="2200" dirty="0">
                <a:latin typeface="Verdana"/>
                <a:ea typeface="Verdana"/>
              </a:rPr>
              <a:t>Identify the advocacy objective. Sometimes available data can inform the advocacy message.</a:t>
            </a:r>
            <a:endParaRPr lang="en-US" sz="2200" dirty="0">
              <a:latin typeface="Verdana"/>
              <a:ea typeface="Verdana"/>
            </a:endParaRPr>
          </a:p>
          <a:p>
            <a:pPr marL="514350" indent="-514350">
              <a:buFont typeface="+mj-lt"/>
              <a:buAutoNum type="arabicPeriod"/>
            </a:pPr>
            <a:r>
              <a:rPr lang="en-AU" sz="2200" dirty="0">
                <a:latin typeface="Verdana"/>
                <a:ea typeface="Verdana"/>
              </a:rPr>
              <a:t>Search for available data, both quantitative and qualitative, to gain more information about the situation to strengthen the advocacy message. </a:t>
            </a:r>
            <a:endParaRPr lang="en-US" sz="2200" dirty="0">
              <a:latin typeface="Verdana"/>
              <a:ea typeface="Verdana"/>
            </a:endParaRPr>
          </a:p>
          <a:p>
            <a:pPr marL="514350" lvl="0" indent="-514350">
              <a:buFont typeface="+mj-lt"/>
              <a:buAutoNum type="arabicPeriod"/>
            </a:pPr>
            <a:r>
              <a:rPr lang="en-AU" sz="2200" dirty="0">
                <a:latin typeface="Verdana"/>
                <a:ea typeface="Verdana"/>
              </a:rPr>
              <a:t>Consider the limitations of the data.</a:t>
            </a:r>
            <a:endParaRPr lang="en-US" sz="2200" dirty="0">
              <a:latin typeface="Verdana"/>
              <a:ea typeface="Verdana"/>
            </a:endParaRPr>
          </a:p>
          <a:p>
            <a:pPr marL="514350" lvl="0" indent="-514350">
              <a:buFont typeface="+mj-lt"/>
              <a:buAutoNum type="arabicPeriod"/>
            </a:pPr>
            <a:r>
              <a:rPr lang="en-AU" sz="2200" dirty="0">
                <a:latin typeface="Verdana"/>
                <a:ea typeface="Verdana"/>
              </a:rPr>
              <a:t>If relevant data are sourced, analyse the data and draw conclusions.</a:t>
            </a:r>
            <a:endParaRPr lang="en-US" sz="2200" dirty="0">
              <a:latin typeface="Verdana"/>
              <a:ea typeface="Verdana"/>
            </a:endParaRPr>
          </a:p>
          <a:p>
            <a:pPr marL="514350" lvl="0" indent="-514350">
              <a:buFont typeface="+mj-lt"/>
              <a:buAutoNum type="arabicPeriod"/>
            </a:pPr>
            <a:r>
              <a:rPr lang="en-AU" sz="2200" dirty="0">
                <a:latin typeface="Verdana"/>
                <a:ea typeface="Verdana"/>
              </a:rPr>
              <a:t>Build advocacy messages with the data findings incorporated.</a:t>
            </a:r>
            <a:endParaRPr lang="en-US" sz="2200" dirty="0">
              <a:latin typeface="Verdana"/>
              <a:ea typeface="Verdana"/>
            </a:endParaRPr>
          </a:p>
          <a:p>
            <a:endParaRPr lang="en-US" dirty="0"/>
          </a:p>
        </p:txBody>
      </p:sp>
      <p:sp>
        <p:nvSpPr>
          <p:cNvPr id="5" name="TextBox 4">
            <a:extLst>
              <a:ext uri="{FF2B5EF4-FFF2-40B4-BE49-F238E27FC236}">
                <a16:creationId xmlns:a16="http://schemas.microsoft.com/office/drawing/2014/main" id="{824F6966-947C-5ECF-9E36-15F2777EE302}"/>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E14DA43B-A87F-1755-542B-6D3492A67462}"/>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11</a:t>
            </a:fld>
            <a:endParaRPr lang="en-US" sz="1000" dirty="0"/>
          </a:p>
        </p:txBody>
      </p:sp>
    </p:spTree>
    <p:extLst>
      <p:ext uri="{BB962C8B-B14F-4D97-AF65-F5344CB8AC3E}">
        <p14:creationId xmlns:p14="http://schemas.microsoft.com/office/powerpoint/2010/main" val="3287411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1A17848-962D-A481-186D-158471B803C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B9FFBDAD-EA4B-B64C-8405-2D63F6128516}"/>
              </a:ext>
            </a:extLst>
          </p:cNvPr>
          <p:cNvSpPr>
            <a:spLocks noGrp="1"/>
          </p:cNvSpPr>
          <p:nvPr>
            <p:ph type="title"/>
          </p:nvPr>
        </p:nvSpPr>
        <p:spPr>
          <a:xfrm>
            <a:off x="1295864" y="0"/>
            <a:ext cx="10938934" cy="1191491"/>
          </a:xfrm>
        </p:spPr>
        <p:txBody>
          <a:bodyPr/>
          <a:lstStyle/>
          <a:p>
            <a:r>
              <a:rPr lang="en-AU" sz="3200" dirty="0">
                <a:solidFill>
                  <a:srgbClr val="C00000"/>
                </a:solidFill>
                <a:latin typeface="Verdana"/>
                <a:ea typeface="Verdana"/>
              </a:rPr>
              <a:t>Disaggregated data</a:t>
            </a:r>
            <a:r>
              <a:rPr lang="en-US" sz="3200" dirty="0">
                <a:solidFill>
                  <a:srgbClr val="C00000"/>
                </a:solidFill>
                <a:latin typeface="Verdana"/>
                <a:ea typeface="Verdana"/>
              </a:rPr>
              <a:t> in advocacy - </a:t>
            </a:r>
            <a:r>
              <a:rPr lang="en-AU" sz="3200" dirty="0">
                <a:solidFill>
                  <a:srgbClr val="C00000"/>
                </a:solidFill>
                <a:latin typeface="Verdana"/>
                <a:ea typeface="Verdana"/>
              </a:rPr>
              <a:t>an example</a:t>
            </a:r>
            <a:endParaRPr lang="en-US" sz="3200" dirty="0">
              <a:solidFill>
                <a:srgbClr val="C00000"/>
              </a:solidFill>
              <a:latin typeface="Verdana"/>
              <a:ea typeface="Verdana"/>
            </a:endParaRPr>
          </a:p>
        </p:txBody>
      </p:sp>
      <p:sp>
        <p:nvSpPr>
          <p:cNvPr id="3" name="Content Placeholder 2">
            <a:extLst>
              <a:ext uri="{FF2B5EF4-FFF2-40B4-BE49-F238E27FC236}">
                <a16:creationId xmlns:a16="http://schemas.microsoft.com/office/drawing/2014/main" id="{6848ABF4-1437-C54A-BFF4-47960EA710E3}"/>
              </a:ext>
            </a:extLst>
          </p:cNvPr>
          <p:cNvSpPr>
            <a:spLocks noGrp="1"/>
          </p:cNvSpPr>
          <p:nvPr>
            <p:ph idx="1"/>
          </p:nvPr>
        </p:nvSpPr>
        <p:spPr>
          <a:xfrm>
            <a:off x="801853" y="963582"/>
            <a:ext cx="11432945" cy="5615103"/>
          </a:xfrm>
        </p:spPr>
        <p:txBody>
          <a:bodyPr vert="horz" lIns="91440" tIns="45720" rIns="91440" bIns="45720" rtlCol="0" anchor="t">
            <a:normAutofit/>
          </a:bodyPr>
          <a:lstStyle/>
          <a:p>
            <a:pPr lvl="1">
              <a:lnSpc>
                <a:spcPct val="110000"/>
              </a:lnSpc>
              <a:spcBef>
                <a:spcPts val="1200"/>
              </a:spcBef>
              <a:buClr>
                <a:srgbClr val="3F8EC5"/>
              </a:buClr>
            </a:pPr>
            <a:r>
              <a:rPr lang="en-AU" sz="1800" dirty="0">
                <a:latin typeface="Verdana"/>
                <a:ea typeface="Verdana"/>
              </a:rPr>
              <a:t>SDG 8 aims for full employment for all. </a:t>
            </a:r>
          </a:p>
          <a:p>
            <a:pPr lvl="2">
              <a:lnSpc>
                <a:spcPct val="110000"/>
              </a:lnSpc>
              <a:spcBef>
                <a:spcPts val="1200"/>
              </a:spcBef>
              <a:buClr>
                <a:srgbClr val="3F8EC5"/>
              </a:buClr>
            </a:pPr>
            <a:r>
              <a:rPr lang="en-AU" sz="1800" dirty="0">
                <a:latin typeface="Verdana"/>
                <a:ea typeface="Verdana"/>
              </a:rPr>
              <a:t>Indicator 8.5.2 disaggregates by disability: “Unemployment rate, by sex, age and persons with disabilities.”</a:t>
            </a:r>
            <a:endParaRPr lang="en-US" sz="1800" dirty="0">
              <a:latin typeface="Verdana"/>
              <a:ea typeface="Verdana"/>
            </a:endParaRPr>
          </a:p>
          <a:p>
            <a:pPr lvl="1">
              <a:lnSpc>
                <a:spcPct val="110000"/>
              </a:lnSpc>
              <a:spcBef>
                <a:spcPts val="1200"/>
              </a:spcBef>
              <a:buClr>
                <a:srgbClr val="3F8EC5"/>
              </a:buClr>
            </a:pPr>
            <a:r>
              <a:rPr lang="en-AU" sz="1800" dirty="0">
                <a:latin typeface="Verdana"/>
                <a:ea typeface="Verdana"/>
              </a:rPr>
              <a:t>Looking at the </a:t>
            </a:r>
            <a:r>
              <a:rPr lang="en-AU" sz="1800" b="1" dirty="0">
                <a:latin typeface="Verdana"/>
                <a:ea typeface="Verdana"/>
              </a:rPr>
              <a:t>difference between employment rates </a:t>
            </a:r>
            <a:r>
              <a:rPr lang="en-AU" sz="1800" dirty="0">
                <a:latin typeface="Verdana"/>
                <a:ea typeface="Verdana"/>
              </a:rPr>
              <a:t>among persons with disabilities compared to persons without disabilities helps us </a:t>
            </a:r>
            <a:r>
              <a:rPr lang="en-AU" sz="1800" b="1" dirty="0">
                <a:latin typeface="Verdana"/>
                <a:ea typeface="Verdana"/>
              </a:rPr>
              <a:t>identify the extent of inequality experienced by persons with disabilities</a:t>
            </a:r>
            <a:r>
              <a:rPr lang="en-AU" sz="1800" dirty="0">
                <a:latin typeface="Verdana"/>
                <a:ea typeface="Verdana"/>
              </a:rPr>
              <a:t>. </a:t>
            </a:r>
          </a:p>
          <a:p>
            <a:pPr lvl="1">
              <a:lnSpc>
                <a:spcPct val="110000"/>
              </a:lnSpc>
              <a:spcBef>
                <a:spcPts val="1200"/>
              </a:spcBef>
              <a:buClr>
                <a:srgbClr val="3F8EC5"/>
              </a:buClr>
            </a:pPr>
            <a:r>
              <a:rPr lang="en-AU" sz="1800" dirty="0">
                <a:latin typeface="Verdana"/>
                <a:ea typeface="Verdana"/>
              </a:rPr>
              <a:t>To find this difference, we need to </a:t>
            </a:r>
            <a:r>
              <a:rPr lang="en-AU" sz="1800" b="1" dirty="0">
                <a:latin typeface="Verdana"/>
                <a:ea typeface="Verdana"/>
              </a:rPr>
              <a:t>first identify the group of persons with disabilities </a:t>
            </a:r>
            <a:r>
              <a:rPr lang="en-AU" sz="1800" dirty="0">
                <a:latin typeface="Verdana"/>
                <a:ea typeface="Verdana"/>
              </a:rPr>
              <a:t>within the general population. This requires us to </a:t>
            </a:r>
            <a:r>
              <a:rPr lang="en-AU" sz="1800" b="1" dirty="0">
                <a:latin typeface="Verdana"/>
                <a:ea typeface="Verdana"/>
              </a:rPr>
              <a:t>clearly define what is meant by disability within the data collection survey </a:t>
            </a:r>
            <a:r>
              <a:rPr lang="en-AU" sz="1800" dirty="0">
                <a:latin typeface="Verdana"/>
                <a:ea typeface="Verdana"/>
              </a:rPr>
              <a:t>that is used to determine the employment rates</a:t>
            </a:r>
            <a:r>
              <a:rPr lang="en-AU" sz="1800" b="1" dirty="0">
                <a:latin typeface="Verdana"/>
                <a:ea typeface="Verdana"/>
              </a:rPr>
              <a:t>. </a:t>
            </a:r>
          </a:p>
          <a:p>
            <a:pPr lvl="1">
              <a:lnSpc>
                <a:spcPct val="110000"/>
              </a:lnSpc>
              <a:spcBef>
                <a:spcPts val="1200"/>
              </a:spcBef>
              <a:buClr>
                <a:srgbClr val="3F8EC5"/>
              </a:buClr>
            </a:pPr>
            <a:r>
              <a:rPr lang="en-AU" sz="1800" dirty="0">
                <a:latin typeface="Verdana"/>
                <a:ea typeface="Verdana"/>
              </a:rPr>
              <a:t>Once we know the extent of inequality between persons with and without disabilities for this employment indicator, we monitor this over time. If </a:t>
            </a:r>
            <a:r>
              <a:rPr lang="en-AU" sz="1800" b="1" dirty="0">
                <a:latin typeface="Verdana"/>
                <a:ea typeface="Verdana"/>
              </a:rPr>
              <a:t>the gap does not close over time, advocacy is needed </a:t>
            </a:r>
            <a:r>
              <a:rPr lang="en-AU" sz="1800" dirty="0">
                <a:latin typeface="Verdana"/>
                <a:ea typeface="Verdana"/>
              </a:rPr>
              <a:t>to improve policies and programmes for the inclusion of persons with disabilities in employment. </a:t>
            </a:r>
            <a:endParaRPr lang="en-US" sz="1800" dirty="0">
              <a:latin typeface="Verdana"/>
              <a:ea typeface="Verdana"/>
            </a:endParaRPr>
          </a:p>
        </p:txBody>
      </p:sp>
      <p:sp>
        <p:nvSpPr>
          <p:cNvPr id="5" name="TextBox 4">
            <a:extLst>
              <a:ext uri="{FF2B5EF4-FFF2-40B4-BE49-F238E27FC236}">
                <a16:creationId xmlns:a16="http://schemas.microsoft.com/office/drawing/2014/main" id="{1139A4E5-76F0-2D36-2022-A59663E0488C}"/>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191AFF33-86E9-EC2B-106D-951E45430DC2}"/>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12</a:t>
            </a:fld>
            <a:endParaRPr lang="en-US" sz="1000" dirty="0"/>
          </a:p>
        </p:txBody>
      </p:sp>
    </p:spTree>
    <p:extLst>
      <p:ext uri="{BB962C8B-B14F-4D97-AF65-F5344CB8AC3E}">
        <p14:creationId xmlns:p14="http://schemas.microsoft.com/office/powerpoint/2010/main" val="37573979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68CB969-D467-FF02-353A-BBCC939131C3}"/>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BBB6FE09-AE3E-8244-A2C3-0F7F1F407921}"/>
              </a:ext>
            </a:extLst>
          </p:cNvPr>
          <p:cNvSpPr>
            <a:spLocks noGrp="1"/>
          </p:cNvSpPr>
          <p:nvPr>
            <p:ph type="title"/>
          </p:nvPr>
        </p:nvSpPr>
        <p:spPr>
          <a:xfrm>
            <a:off x="1028314" y="365125"/>
            <a:ext cx="10826715" cy="1325563"/>
          </a:xfrm>
        </p:spPr>
        <p:txBody>
          <a:bodyPr>
            <a:normAutofit fontScale="90000"/>
          </a:bodyPr>
          <a:lstStyle/>
          <a:p>
            <a:r>
              <a:rPr lang="en-AU" dirty="0">
                <a:solidFill>
                  <a:srgbClr val="C00000"/>
                </a:solidFill>
                <a:latin typeface="Verdana"/>
                <a:ea typeface="Verdana"/>
              </a:rPr>
              <a:t>Building advocacy messages with data</a:t>
            </a:r>
            <a:r>
              <a:rPr lang="en-AU" dirty="0">
                <a:solidFill>
                  <a:srgbClr val="C00000"/>
                </a:solidFill>
              </a:rPr>
              <a:t> </a:t>
            </a:r>
            <a:br>
              <a:rPr lang="en-US" dirty="0">
                <a:solidFill>
                  <a:srgbClr val="C00000"/>
                </a:solidFill>
              </a:rPr>
            </a:br>
            <a:endParaRPr lang="en-US" dirty="0">
              <a:solidFill>
                <a:srgbClr val="C00000"/>
              </a:solidFill>
            </a:endParaRPr>
          </a:p>
        </p:txBody>
      </p:sp>
      <p:sp>
        <p:nvSpPr>
          <p:cNvPr id="3" name="Content Placeholder 2">
            <a:extLst>
              <a:ext uri="{FF2B5EF4-FFF2-40B4-BE49-F238E27FC236}">
                <a16:creationId xmlns:a16="http://schemas.microsoft.com/office/drawing/2014/main" id="{2F65E7B9-E170-BB44-BEC3-6E7DC614B633}"/>
              </a:ext>
            </a:extLst>
          </p:cNvPr>
          <p:cNvSpPr>
            <a:spLocks noGrp="1"/>
          </p:cNvSpPr>
          <p:nvPr>
            <p:ph idx="1"/>
          </p:nvPr>
        </p:nvSpPr>
        <p:spPr>
          <a:xfrm>
            <a:off x="972204" y="983698"/>
            <a:ext cx="10938934" cy="4890604"/>
          </a:xfrm>
        </p:spPr>
        <p:txBody>
          <a:bodyPr vert="horz" lIns="91440" tIns="45720" rIns="91440" bIns="45720" rtlCol="0" anchor="t">
            <a:normAutofit/>
          </a:bodyPr>
          <a:lstStyle/>
          <a:p>
            <a:pPr lvl="0">
              <a:buClr>
                <a:srgbClr val="3F8EC5"/>
              </a:buClr>
            </a:pPr>
            <a:endParaRPr lang="en-AU" sz="2100" dirty="0"/>
          </a:p>
          <a:p>
            <a:pPr lvl="0">
              <a:buClr>
                <a:srgbClr val="3F8EC5"/>
              </a:buClr>
            </a:pPr>
            <a:r>
              <a:rPr lang="en-AU" sz="2100" dirty="0">
                <a:latin typeface="Verdana"/>
                <a:ea typeface="Verdana"/>
              </a:rPr>
              <a:t>Advocacy messages should define the problem, compel the decision-maker or influencer to act, and clearly state what is being asked.</a:t>
            </a:r>
            <a:endParaRPr lang="en-US" sz="2100" dirty="0">
              <a:latin typeface="Verdana"/>
              <a:ea typeface="Verdana"/>
            </a:endParaRPr>
          </a:p>
          <a:p>
            <a:pPr>
              <a:buClr>
                <a:srgbClr val="3F8EC5"/>
              </a:buClr>
            </a:pPr>
            <a:r>
              <a:rPr lang="en-AU" sz="2100" dirty="0">
                <a:latin typeface="Verdana"/>
                <a:ea typeface="Verdana"/>
              </a:rPr>
              <a:t>Messages should be simple and clear, referencing the data sources and providing explanations of the data, where needed. </a:t>
            </a:r>
          </a:p>
          <a:p>
            <a:pPr lvl="0">
              <a:buClr>
                <a:srgbClr val="3F8EC5"/>
              </a:buClr>
            </a:pPr>
            <a:r>
              <a:rPr lang="en-AU" sz="2100" dirty="0">
                <a:latin typeface="Verdana"/>
                <a:ea typeface="Verdana"/>
              </a:rPr>
              <a:t>Visuals should be clear, simple, and easy to read and understand.</a:t>
            </a:r>
            <a:endParaRPr lang="en-AU" sz="2100" dirty="0">
              <a:latin typeface="Verdana"/>
              <a:ea typeface="Verdana"/>
              <a:cs typeface="Calibri"/>
            </a:endParaRPr>
          </a:p>
          <a:p>
            <a:pPr>
              <a:buClr>
                <a:srgbClr val="3F8EC5"/>
              </a:buClr>
            </a:pPr>
            <a:r>
              <a:rPr lang="en-AU" sz="2100" dirty="0">
                <a:latin typeface="Verdana"/>
                <a:ea typeface="+mn-lt"/>
                <a:cs typeface="+mn-lt"/>
              </a:rPr>
              <a:t>Present key messages in different ways and adjust to local contexts and resources.</a:t>
            </a:r>
            <a:endParaRPr lang="en-US" sz="2100" dirty="0">
              <a:latin typeface="Verdana"/>
              <a:ea typeface="+mn-lt"/>
              <a:cs typeface="+mn-lt"/>
            </a:endParaRPr>
          </a:p>
          <a:p>
            <a:pPr>
              <a:buClr>
                <a:srgbClr val="3F8EC5"/>
              </a:buClr>
            </a:pPr>
            <a:r>
              <a:rPr lang="en-AU" sz="2100" dirty="0">
                <a:latin typeface="Verdana"/>
                <a:ea typeface="Verdana"/>
              </a:rPr>
              <a:t>Messages should also be adapted for different people and communications platforms. </a:t>
            </a:r>
            <a:endParaRPr lang="en-AU" sz="2100" dirty="0">
              <a:latin typeface="Verdana"/>
              <a:ea typeface="Verdana"/>
              <a:cs typeface="Calibri"/>
            </a:endParaRPr>
          </a:p>
          <a:p>
            <a:pPr>
              <a:buClr>
                <a:srgbClr val="3F8EC5"/>
              </a:buClr>
            </a:pPr>
            <a:r>
              <a:rPr lang="en-AU" sz="2100" dirty="0">
                <a:latin typeface="Verdana"/>
                <a:ea typeface="Verdana"/>
              </a:rPr>
              <a:t>If there is different data related to the advocacy messages, assess how the population with disabilities and outcomes is defined and compare with your data supporting your advocacy messages.</a:t>
            </a:r>
            <a:endParaRPr lang="en-US" sz="2100" dirty="0">
              <a:latin typeface="Verdana"/>
              <a:ea typeface="Verdana"/>
            </a:endParaRPr>
          </a:p>
          <a:p>
            <a:pPr lvl="0"/>
            <a:endParaRPr lang="en-US" sz="2100" dirty="0"/>
          </a:p>
        </p:txBody>
      </p:sp>
      <p:sp>
        <p:nvSpPr>
          <p:cNvPr id="5" name="TextBox 4">
            <a:extLst>
              <a:ext uri="{FF2B5EF4-FFF2-40B4-BE49-F238E27FC236}">
                <a16:creationId xmlns:a16="http://schemas.microsoft.com/office/drawing/2014/main" id="{0BD0A82A-46CB-B119-B36E-B6F857921765}"/>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CE6366B8-945D-3139-F051-CDE8C2AC3C8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13</a:t>
            </a:fld>
            <a:endParaRPr lang="en-US" sz="1000" dirty="0"/>
          </a:p>
        </p:txBody>
      </p:sp>
    </p:spTree>
    <p:extLst>
      <p:ext uri="{BB962C8B-B14F-4D97-AF65-F5344CB8AC3E}">
        <p14:creationId xmlns:p14="http://schemas.microsoft.com/office/powerpoint/2010/main" val="1643921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DFB94CA5-10BB-603C-648D-DFDD894EF476}"/>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634150" y="2329947"/>
            <a:ext cx="9301018" cy="3140217"/>
          </a:xfrm>
        </p:spPr>
        <p:txBody>
          <a:bodyPr/>
          <a:lstStyle/>
          <a:p>
            <a:pPr algn="l"/>
            <a:r>
              <a:rPr lang="en-AU" dirty="0">
                <a:latin typeface="Verdana"/>
                <a:ea typeface="Verdana"/>
              </a:rPr>
              <a:t>OPDs and their role in the collection and use of data</a:t>
            </a:r>
          </a:p>
        </p:txBody>
      </p:sp>
      <p:sp>
        <p:nvSpPr>
          <p:cNvPr id="7" name="TextBox 6">
            <a:extLst>
              <a:ext uri="{FF2B5EF4-FFF2-40B4-BE49-F238E27FC236}">
                <a16:creationId xmlns:a16="http://schemas.microsoft.com/office/drawing/2014/main" id="{F4541A2C-8208-5972-5D98-794FA4B858AA}"/>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8" name="TextBox 7">
            <a:extLst>
              <a:ext uri="{FF2B5EF4-FFF2-40B4-BE49-F238E27FC236}">
                <a16:creationId xmlns:a16="http://schemas.microsoft.com/office/drawing/2014/main" id="{E1CB517F-D825-21A8-4D7B-B5A4ECB22126}"/>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14</a:t>
            </a:fld>
            <a:endParaRPr lang="en-US" sz="1000" dirty="0"/>
          </a:p>
        </p:txBody>
      </p:sp>
    </p:spTree>
    <p:extLst>
      <p:ext uri="{BB962C8B-B14F-4D97-AF65-F5344CB8AC3E}">
        <p14:creationId xmlns:p14="http://schemas.microsoft.com/office/powerpoint/2010/main" val="381774446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927BB079-FB36-4C07-6E9B-2547482AD2D0}"/>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p:cNvSpPr>
            <a:spLocks noGrp="1"/>
          </p:cNvSpPr>
          <p:nvPr>
            <p:ph type="title"/>
          </p:nvPr>
        </p:nvSpPr>
        <p:spPr>
          <a:xfrm>
            <a:off x="1121010" y="226121"/>
            <a:ext cx="9949979" cy="1335088"/>
          </a:xfrm>
        </p:spPr>
        <p:txBody>
          <a:bodyPr/>
          <a:lstStyle/>
          <a:p>
            <a:r>
              <a:rPr lang="en-AU" dirty="0">
                <a:solidFill>
                  <a:srgbClr val="C00000"/>
                </a:solidFill>
                <a:latin typeface="Verdana"/>
                <a:ea typeface="Verdana"/>
              </a:rPr>
              <a:t>OPDs and data collection and use</a:t>
            </a:r>
          </a:p>
        </p:txBody>
      </p:sp>
      <p:sp>
        <p:nvSpPr>
          <p:cNvPr id="3" name="Content Placeholder 2"/>
          <p:cNvSpPr>
            <a:spLocks noGrp="1"/>
          </p:cNvSpPr>
          <p:nvPr>
            <p:ph idx="1"/>
          </p:nvPr>
        </p:nvSpPr>
        <p:spPr>
          <a:xfrm>
            <a:off x="1121010" y="1543000"/>
            <a:ext cx="10938934" cy="4566998"/>
          </a:xfrm>
        </p:spPr>
        <p:txBody>
          <a:bodyPr vert="horz" lIns="91440" tIns="45720" rIns="91440" bIns="45720" rtlCol="0" anchor="t">
            <a:normAutofit/>
          </a:bodyPr>
          <a:lstStyle/>
          <a:p>
            <a:pPr>
              <a:buClr>
                <a:srgbClr val="3F8EC5"/>
              </a:buClr>
            </a:pPr>
            <a:r>
              <a:rPr lang="en-US" dirty="0">
                <a:latin typeface="Verdana"/>
                <a:ea typeface="Verdana"/>
              </a:rPr>
              <a:t>Persons with disabilities and their representative </a:t>
            </a:r>
            <a:r>
              <a:rPr lang="en-US" dirty="0" err="1">
                <a:latin typeface="Verdana"/>
                <a:ea typeface="Verdana"/>
              </a:rPr>
              <a:t>organisations</a:t>
            </a:r>
            <a:r>
              <a:rPr lang="en-US" dirty="0">
                <a:latin typeface="Verdana"/>
                <a:ea typeface="Verdana"/>
              </a:rPr>
              <a:t> are the experts on issues affecting them and are generating community-driven data and human rights data to complement official statistics. </a:t>
            </a:r>
          </a:p>
          <a:p>
            <a:pPr>
              <a:buClr>
                <a:srgbClr val="3F8EC5"/>
              </a:buClr>
            </a:pPr>
            <a:r>
              <a:rPr lang="en-US" dirty="0">
                <a:latin typeface="Verdana"/>
                <a:ea typeface="Verdana"/>
              </a:rPr>
              <a:t>There is no excuse </a:t>
            </a:r>
            <a:r>
              <a:rPr lang="en-US" b="1" dirty="0">
                <a:latin typeface="Verdana"/>
                <a:ea typeface="Verdana"/>
              </a:rPr>
              <a:t>not</a:t>
            </a:r>
            <a:r>
              <a:rPr lang="en-US" dirty="0">
                <a:latin typeface="Verdana"/>
                <a:ea typeface="Verdana"/>
              </a:rPr>
              <a:t> to have data on persons with disabilities or to include </a:t>
            </a:r>
            <a:r>
              <a:rPr lang="en-US" dirty="0" err="1">
                <a:latin typeface="Verdana"/>
                <a:ea typeface="Verdana"/>
              </a:rPr>
              <a:t>organisations</a:t>
            </a:r>
            <a:r>
              <a:rPr lang="en-US" dirty="0">
                <a:latin typeface="Verdana"/>
                <a:ea typeface="Verdana"/>
              </a:rPr>
              <a:t> of persons with disabilities in data collection and interpretation efforts. </a:t>
            </a:r>
          </a:p>
          <a:p>
            <a:pPr>
              <a:buClr>
                <a:srgbClr val="3F8EC5"/>
              </a:buClr>
            </a:pPr>
            <a:r>
              <a:rPr lang="en-US" dirty="0">
                <a:latin typeface="Verdana"/>
                <a:ea typeface="Verdana"/>
              </a:rPr>
              <a:t>OPDs should also advise government agencies on what they should be collecting and how to interpret the data.</a:t>
            </a:r>
          </a:p>
          <a:p>
            <a:endParaRPr lang="en-AU" dirty="0">
              <a:latin typeface="Verdana"/>
              <a:ea typeface="Verdana"/>
            </a:endParaRPr>
          </a:p>
        </p:txBody>
      </p:sp>
      <p:sp>
        <p:nvSpPr>
          <p:cNvPr id="5" name="TextBox 4">
            <a:extLst>
              <a:ext uri="{FF2B5EF4-FFF2-40B4-BE49-F238E27FC236}">
                <a16:creationId xmlns:a16="http://schemas.microsoft.com/office/drawing/2014/main" id="{8D155D50-D3BB-67D3-E68B-D68AF51691F2}"/>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683E9BCE-6296-5D6A-5F1A-B77D328297E8}"/>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15</a:t>
            </a:fld>
            <a:endParaRPr lang="en-US" sz="1000" dirty="0"/>
          </a:p>
        </p:txBody>
      </p:sp>
    </p:spTree>
    <p:extLst>
      <p:ext uri="{BB962C8B-B14F-4D97-AF65-F5344CB8AC3E}">
        <p14:creationId xmlns:p14="http://schemas.microsoft.com/office/powerpoint/2010/main" val="267135404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C48F46C8-EF34-D660-9655-2A23811A8E1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p:cNvSpPr>
            <a:spLocks noGrp="1"/>
          </p:cNvSpPr>
          <p:nvPr>
            <p:ph type="title"/>
          </p:nvPr>
        </p:nvSpPr>
        <p:spPr>
          <a:xfrm>
            <a:off x="1333114" y="275908"/>
            <a:ext cx="7825904" cy="1052394"/>
          </a:xfrm>
        </p:spPr>
        <p:txBody>
          <a:bodyPr>
            <a:normAutofit fontScale="90000"/>
          </a:bodyPr>
          <a:lstStyle/>
          <a:p>
            <a:r>
              <a:rPr lang="en-AU" dirty="0">
                <a:solidFill>
                  <a:srgbClr val="C00000"/>
                </a:solidFill>
                <a:latin typeface="Verdana"/>
                <a:ea typeface="Verdana"/>
              </a:rPr>
              <a:t>OPDs and data collaborations</a:t>
            </a:r>
          </a:p>
        </p:txBody>
      </p:sp>
      <p:sp>
        <p:nvSpPr>
          <p:cNvPr id="3" name="Content Placeholder 2"/>
          <p:cNvSpPr>
            <a:spLocks noGrp="1"/>
          </p:cNvSpPr>
          <p:nvPr>
            <p:ph idx="1"/>
          </p:nvPr>
        </p:nvSpPr>
        <p:spPr>
          <a:xfrm>
            <a:off x="1333114" y="1377279"/>
            <a:ext cx="10373017" cy="4955185"/>
          </a:xfrm>
        </p:spPr>
        <p:txBody>
          <a:bodyPr vert="horz" lIns="91440" tIns="45720" rIns="91440" bIns="45720" rtlCol="0" anchor="t">
            <a:noAutofit/>
          </a:bodyPr>
          <a:lstStyle/>
          <a:p>
            <a:pPr>
              <a:buClr>
                <a:srgbClr val="3F8EC5"/>
              </a:buClr>
            </a:pPr>
            <a:r>
              <a:rPr lang="en-AU" sz="2100" dirty="0">
                <a:latin typeface="Verdana" panose="020B0604030504040204" pitchFamily="34" charset="0"/>
                <a:ea typeface="Verdana" panose="020B0604030504040204" pitchFamily="34" charset="0"/>
                <a:cs typeface="+mn-lt"/>
              </a:rPr>
              <a:t>Data collaborations can encourage the generation and use of citizen-generated data, which can complement official statistics to measure progress for persons with disabilities.</a:t>
            </a:r>
            <a:endParaRPr lang="en-US" sz="2100" dirty="0">
              <a:latin typeface="Verdana" panose="020B0604030504040204" pitchFamily="34" charset="0"/>
              <a:ea typeface="Verdana" panose="020B0604030504040204" pitchFamily="34" charset="0"/>
              <a:cs typeface="+mn-lt"/>
            </a:endParaRPr>
          </a:p>
          <a:p>
            <a:pPr>
              <a:buClr>
                <a:srgbClr val="3F8EC5"/>
              </a:buClr>
            </a:pPr>
            <a:r>
              <a:rPr lang="en-AU" sz="2100" dirty="0">
                <a:effectLst/>
                <a:latin typeface="Verdana" panose="020B0604030504040204" pitchFamily="34" charset="0"/>
                <a:ea typeface="Verdana" panose="020B0604030504040204" pitchFamily="34" charset="0"/>
              </a:rPr>
              <a:t>Collaborations with other OPDs, governments, subnational and regional bodies, development partners, local communities, other civil society organisations, national human rights institutes, national SDG forums, universities, researchers, the media and the private sector, all contribute to strong data ecosystems. </a:t>
            </a:r>
            <a:endParaRPr lang="en-AU" sz="2100" dirty="0">
              <a:latin typeface="Verdana" panose="020B0604030504040204" pitchFamily="34" charset="0"/>
              <a:ea typeface="Verdana" panose="020B0604030504040204" pitchFamily="34" charset="0"/>
            </a:endParaRPr>
          </a:p>
          <a:p>
            <a:pPr>
              <a:buClr>
                <a:srgbClr val="3F8EC5"/>
              </a:buClr>
            </a:pPr>
            <a:r>
              <a:rPr lang="en-AU" sz="2100" dirty="0">
                <a:effectLst/>
                <a:latin typeface="Verdana" panose="020B0604030504040204" pitchFamily="34" charset="0"/>
                <a:ea typeface="Verdana" panose="020B0604030504040204" pitchFamily="34" charset="0"/>
              </a:rPr>
              <a:t>OPDs that are meaningfully included in these collaborations can ensure that the data ecosystems are inclusive and representative.</a:t>
            </a:r>
          </a:p>
          <a:p>
            <a:pPr>
              <a:buClr>
                <a:srgbClr val="3F8EC5"/>
              </a:buClr>
            </a:pPr>
            <a:r>
              <a:rPr lang="en-US" sz="2100" dirty="0">
                <a:latin typeface="Verdana" panose="020B0604030504040204" pitchFamily="34" charset="0"/>
                <a:ea typeface="Verdana" panose="020B0604030504040204" pitchFamily="34" charset="0"/>
                <a:cs typeface="+mn-lt"/>
              </a:rPr>
              <a:t>Data partnerships strongly benefit from an </a:t>
            </a:r>
            <a:r>
              <a:rPr lang="en-US" sz="2100" b="1" dirty="0">
                <a:latin typeface="Verdana" panose="020B0604030504040204" pitchFamily="34" charset="0"/>
                <a:ea typeface="Verdana" panose="020B0604030504040204" pitchFamily="34" charset="0"/>
                <a:cs typeface="+mn-lt"/>
              </a:rPr>
              <a:t>atmosphere of co-creation </a:t>
            </a:r>
            <a:r>
              <a:rPr lang="en-US" sz="2100" dirty="0">
                <a:latin typeface="Verdana" panose="020B0604030504040204" pitchFamily="34" charset="0"/>
                <a:ea typeface="Verdana" panose="020B0604030504040204" pitchFamily="34" charset="0"/>
                <a:cs typeface="+mn-lt"/>
              </a:rPr>
              <a:t>and</a:t>
            </a:r>
            <a:r>
              <a:rPr lang="en-US" sz="2100" b="1" dirty="0">
                <a:latin typeface="Verdana" panose="020B0604030504040204" pitchFamily="34" charset="0"/>
                <a:ea typeface="Verdana" panose="020B0604030504040204" pitchFamily="34" charset="0"/>
                <a:cs typeface="+mn-lt"/>
              </a:rPr>
              <a:t> co-ownership</a:t>
            </a:r>
            <a:r>
              <a:rPr lang="en-US" sz="2100" dirty="0">
                <a:latin typeface="Verdana" panose="020B0604030504040204" pitchFamily="34" charset="0"/>
                <a:ea typeface="Verdana" panose="020B0604030504040204" pitchFamily="34" charset="0"/>
                <a:cs typeface="+mn-lt"/>
              </a:rPr>
              <a:t>, in which partners jointly design their goals and apply methodologies together at the peer level. </a:t>
            </a:r>
            <a:endParaRPr lang="en-US" sz="2100" dirty="0">
              <a:latin typeface="Verdana" panose="020B0604030504040204" pitchFamily="34" charset="0"/>
              <a:ea typeface="Verdana" panose="020B0604030504040204" pitchFamily="34" charset="0"/>
              <a:cs typeface="Calibri" panose="020F0502020204030204"/>
            </a:endParaRPr>
          </a:p>
          <a:p>
            <a:endParaRPr lang="en-AU" sz="2100" dirty="0">
              <a:latin typeface="Verdana" panose="020B0604030504040204" pitchFamily="34" charset="0"/>
              <a:ea typeface="Verdana" panose="020B0604030504040204" pitchFamily="34" charset="0"/>
            </a:endParaRPr>
          </a:p>
        </p:txBody>
      </p:sp>
      <p:sp>
        <p:nvSpPr>
          <p:cNvPr id="5" name="TextBox 4">
            <a:extLst>
              <a:ext uri="{FF2B5EF4-FFF2-40B4-BE49-F238E27FC236}">
                <a16:creationId xmlns:a16="http://schemas.microsoft.com/office/drawing/2014/main" id="{5C014ECD-F4BE-000E-69FC-50868F7382E2}"/>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8D84E593-8E5A-EA09-A0E2-E9A918FFF13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16</a:t>
            </a:fld>
            <a:endParaRPr lang="en-US" sz="1000" dirty="0"/>
          </a:p>
        </p:txBody>
      </p:sp>
    </p:spTree>
    <p:extLst>
      <p:ext uri="{BB962C8B-B14F-4D97-AF65-F5344CB8AC3E}">
        <p14:creationId xmlns:p14="http://schemas.microsoft.com/office/powerpoint/2010/main" val="4179143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F115AE1-F8A4-97B6-07E7-133E49D6E9A4}"/>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977FEE24-7784-6146-B02C-16FE43221528}"/>
              </a:ext>
            </a:extLst>
          </p:cNvPr>
          <p:cNvSpPr>
            <a:spLocks noGrp="1"/>
          </p:cNvSpPr>
          <p:nvPr>
            <p:ph type="title"/>
          </p:nvPr>
        </p:nvSpPr>
        <p:spPr>
          <a:xfrm>
            <a:off x="1234805" y="390594"/>
            <a:ext cx="11041058" cy="966130"/>
          </a:xfrm>
        </p:spPr>
        <p:txBody>
          <a:bodyPr vert="horz" lIns="91440" tIns="45720" rIns="91440" bIns="45720" rtlCol="0" anchor="ctr">
            <a:noAutofit/>
          </a:bodyPr>
          <a:lstStyle/>
          <a:p>
            <a:r>
              <a:rPr lang="en-US" sz="2800" dirty="0">
                <a:solidFill>
                  <a:srgbClr val="C00000"/>
                </a:solidFill>
                <a:latin typeface="Verdana"/>
                <a:ea typeface="Verdana"/>
              </a:rPr>
              <a:t>Data advocacy challenges and solutions in Kenya</a:t>
            </a:r>
            <a:br>
              <a:rPr lang="en-US" sz="2800" dirty="0">
                <a:solidFill>
                  <a:srgbClr val="C00000"/>
                </a:solidFill>
                <a:latin typeface="Verdana"/>
              </a:rPr>
            </a:br>
            <a:endParaRPr lang="en-US" dirty="0">
              <a:solidFill>
                <a:srgbClr val="C00000"/>
              </a:solidFill>
            </a:endParaRPr>
          </a:p>
        </p:txBody>
      </p:sp>
      <p:sp>
        <p:nvSpPr>
          <p:cNvPr id="3" name="Content Placeholder 2">
            <a:extLst>
              <a:ext uri="{FF2B5EF4-FFF2-40B4-BE49-F238E27FC236}">
                <a16:creationId xmlns:a16="http://schemas.microsoft.com/office/drawing/2014/main" id="{B751D5CC-2311-3E49-93F9-F2C5EA17E5C1}"/>
              </a:ext>
            </a:extLst>
          </p:cNvPr>
          <p:cNvSpPr>
            <a:spLocks noGrp="1"/>
          </p:cNvSpPr>
          <p:nvPr>
            <p:ph idx="1"/>
          </p:nvPr>
        </p:nvSpPr>
        <p:spPr>
          <a:xfrm>
            <a:off x="1234805" y="1119216"/>
            <a:ext cx="10471326" cy="5613358"/>
          </a:xfrm>
        </p:spPr>
        <p:txBody>
          <a:bodyPr vert="horz" lIns="91440" tIns="45720" rIns="91440" bIns="45720" rtlCol="0" anchor="t">
            <a:noAutofit/>
          </a:bodyPr>
          <a:lstStyle/>
          <a:p>
            <a:pPr marL="0" indent="0">
              <a:buClr>
                <a:srgbClr val="3F8EC5"/>
              </a:buClr>
              <a:buNone/>
            </a:pPr>
            <a:r>
              <a:rPr lang="en-AU" sz="2100" dirty="0">
                <a:latin typeface="Verdana"/>
                <a:ea typeface="+mn-lt"/>
                <a:cs typeface="+mn-lt"/>
              </a:rPr>
              <a:t>The following are challenges and solutions regarding disability data advocacy identified by the umbrella OPD from Kenya.</a:t>
            </a:r>
            <a:endParaRPr lang="en-GB" sz="2100" dirty="0">
              <a:latin typeface="Verdana"/>
              <a:ea typeface="+mn-lt"/>
              <a:cs typeface="+mn-lt"/>
            </a:endParaRPr>
          </a:p>
          <a:p>
            <a:pPr>
              <a:buClr>
                <a:srgbClr val="3F8EC5"/>
              </a:buClr>
            </a:pPr>
            <a:r>
              <a:rPr lang="en-GB" sz="2100" dirty="0">
                <a:latin typeface="Verdana"/>
                <a:ea typeface="Verdana"/>
              </a:rPr>
              <a:t>Lack of disaggregated data: The OPD collaborated with other partners to collect disability data.</a:t>
            </a:r>
            <a:r>
              <a:rPr lang="en-US" sz="2100" dirty="0">
                <a:latin typeface="Verdana"/>
                <a:ea typeface="Verdana"/>
              </a:rPr>
              <a:t> </a:t>
            </a:r>
            <a:endParaRPr lang="en-GB" sz="2100" dirty="0">
              <a:latin typeface="Verdana"/>
              <a:ea typeface="Verdana"/>
            </a:endParaRPr>
          </a:p>
          <a:p>
            <a:pPr>
              <a:buClr>
                <a:srgbClr val="3F8EC5"/>
              </a:buClr>
            </a:pPr>
            <a:r>
              <a:rPr lang="en-GB" sz="2100" dirty="0">
                <a:latin typeface="Verdana"/>
                <a:ea typeface="Verdana"/>
              </a:rPr>
              <a:t>Inaccessibility of key government officials: The OPD engaged with key people in different departments and built their relationships from there. </a:t>
            </a:r>
            <a:endParaRPr lang="en-GB" sz="2100" dirty="0">
              <a:latin typeface="Verdana"/>
              <a:ea typeface="Verdana"/>
              <a:cs typeface="Calibri"/>
            </a:endParaRPr>
          </a:p>
          <a:p>
            <a:pPr>
              <a:buClr>
                <a:srgbClr val="3F8EC5"/>
              </a:buClr>
            </a:pPr>
            <a:r>
              <a:rPr lang="en-GB" sz="2100" dirty="0">
                <a:latin typeface="Verdana"/>
                <a:ea typeface="Verdana"/>
              </a:rPr>
              <a:t>Data-driven advocacy: The OPD formulated data-driven advocacy strategies for more effective advocacy outcomes. </a:t>
            </a:r>
          </a:p>
          <a:p>
            <a:pPr>
              <a:buClr>
                <a:srgbClr val="3F8EC5"/>
              </a:buClr>
            </a:pPr>
            <a:r>
              <a:rPr lang="en-GB" sz="2100" dirty="0">
                <a:latin typeface="Verdana"/>
                <a:ea typeface="Verdana"/>
              </a:rPr>
              <a:t>Resources/environment: The OPD focused on specific issues for a fixed amount of time, then sought out more partners, and diversified approaches for advocacy.</a:t>
            </a:r>
          </a:p>
          <a:p>
            <a:pPr>
              <a:buClr>
                <a:srgbClr val="3F8EC5"/>
              </a:buClr>
            </a:pPr>
            <a:r>
              <a:rPr lang="en-GB" sz="2100" dirty="0">
                <a:latin typeface="Verdana"/>
                <a:ea typeface="Verdana"/>
              </a:rPr>
              <a:t>Information unavailable: The OPD engaged in data mining and research.</a:t>
            </a:r>
            <a:endParaRPr lang="en-US" sz="2100" dirty="0">
              <a:latin typeface="Verdana"/>
              <a:ea typeface="Verdana"/>
            </a:endParaRPr>
          </a:p>
          <a:p>
            <a:pPr lvl="0"/>
            <a:endParaRPr lang="en-GB" sz="2100" dirty="0"/>
          </a:p>
          <a:p>
            <a:pPr lvl="0"/>
            <a:endParaRPr lang="en-US" sz="2100" dirty="0"/>
          </a:p>
        </p:txBody>
      </p:sp>
      <p:sp>
        <p:nvSpPr>
          <p:cNvPr id="5" name="TextBox 4">
            <a:extLst>
              <a:ext uri="{FF2B5EF4-FFF2-40B4-BE49-F238E27FC236}">
                <a16:creationId xmlns:a16="http://schemas.microsoft.com/office/drawing/2014/main" id="{C3BCBB4C-38B8-FB91-7732-8F8938DF96ED}"/>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13CF23E6-6C8E-2C77-CE6B-98C98B1E4E2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17</a:t>
            </a:fld>
            <a:endParaRPr lang="en-US" sz="1000" dirty="0"/>
          </a:p>
        </p:txBody>
      </p:sp>
    </p:spTree>
    <p:extLst>
      <p:ext uri="{BB962C8B-B14F-4D97-AF65-F5344CB8AC3E}">
        <p14:creationId xmlns:p14="http://schemas.microsoft.com/office/powerpoint/2010/main" val="137438432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FE4B2F3D-A054-F205-72F4-A26D126505B3}"/>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741053" y="2565474"/>
            <a:ext cx="9674131" cy="3140217"/>
          </a:xfrm>
        </p:spPr>
        <p:txBody>
          <a:bodyPr/>
          <a:lstStyle/>
          <a:p>
            <a:pPr algn="l"/>
            <a:r>
              <a:rPr lang="en-AU" dirty="0">
                <a:latin typeface="Verdana"/>
                <a:ea typeface="Verdana"/>
              </a:rPr>
              <a:t>Possible advocacy actions</a:t>
            </a:r>
          </a:p>
        </p:txBody>
      </p:sp>
      <p:sp>
        <p:nvSpPr>
          <p:cNvPr id="4" name="TextBox 3">
            <a:extLst>
              <a:ext uri="{FF2B5EF4-FFF2-40B4-BE49-F238E27FC236}">
                <a16:creationId xmlns:a16="http://schemas.microsoft.com/office/drawing/2014/main" id="{6945737F-B1EF-B8AA-C667-3B23F63A86C2}"/>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5" name="TextBox 4">
            <a:extLst>
              <a:ext uri="{FF2B5EF4-FFF2-40B4-BE49-F238E27FC236}">
                <a16:creationId xmlns:a16="http://schemas.microsoft.com/office/drawing/2014/main" id="{7E491FA2-F39A-C2DD-6579-5B62C7CF6A73}"/>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18</a:t>
            </a:fld>
            <a:endParaRPr lang="en-US" sz="1000" dirty="0"/>
          </a:p>
        </p:txBody>
      </p:sp>
    </p:spTree>
    <p:extLst>
      <p:ext uri="{BB962C8B-B14F-4D97-AF65-F5344CB8AC3E}">
        <p14:creationId xmlns:p14="http://schemas.microsoft.com/office/powerpoint/2010/main" val="7360143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CDC4BBC-6E4D-92A0-6A8C-26D8E1773955}"/>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5" name="Title 4">
            <a:extLst>
              <a:ext uri="{FF2B5EF4-FFF2-40B4-BE49-F238E27FC236}">
                <a16:creationId xmlns:a16="http://schemas.microsoft.com/office/drawing/2014/main" id="{B422D131-0E61-2F4C-A818-25B1513BC19C}"/>
              </a:ext>
            </a:extLst>
          </p:cNvPr>
          <p:cNvSpPr>
            <a:spLocks noGrp="1"/>
          </p:cNvSpPr>
          <p:nvPr>
            <p:ph type="title"/>
          </p:nvPr>
        </p:nvSpPr>
        <p:spPr>
          <a:xfrm>
            <a:off x="1416242" y="279315"/>
            <a:ext cx="7825904" cy="1325563"/>
          </a:xfrm>
        </p:spPr>
        <p:txBody>
          <a:bodyPr/>
          <a:lstStyle/>
          <a:p>
            <a:r>
              <a:rPr lang="en-US" dirty="0">
                <a:solidFill>
                  <a:srgbClr val="C00000"/>
                </a:solidFill>
                <a:latin typeface="Verdana"/>
                <a:ea typeface="Verdana"/>
              </a:rPr>
              <a:t>Possible advocacy to NSOs</a:t>
            </a:r>
          </a:p>
        </p:txBody>
      </p:sp>
      <p:sp>
        <p:nvSpPr>
          <p:cNvPr id="6" name="Content Placeholder 5">
            <a:extLst>
              <a:ext uri="{FF2B5EF4-FFF2-40B4-BE49-F238E27FC236}">
                <a16:creationId xmlns:a16="http://schemas.microsoft.com/office/drawing/2014/main" id="{03187248-9815-144F-96DE-B585BC427E1A}"/>
              </a:ext>
            </a:extLst>
          </p:cNvPr>
          <p:cNvSpPr>
            <a:spLocks noGrp="1"/>
          </p:cNvSpPr>
          <p:nvPr>
            <p:ph idx="1"/>
          </p:nvPr>
        </p:nvSpPr>
        <p:spPr>
          <a:xfrm>
            <a:off x="1416242" y="1101421"/>
            <a:ext cx="10938934" cy="4720122"/>
          </a:xfrm>
        </p:spPr>
        <p:txBody>
          <a:bodyPr vert="horz" lIns="91440" tIns="45720" rIns="91440" bIns="45720" rtlCol="0" anchor="t">
            <a:normAutofit fontScale="92500" lnSpcReduction="10000"/>
          </a:bodyPr>
          <a:lstStyle/>
          <a:p>
            <a:endParaRPr lang="en-US" b="1" dirty="0"/>
          </a:p>
          <a:p>
            <a:pPr>
              <a:buClr>
                <a:srgbClr val="3F8EC5"/>
              </a:buClr>
            </a:pPr>
            <a:r>
              <a:rPr lang="en-US" b="1" dirty="0">
                <a:latin typeface="Verdana"/>
                <a:ea typeface="Verdana"/>
              </a:rPr>
              <a:t>Collaborate </a:t>
            </a:r>
            <a:r>
              <a:rPr lang="en-US" dirty="0">
                <a:latin typeface="Verdana"/>
                <a:ea typeface="Verdana"/>
              </a:rPr>
              <a:t>with other </a:t>
            </a:r>
            <a:r>
              <a:rPr lang="en-US" b="1" dirty="0">
                <a:latin typeface="Verdana"/>
                <a:ea typeface="Verdana"/>
              </a:rPr>
              <a:t>OPDs </a:t>
            </a:r>
            <a:r>
              <a:rPr lang="en-US" dirty="0">
                <a:latin typeface="Verdana"/>
                <a:ea typeface="Verdana"/>
              </a:rPr>
              <a:t>and allies.</a:t>
            </a:r>
            <a:endParaRPr lang="en-US" sz="2400" b="1" dirty="0">
              <a:latin typeface="Verdana"/>
              <a:ea typeface="Verdana"/>
              <a:cs typeface="Calibri"/>
            </a:endParaRPr>
          </a:p>
          <a:p>
            <a:pPr>
              <a:buClr>
                <a:srgbClr val="3F8EC5"/>
              </a:buClr>
            </a:pPr>
            <a:r>
              <a:rPr lang="en-US" sz="2800" dirty="0">
                <a:latin typeface="Verdana"/>
                <a:ea typeface="Verdana"/>
              </a:rPr>
              <a:t>Develop a</a:t>
            </a:r>
            <a:r>
              <a:rPr lang="en-US" sz="2800" b="1" dirty="0">
                <a:latin typeface="Verdana"/>
                <a:ea typeface="Verdana"/>
              </a:rPr>
              <a:t> joint advocacy </a:t>
            </a:r>
            <a:r>
              <a:rPr lang="en-US" sz="2800" dirty="0">
                <a:latin typeface="Verdana"/>
                <a:ea typeface="Verdana"/>
              </a:rPr>
              <a:t>paper.</a:t>
            </a:r>
            <a:endParaRPr lang="en-US" sz="2800" dirty="0">
              <a:latin typeface="Verdana"/>
              <a:ea typeface="Verdana"/>
              <a:cs typeface="Calibri"/>
            </a:endParaRPr>
          </a:p>
          <a:p>
            <a:pPr lvl="0">
              <a:buClr>
                <a:srgbClr val="3F8EC5"/>
              </a:buClr>
            </a:pPr>
            <a:r>
              <a:rPr lang="en-US" dirty="0">
                <a:latin typeface="Verdana"/>
                <a:ea typeface="Verdana"/>
              </a:rPr>
              <a:t>Use </a:t>
            </a:r>
            <a:r>
              <a:rPr lang="en-US" b="1" dirty="0">
                <a:latin typeface="Verdana"/>
                <a:ea typeface="Verdana"/>
              </a:rPr>
              <a:t>social networks and media </a:t>
            </a:r>
            <a:r>
              <a:rPr lang="en-US" dirty="0">
                <a:latin typeface="Verdana"/>
                <a:ea typeface="Verdana"/>
              </a:rPr>
              <a:t>to promote advocacy messages.</a:t>
            </a:r>
          </a:p>
          <a:p>
            <a:pPr>
              <a:buClr>
                <a:srgbClr val="3F8EC5"/>
              </a:buClr>
            </a:pPr>
            <a:r>
              <a:rPr lang="en-US" dirty="0">
                <a:latin typeface="Verdana"/>
                <a:ea typeface="+mn-lt"/>
                <a:cs typeface="+mn-lt"/>
              </a:rPr>
              <a:t>Collaborate and partner with </a:t>
            </a:r>
            <a:r>
              <a:rPr lang="en-US" b="1" dirty="0">
                <a:latin typeface="Verdana"/>
                <a:ea typeface="+mn-lt"/>
                <a:cs typeface="+mn-lt"/>
              </a:rPr>
              <a:t>other stakeholders </a:t>
            </a:r>
            <a:r>
              <a:rPr lang="en-US" dirty="0">
                <a:latin typeface="Verdana"/>
                <a:ea typeface="+mn-lt"/>
                <a:cs typeface="+mn-lt"/>
              </a:rPr>
              <a:t>to help fill data gaps.</a:t>
            </a:r>
          </a:p>
          <a:p>
            <a:pPr>
              <a:buClr>
                <a:srgbClr val="3F8EC5"/>
              </a:buClr>
            </a:pPr>
            <a:r>
              <a:rPr lang="en-US" b="1" dirty="0">
                <a:latin typeface="Verdana"/>
                <a:ea typeface="+mn-lt"/>
                <a:cs typeface="+mn-lt"/>
              </a:rPr>
              <a:t>Build coalitions </a:t>
            </a:r>
            <a:r>
              <a:rPr lang="en-US" dirty="0">
                <a:latin typeface="Verdana"/>
                <a:ea typeface="+mn-lt"/>
                <a:cs typeface="+mn-lt"/>
              </a:rPr>
              <a:t>for unified messages and information sharing.</a:t>
            </a:r>
            <a:endParaRPr lang="en-US" dirty="0">
              <a:latin typeface="Verdana"/>
              <a:ea typeface="Verdana"/>
              <a:cs typeface="Calibri"/>
            </a:endParaRPr>
          </a:p>
          <a:p>
            <a:pPr lvl="0">
              <a:buClr>
                <a:srgbClr val="3F8EC5"/>
              </a:buClr>
            </a:pPr>
            <a:r>
              <a:rPr lang="en-US" dirty="0">
                <a:latin typeface="Verdana"/>
                <a:ea typeface="Verdana"/>
              </a:rPr>
              <a:t>Meet with the </a:t>
            </a:r>
            <a:r>
              <a:rPr lang="en-US" b="1" dirty="0">
                <a:latin typeface="Verdana"/>
                <a:ea typeface="Verdana"/>
              </a:rPr>
              <a:t>National Statistics Office.</a:t>
            </a:r>
          </a:p>
          <a:p>
            <a:pPr lvl="0">
              <a:buClr>
                <a:srgbClr val="3F8EC5"/>
              </a:buClr>
            </a:pPr>
            <a:r>
              <a:rPr lang="en-AU" sz="2800" dirty="0">
                <a:latin typeface="Verdana"/>
                <a:ea typeface="+mn-lt"/>
                <a:cs typeface="+mn-lt"/>
              </a:rPr>
              <a:t>Carry out </a:t>
            </a:r>
            <a:r>
              <a:rPr lang="en-AU" sz="2800" b="1" dirty="0">
                <a:latin typeface="Verdana"/>
                <a:ea typeface="+mn-lt"/>
                <a:cs typeface="+mn-lt"/>
              </a:rPr>
              <a:t>capacity building workshops </a:t>
            </a:r>
            <a:r>
              <a:rPr lang="en-AU" sz="2800" dirty="0">
                <a:latin typeface="Verdana"/>
                <a:ea typeface="+mn-lt"/>
                <a:cs typeface="+mn-lt"/>
              </a:rPr>
              <a:t>with NSOs.</a:t>
            </a:r>
          </a:p>
          <a:p>
            <a:pPr>
              <a:buClr>
                <a:srgbClr val="404040"/>
              </a:buClr>
            </a:pPr>
            <a:endParaRPr lang="en-US" dirty="0">
              <a:latin typeface="Verdana"/>
              <a:ea typeface="+mn-lt"/>
              <a:cs typeface="+mn-lt"/>
            </a:endParaRPr>
          </a:p>
          <a:p>
            <a:pPr>
              <a:buClr>
                <a:srgbClr val="404040"/>
              </a:buClr>
            </a:pPr>
            <a:endParaRPr lang="en-US" dirty="0">
              <a:ea typeface="Calibri" panose="020F0502020204030204"/>
              <a:cs typeface="Calibri" panose="020F0502020204030204"/>
            </a:endParaRPr>
          </a:p>
          <a:p>
            <a:pPr lvl="0"/>
            <a:endParaRPr lang="en-US" dirty="0"/>
          </a:p>
          <a:p>
            <a:pPr lvl="0"/>
            <a:endParaRPr lang="en-US" dirty="0">
              <a:ea typeface="Calibri" panose="020F0502020204030204"/>
              <a:cs typeface="Calibri" panose="020F0502020204030204"/>
            </a:endParaRPr>
          </a:p>
          <a:p>
            <a:endParaRPr lang="en-US" sz="3200" dirty="0">
              <a:ea typeface="Calibri" panose="020F0502020204030204"/>
              <a:cs typeface="Calibri" panose="020F0502020204030204"/>
            </a:endParaRPr>
          </a:p>
          <a:p>
            <a:endParaRPr lang="en-US" dirty="0">
              <a:ea typeface="Calibri" panose="020F0502020204030204"/>
              <a:cs typeface="Calibri" panose="020F0502020204030204"/>
            </a:endParaRPr>
          </a:p>
        </p:txBody>
      </p:sp>
      <p:sp>
        <p:nvSpPr>
          <p:cNvPr id="3" name="TextBox 2">
            <a:extLst>
              <a:ext uri="{FF2B5EF4-FFF2-40B4-BE49-F238E27FC236}">
                <a16:creationId xmlns:a16="http://schemas.microsoft.com/office/drawing/2014/main" id="{D885BDD6-B958-EA11-E273-F105BECB2202}"/>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4" name="TextBox 3">
            <a:extLst>
              <a:ext uri="{FF2B5EF4-FFF2-40B4-BE49-F238E27FC236}">
                <a16:creationId xmlns:a16="http://schemas.microsoft.com/office/drawing/2014/main" id="{44996E3C-63CE-5427-3FAB-286C8A80266C}"/>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19</a:t>
            </a:fld>
            <a:endParaRPr lang="en-US" sz="1000" dirty="0"/>
          </a:p>
        </p:txBody>
      </p:sp>
    </p:spTree>
    <p:extLst>
      <p:ext uri="{BB962C8B-B14F-4D97-AF65-F5344CB8AC3E}">
        <p14:creationId xmlns:p14="http://schemas.microsoft.com/office/powerpoint/2010/main" val="10347825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ED99157F-9AC2-2AC4-CA43-7A4B8C0787A7}"/>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6" name="Title 1" hidden="1">
            <a:extLst>
              <a:ext uri="{FF2B5EF4-FFF2-40B4-BE49-F238E27FC236}">
                <a16:creationId xmlns:a16="http://schemas.microsoft.com/office/drawing/2014/main" id="{CE449C8B-8C31-7A3F-BEAB-80B618AC9CAF}"/>
              </a:ext>
            </a:extLst>
          </p:cNvPr>
          <p:cNvSpPr txBox="1">
            <a:spLocks/>
          </p:cNvSpPr>
          <p:nvPr/>
        </p:nvSpPr>
        <p:spPr>
          <a:xfrm>
            <a:off x="1352990" y="1487700"/>
            <a:ext cx="8128000"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AU" sz="4800" b="1" kern="1200" baseline="0" dirty="0">
                <a:solidFill>
                  <a:schemeClr val="bg1"/>
                </a:solidFill>
                <a:latin typeface="+mj-lt"/>
                <a:ea typeface="+mn-ea"/>
                <a:cs typeface="+mn-cs"/>
              </a:defRPr>
            </a:lvl1pPr>
          </a:lstStyle>
          <a:p>
            <a:pPr algn="l"/>
            <a:r>
              <a:rPr lang="en-GB" dirty="0">
                <a:latin typeface="Verdana" panose="020B0604030504040204" pitchFamily="34" charset="0"/>
                <a:ea typeface="Verdana" panose="020B0604030504040204" pitchFamily="34" charset="0"/>
              </a:rPr>
              <a:t>Session overview</a:t>
            </a:r>
          </a:p>
        </p:txBody>
      </p:sp>
      <p:sp>
        <p:nvSpPr>
          <p:cNvPr id="2" name="Title 1">
            <a:extLst>
              <a:ext uri="{FF2B5EF4-FFF2-40B4-BE49-F238E27FC236}">
                <a16:creationId xmlns:a16="http://schemas.microsoft.com/office/drawing/2014/main" id="{D45C005A-3A70-2DB7-2158-582F02EBD329}"/>
              </a:ext>
            </a:extLst>
          </p:cNvPr>
          <p:cNvSpPr>
            <a:spLocks noGrp="1"/>
          </p:cNvSpPr>
          <p:nvPr>
            <p:ph type="title"/>
          </p:nvPr>
        </p:nvSpPr>
        <p:spPr>
          <a:xfrm>
            <a:off x="1354665" y="1808093"/>
            <a:ext cx="8128000" cy="3140217"/>
          </a:xfrm>
        </p:spPr>
        <p:txBody>
          <a:bodyPr/>
          <a:lstStyle/>
          <a:p>
            <a:pPr algn="l" rtl="0" eaLnBrk="1" latinLnBrk="0" hangingPunct="1"/>
            <a:r>
              <a:rPr lang="en-GB" kern="1200" dirty="0">
                <a:effectLst/>
                <a:latin typeface="Verdana" panose="020B0604030504040204" pitchFamily="34" charset="0"/>
                <a:ea typeface="Verdana" panose="020B0604030504040204" pitchFamily="34" charset="0"/>
                <a:cs typeface="Verdana" panose="020B0604030504040204" pitchFamily="34" charset="0"/>
              </a:rPr>
              <a:t>Session overview</a:t>
            </a:r>
            <a:endParaRPr lang="en-US" dirty="0">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7" name="TextBox 6">
            <a:extLst>
              <a:ext uri="{FF2B5EF4-FFF2-40B4-BE49-F238E27FC236}">
                <a16:creationId xmlns:a16="http://schemas.microsoft.com/office/drawing/2014/main" id="{EC43413F-96A8-87EB-F402-0CA401086CE0}"/>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8" name="TextBox 7">
            <a:extLst>
              <a:ext uri="{FF2B5EF4-FFF2-40B4-BE49-F238E27FC236}">
                <a16:creationId xmlns:a16="http://schemas.microsoft.com/office/drawing/2014/main" id="{E1039C16-027C-D38B-915B-1003C544FD66}"/>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2</a:t>
            </a:fld>
            <a:endParaRPr lang="en-US" sz="1000" dirty="0"/>
          </a:p>
        </p:txBody>
      </p:sp>
    </p:spTree>
    <p:extLst>
      <p:ext uri="{BB962C8B-B14F-4D97-AF65-F5344CB8AC3E}">
        <p14:creationId xmlns:p14="http://schemas.microsoft.com/office/powerpoint/2010/main" val="39263669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30ECA296-3CBC-3585-962A-C4A7473C826F}"/>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3" name="Title 2"/>
          <p:cNvSpPr>
            <a:spLocks noGrp="1"/>
          </p:cNvSpPr>
          <p:nvPr>
            <p:ph type="title"/>
          </p:nvPr>
        </p:nvSpPr>
        <p:spPr>
          <a:xfrm>
            <a:off x="1685637" y="2510056"/>
            <a:ext cx="8128000" cy="3140217"/>
          </a:xfrm>
        </p:spPr>
        <p:txBody>
          <a:bodyPr/>
          <a:lstStyle/>
          <a:p>
            <a:pPr algn="l"/>
            <a:r>
              <a:rPr lang="en-AU" dirty="0">
                <a:latin typeface="Verdana"/>
                <a:ea typeface="Verdana"/>
              </a:rPr>
              <a:t>Data advocacy actions</a:t>
            </a:r>
          </a:p>
        </p:txBody>
      </p:sp>
      <p:sp>
        <p:nvSpPr>
          <p:cNvPr id="4" name="TextBox 3">
            <a:extLst>
              <a:ext uri="{FF2B5EF4-FFF2-40B4-BE49-F238E27FC236}">
                <a16:creationId xmlns:a16="http://schemas.microsoft.com/office/drawing/2014/main" id="{175EB33F-4A45-55A0-76B2-646F5DCC2F06}"/>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5" name="TextBox 4">
            <a:extLst>
              <a:ext uri="{FF2B5EF4-FFF2-40B4-BE49-F238E27FC236}">
                <a16:creationId xmlns:a16="http://schemas.microsoft.com/office/drawing/2014/main" id="{C468CA87-2ECB-CCF6-FD8C-66272302714B}"/>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20</a:t>
            </a:fld>
            <a:endParaRPr lang="en-US" sz="1000" dirty="0"/>
          </a:p>
        </p:txBody>
      </p:sp>
    </p:spTree>
    <p:extLst>
      <p:ext uri="{BB962C8B-B14F-4D97-AF65-F5344CB8AC3E}">
        <p14:creationId xmlns:p14="http://schemas.microsoft.com/office/powerpoint/2010/main" val="81499059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E67229E7-3599-F8EA-E752-533E0F06C17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DB0E8AFB-4675-314A-9250-F41140365299}"/>
              </a:ext>
            </a:extLst>
          </p:cNvPr>
          <p:cNvSpPr>
            <a:spLocks noGrp="1"/>
          </p:cNvSpPr>
          <p:nvPr>
            <p:ph type="title"/>
          </p:nvPr>
        </p:nvSpPr>
        <p:spPr>
          <a:xfrm>
            <a:off x="1281452" y="210877"/>
            <a:ext cx="10687230" cy="1325563"/>
          </a:xfrm>
        </p:spPr>
        <p:txBody>
          <a:bodyPr>
            <a:normAutofit/>
          </a:bodyPr>
          <a:lstStyle/>
          <a:p>
            <a:r>
              <a:rPr lang="en-AU" sz="2800" b="1" dirty="0">
                <a:solidFill>
                  <a:srgbClr val="C00000"/>
                </a:solidFill>
                <a:effectLst/>
                <a:latin typeface="Verdana"/>
                <a:ea typeface="Verdana"/>
                <a:cs typeface="Times New Roman"/>
              </a:rPr>
              <a:t>Activity – identify opportunities and challenges for </a:t>
            </a:r>
            <a:r>
              <a:rPr lang="en-AU" sz="2800" dirty="0">
                <a:solidFill>
                  <a:srgbClr val="C00000"/>
                </a:solidFill>
                <a:latin typeface="Verdana"/>
                <a:ea typeface="Verdana"/>
                <a:cs typeface="Times New Roman"/>
              </a:rPr>
              <a:t>the advocacy</a:t>
            </a:r>
            <a:r>
              <a:rPr lang="en-AU" sz="2800" b="1" dirty="0">
                <a:solidFill>
                  <a:srgbClr val="C00000"/>
                </a:solidFill>
                <a:effectLst/>
                <a:latin typeface="Verdana"/>
                <a:ea typeface="Verdana"/>
                <a:cs typeface="Times New Roman"/>
              </a:rPr>
              <a:t> objectives</a:t>
            </a:r>
            <a:r>
              <a:rPr lang="en-AU" sz="2800" dirty="0">
                <a:solidFill>
                  <a:srgbClr val="C00000"/>
                </a:solidFill>
                <a:latin typeface="Verdana"/>
                <a:ea typeface="Verdana"/>
                <a:cs typeface="Times New Roman"/>
              </a:rPr>
              <a:t> of your OPD</a:t>
            </a:r>
            <a:endParaRPr lang="en-US" sz="2800" dirty="0">
              <a:solidFill>
                <a:srgbClr val="C00000"/>
              </a:solidFill>
              <a:latin typeface="Verdana"/>
              <a:ea typeface="Verdana"/>
              <a:cs typeface="Times New Roman"/>
            </a:endParaRPr>
          </a:p>
        </p:txBody>
      </p:sp>
      <p:sp>
        <p:nvSpPr>
          <p:cNvPr id="3" name="Content Placeholder 2">
            <a:extLst>
              <a:ext uri="{FF2B5EF4-FFF2-40B4-BE49-F238E27FC236}">
                <a16:creationId xmlns:a16="http://schemas.microsoft.com/office/drawing/2014/main" id="{F6F70B44-4187-D74D-8F9D-3499E137C7A9}"/>
              </a:ext>
            </a:extLst>
          </p:cNvPr>
          <p:cNvSpPr>
            <a:spLocks noGrp="1"/>
          </p:cNvSpPr>
          <p:nvPr>
            <p:ph idx="1"/>
          </p:nvPr>
        </p:nvSpPr>
        <p:spPr>
          <a:xfrm>
            <a:off x="1281452" y="1665803"/>
            <a:ext cx="10687230" cy="4739526"/>
          </a:xfrm>
        </p:spPr>
        <p:txBody>
          <a:bodyPr vert="horz" lIns="91440" tIns="45720" rIns="91440" bIns="45720" rtlCol="0" anchor="t">
            <a:normAutofit/>
          </a:bodyPr>
          <a:lstStyle/>
          <a:p>
            <a:pPr marL="0" indent="0">
              <a:buNone/>
            </a:pPr>
            <a:r>
              <a:rPr lang="en-US" dirty="0">
                <a:latin typeface="Verdana"/>
                <a:ea typeface="Verdana"/>
                <a:cs typeface="Calibri"/>
              </a:rPr>
              <a:t>Instructions – you have 25 minutes</a:t>
            </a:r>
          </a:p>
          <a:p>
            <a:pPr>
              <a:buFont typeface="+mj-lt"/>
              <a:buAutoNum type="arabicPeriod"/>
            </a:pPr>
            <a:r>
              <a:rPr lang="en-AU" sz="2200" dirty="0">
                <a:solidFill>
                  <a:srgbClr val="000000"/>
                </a:solidFill>
                <a:effectLst/>
                <a:latin typeface="Verdana"/>
                <a:ea typeface="Verdana"/>
                <a:cs typeface="Times New Roman"/>
              </a:rPr>
              <a:t>Recall the advocacy objectives you identified in Session 1. </a:t>
            </a:r>
            <a:r>
              <a:rPr lang="en-AU" sz="2200" dirty="0">
                <a:solidFill>
                  <a:srgbClr val="000000"/>
                </a:solidFill>
                <a:latin typeface="Verdana"/>
                <a:ea typeface="Verdana"/>
                <a:cs typeface="Times New Roman"/>
              </a:rPr>
              <a:t>Are these the same? </a:t>
            </a:r>
            <a:r>
              <a:rPr lang="en-AU" sz="2200" dirty="0">
                <a:solidFill>
                  <a:srgbClr val="000000"/>
                </a:solidFill>
                <a:effectLst/>
                <a:latin typeface="Verdana"/>
                <a:ea typeface="Verdana"/>
                <a:cs typeface="Times New Roman"/>
              </a:rPr>
              <a:t>Have you identified other advocacy objectives to focus on first?</a:t>
            </a:r>
          </a:p>
          <a:p>
            <a:pPr>
              <a:spcAft>
                <a:spcPts val="600"/>
              </a:spcAft>
              <a:buFont typeface="+mj-lt"/>
              <a:buAutoNum type="arabicPeriod"/>
            </a:pPr>
            <a:r>
              <a:rPr lang="en-AU" sz="2200" dirty="0">
                <a:solidFill>
                  <a:srgbClr val="000000"/>
                </a:solidFill>
                <a:effectLst/>
                <a:latin typeface="Verdana"/>
                <a:ea typeface="Verdana"/>
                <a:cs typeface="Times New Roman"/>
              </a:rPr>
              <a:t>Reflecting on all you have learned about </a:t>
            </a:r>
            <a:r>
              <a:rPr lang="en-AU" sz="2200" dirty="0">
                <a:solidFill>
                  <a:srgbClr val="000000"/>
                </a:solidFill>
                <a:latin typeface="Verdana"/>
                <a:ea typeface="Verdana"/>
                <a:cs typeface="Times New Roman"/>
              </a:rPr>
              <a:t>data advocacy</a:t>
            </a:r>
            <a:r>
              <a:rPr lang="en-AU" sz="2200" dirty="0">
                <a:solidFill>
                  <a:srgbClr val="000000"/>
                </a:solidFill>
                <a:effectLst/>
                <a:latin typeface="Verdana"/>
                <a:ea typeface="Verdana"/>
                <a:cs typeface="Times New Roman"/>
              </a:rPr>
              <a:t>, and particularly the lessons from OPDs, identify:</a:t>
            </a:r>
            <a:endParaRPr lang="en-AU" sz="2200" dirty="0">
              <a:effectLst/>
              <a:latin typeface="Verdana"/>
              <a:ea typeface="Verdana"/>
              <a:cs typeface="Times New Roman"/>
            </a:endParaRPr>
          </a:p>
          <a:p>
            <a:pPr lvl="1">
              <a:spcAft>
                <a:spcPts val="600"/>
              </a:spcAft>
              <a:buFont typeface="+mj-lt"/>
              <a:buAutoNum type="alphaLcParenBoth"/>
            </a:pPr>
            <a:r>
              <a:rPr lang="en-AU" sz="2000" dirty="0">
                <a:solidFill>
                  <a:srgbClr val="000000"/>
                </a:solidFill>
                <a:effectLst/>
                <a:latin typeface="Verdana"/>
                <a:ea typeface="Verdana"/>
                <a:cs typeface="Times New Roman"/>
              </a:rPr>
              <a:t>What are some challenges using data to progress these advocacy objectives in your context?</a:t>
            </a:r>
            <a:r>
              <a:rPr lang="en-AU" sz="2000" dirty="0">
                <a:solidFill>
                  <a:srgbClr val="000000"/>
                </a:solidFill>
                <a:latin typeface="Verdana"/>
                <a:ea typeface="Verdana"/>
                <a:cs typeface="Times New Roman"/>
              </a:rPr>
              <a:t> </a:t>
            </a:r>
            <a:r>
              <a:rPr lang="en-AU" sz="2000" dirty="0">
                <a:solidFill>
                  <a:srgbClr val="000000"/>
                </a:solidFill>
                <a:effectLst/>
                <a:latin typeface="Verdana"/>
                <a:ea typeface="Verdana"/>
                <a:cs typeface="Times New Roman"/>
              </a:rPr>
              <a:t>What are some possible solutions to these challenges?</a:t>
            </a:r>
            <a:endParaRPr lang="en-AU" sz="2000" dirty="0">
              <a:solidFill>
                <a:srgbClr val="000000"/>
              </a:solidFill>
              <a:effectLst/>
              <a:latin typeface="Verdana" panose="020B0604030504040204" pitchFamily="34" charset="0"/>
              <a:ea typeface="Verdana" panose="020B0604030504040204" pitchFamily="34" charset="0"/>
              <a:cs typeface="Times New Roman" panose="02020603050405020304" pitchFamily="18" charset="0"/>
            </a:endParaRPr>
          </a:p>
          <a:p>
            <a:pPr lvl="1">
              <a:spcAft>
                <a:spcPts val="600"/>
              </a:spcAft>
              <a:buFont typeface="+mj-lt"/>
              <a:buAutoNum type="alphaLcParenBoth"/>
            </a:pPr>
            <a:r>
              <a:rPr lang="en-AU" sz="2000" dirty="0">
                <a:solidFill>
                  <a:srgbClr val="000000"/>
                </a:solidFill>
                <a:effectLst/>
                <a:latin typeface="Verdana"/>
                <a:ea typeface="Verdana"/>
                <a:cs typeface="Times New Roman"/>
              </a:rPr>
              <a:t>What are some key opportunities or strengths your OPD has in relation to data that you could use to progress your advocacy objective? e.g</a:t>
            </a:r>
            <a:r>
              <a:rPr lang="en-AU" sz="2000" dirty="0">
                <a:solidFill>
                  <a:srgbClr val="000000"/>
                </a:solidFill>
                <a:latin typeface="Verdana"/>
                <a:ea typeface="Verdana"/>
                <a:cs typeface="Times New Roman"/>
              </a:rPr>
              <a:t>.,</a:t>
            </a:r>
            <a:r>
              <a:rPr lang="en-AU" sz="2000" dirty="0">
                <a:solidFill>
                  <a:srgbClr val="000000"/>
                </a:solidFill>
                <a:effectLst/>
                <a:latin typeface="Verdana"/>
                <a:ea typeface="Verdana"/>
                <a:cs typeface="Times New Roman"/>
              </a:rPr>
              <a:t> relationships with NSOs</a:t>
            </a:r>
            <a:r>
              <a:rPr lang="en-AU" sz="2000" dirty="0">
                <a:solidFill>
                  <a:srgbClr val="000000"/>
                </a:solidFill>
                <a:latin typeface="Verdana"/>
                <a:ea typeface="Verdana"/>
                <a:cs typeface="Times New Roman"/>
              </a:rPr>
              <a:t> or</a:t>
            </a:r>
            <a:r>
              <a:rPr lang="en-AU" sz="2000" dirty="0">
                <a:solidFill>
                  <a:srgbClr val="000000"/>
                </a:solidFill>
                <a:effectLst/>
                <a:latin typeface="Verdana"/>
                <a:ea typeface="Verdana"/>
                <a:cs typeface="Times New Roman"/>
              </a:rPr>
              <a:t> access to data?</a:t>
            </a:r>
            <a:endParaRPr lang="en-AU" sz="2000" dirty="0">
              <a:effectLst/>
              <a:latin typeface="Verdana"/>
              <a:ea typeface="Verdana"/>
              <a:cs typeface="Times New Roman"/>
            </a:endParaRPr>
          </a:p>
        </p:txBody>
      </p:sp>
      <p:sp>
        <p:nvSpPr>
          <p:cNvPr id="5" name="TextBox 4">
            <a:extLst>
              <a:ext uri="{FF2B5EF4-FFF2-40B4-BE49-F238E27FC236}">
                <a16:creationId xmlns:a16="http://schemas.microsoft.com/office/drawing/2014/main" id="{1EC0B0E7-B92A-4C33-0B02-5A3E50C90BBF}"/>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3FDAEA7F-46AD-A2CF-F6AC-9708D008958D}"/>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21</a:t>
            </a:fld>
            <a:endParaRPr lang="en-US" sz="1000" dirty="0"/>
          </a:p>
        </p:txBody>
      </p:sp>
    </p:spTree>
    <p:extLst>
      <p:ext uri="{BB962C8B-B14F-4D97-AF65-F5344CB8AC3E}">
        <p14:creationId xmlns:p14="http://schemas.microsoft.com/office/powerpoint/2010/main" val="36882257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7B14EDC-B78E-FE86-F4DA-9CFD8EEC148D}"/>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8" name="Title 1" hidden="1">
            <a:extLst>
              <a:ext uri="{FF2B5EF4-FFF2-40B4-BE49-F238E27FC236}">
                <a16:creationId xmlns:a16="http://schemas.microsoft.com/office/drawing/2014/main" id="{F21F1B90-0D15-F3F4-89C5-914AF1A55C0C}"/>
              </a:ext>
            </a:extLst>
          </p:cNvPr>
          <p:cNvSpPr txBox="1">
            <a:spLocks/>
          </p:cNvSpPr>
          <p:nvPr/>
        </p:nvSpPr>
        <p:spPr>
          <a:xfrm>
            <a:off x="1352988" y="1487700"/>
            <a:ext cx="10597585" cy="3140217"/>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lang="en-AU" sz="4800" b="1" kern="1200" baseline="0" dirty="0">
                <a:solidFill>
                  <a:schemeClr val="bg1"/>
                </a:solidFill>
                <a:latin typeface="+mj-lt"/>
                <a:ea typeface="+mn-ea"/>
                <a:cs typeface="+mn-cs"/>
              </a:defRPr>
            </a:lvl1pPr>
          </a:lstStyle>
          <a:p>
            <a:pPr algn="l"/>
            <a:r>
              <a:rPr lang="en-GB" dirty="0">
                <a:latin typeface="Verdana"/>
                <a:ea typeface="Verdana"/>
              </a:rPr>
              <a:t>End of session</a:t>
            </a:r>
            <a:br>
              <a:rPr lang="en-GB" dirty="0">
                <a:latin typeface="Verdana" panose="020B0604030504040204" pitchFamily="34" charset="0"/>
                <a:ea typeface="Verdana" panose="020B0604030504040204" pitchFamily="34" charset="0"/>
              </a:rPr>
            </a:br>
            <a:r>
              <a:rPr lang="en-GB" sz="4000" dirty="0">
                <a:solidFill>
                  <a:schemeClr val="tx1"/>
                </a:solidFill>
                <a:latin typeface="Verdana"/>
                <a:ea typeface="Verdana"/>
              </a:rPr>
              <a:t>Please complete Individual</a:t>
            </a:r>
            <a:br>
              <a:rPr lang="en-GB" sz="4000" dirty="0">
                <a:latin typeface="Verdana" panose="020B0604030504040204" pitchFamily="34" charset="0"/>
                <a:ea typeface="Verdana" panose="020B0604030504040204" pitchFamily="34" charset="0"/>
              </a:rPr>
            </a:br>
            <a:r>
              <a:rPr lang="en-GB" sz="4000" dirty="0">
                <a:solidFill>
                  <a:schemeClr val="tx1"/>
                </a:solidFill>
                <a:latin typeface="Verdana"/>
                <a:ea typeface="Verdana"/>
              </a:rPr>
              <a:t>Reflection Sheets for this session</a:t>
            </a:r>
          </a:p>
        </p:txBody>
      </p:sp>
      <p:sp>
        <p:nvSpPr>
          <p:cNvPr id="2" name="Title 1">
            <a:extLst>
              <a:ext uri="{FF2B5EF4-FFF2-40B4-BE49-F238E27FC236}">
                <a16:creationId xmlns:a16="http://schemas.microsoft.com/office/drawing/2014/main" id="{37F88FEF-F8DF-8425-156E-1D70CA419552}"/>
              </a:ext>
            </a:extLst>
          </p:cNvPr>
          <p:cNvSpPr>
            <a:spLocks noGrp="1"/>
          </p:cNvSpPr>
          <p:nvPr>
            <p:ph type="title"/>
          </p:nvPr>
        </p:nvSpPr>
        <p:spPr>
          <a:xfrm>
            <a:off x="1352988" y="1825026"/>
            <a:ext cx="11276596" cy="3140217"/>
          </a:xfrm>
        </p:spPr>
        <p:txBody>
          <a:bodyPr>
            <a:normAutofit/>
          </a:bodyPr>
          <a:lstStyle/>
          <a:p>
            <a:pPr algn="l" rtl="0" eaLnBrk="1" latinLnBrk="0" hangingPunct="1"/>
            <a:r>
              <a:rPr lang="en-GB" kern="1200" dirty="0">
                <a:effectLst/>
                <a:latin typeface="Verdana" panose="020B0604030504040204" pitchFamily="34" charset="0"/>
                <a:ea typeface="Verdana" panose="020B0604030504040204" pitchFamily="34" charset="0"/>
                <a:cs typeface="Verdana" panose="020B0604030504040204" pitchFamily="34" charset="0"/>
              </a:rPr>
              <a:t>End of session</a:t>
            </a:r>
            <a:br>
              <a:rPr lang="en-GB" kern="1200" dirty="0">
                <a:effectLst/>
                <a:latin typeface="Verdana" panose="020B0604030504040204" pitchFamily="34" charset="0"/>
                <a:ea typeface="Verdana" panose="020B0604030504040204" pitchFamily="34" charset="0"/>
                <a:cs typeface="Verdana" panose="020B0604030504040204" pitchFamily="34" charset="0"/>
              </a:rPr>
            </a:br>
            <a:r>
              <a:rPr lang="en-GB" sz="4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Please complete Individual</a:t>
            </a:r>
            <a:br>
              <a:rPr lang="en-GB" sz="4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br>
            <a:r>
              <a:rPr lang="en-GB" sz="4000" kern="1200" dirty="0">
                <a:solidFill>
                  <a:schemeClr val="tx1"/>
                </a:solidFill>
                <a:effectLst/>
                <a:latin typeface="Verdana" panose="020B0604030504040204" pitchFamily="34" charset="0"/>
                <a:ea typeface="Verdana" panose="020B0604030504040204" pitchFamily="34" charset="0"/>
                <a:cs typeface="Verdana" panose="020B0604030504040204" pitchFamily="34" charset="0"/>
              </a:rPr>
              <a:t>Reflection Sheets for this session</a:t>
            </a:r>
            <a:endParaRPr lang="en-US" sz="4000" dirty="0">
              <a:solidFill>
                <a:schemeClr val="tx1"/>
              </a:solidFill>
              <a:effectLst/>
              <a:latin typeface="Verdana" panose="020B0604030504040204" pitchFamily="34" charset="0"/>
              <a:ea typeface="Verdana" panose="020B0604030504040204" pitchFamily="34" charset="0"/>
              <a:cs typeface="Verdana" panose="020B0604030504040204" pitchFamily="34" charset="0"/>
            </a:endParaRPr>
          </a:p>
          <a:p>
            <a:endParaRPr lang="en-US" dirty="0"/>
          </a:p>
        </p:txBody>
      </p:sp>
      <p:sp>
        <p:nvSpPr>
          <p:cNvPr id="6" name="TextBox 5">
            <a:extLst>
              <a:ext uri="{FF2B5EF4-FFF2-40B4-BE49-F238E27FC236}">
                <a16:creationId xmlns:a16="http://schemas.microsoft.com/office/drawing/2014/main" id="{8FB6D654-DCA2-E346-1A9A-28E1AC234BD2}"/>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7" name="TextBox 6">
            <a:extLst>
              <a:ext uri="{FF2B5EF4-FFF2-40B4-BE49-F238E27FC236}">
                <a16:creationId xmlns:a16="http://schemas.microsoft.com/office/drawing/2014/main" id="{806DACCD-562C-D540-3CAA-9734C359132F}"/>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22</a:t>
            </a:fld>
            <a:endParaRPr lang="en-US" sz="1000" dirty="0"/>
          </a:p>
        </p:txBody>
      </p:sp>
    </p:spTree>
    <p:extLst>
      <p:ext uri="{BB962C8B-B14F-4D97-AF65-F5344CB8AC3E}">
        <p14:creationId xmlns:p14="http://schemas.microsoft.com/office/powerpoint/2010/main" val="3915223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1AA0ED0-4DF3-68DD-0B3F-ACC0F2228932}"/>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DC808A47-7961-9145-92FB-547D342449E8}"/>
              </a:ext>
            </a:extLst>
          </p:cNvPr>
          <p:cNvSpPr>
            <a:spLocks noGrp="1"/>
          </p:cNvSpPr>
          <p:nvPr>
            <p:ph type="title"/>
          </p:nvPr>
        </p:nvSpPr>
        <p:spPr>
          <a:xfrm>
            <a:off x="1333115" y="344561"/>
            <a:ext cx="7825904" cy="1325563"/>
          </a:xfrm>
        </p:spPr>
        <p:txBody>
          <a:bodyPr/>
          <a:lstStyle/>
          <a:p>
            <a:r>
              <a:rPr lang="en-US" dirty="0">
                <a:solidFill>
                  <a:srgbClr val="C00000"/>
                </a:solidFill>
                <a:latin typeface="Verdana"/>
                <a:ea typeface="Verdana"/>
              </a:rPr>
              <a:t>Overview of session</a:t>
            </a:r>
          </a:p>
        </p:txBody>
      </p:sp>
      <p:sp>
        <p:nvSpPr>
          <p:cNvPr id="3" name="Content Placeholder 2">
            <a:extLst>
              <a:ext uri="{FF2B5EF4-FFF2-40B4-BE49-F238E27FC236}">
                <a16:creationId xmlns:a16="http://schemas.microsoft.com/office/drawing/2014/main" id="{CADD11B2-0C14-344D-9DA2-8C1F5500BD50}"/>
              </a:ext>
            </a:extLst>
          </p:cNvPr>
          <p:cNvSpPr>
            <a:spLocks noGrp="1"/>
          </p:cNvSpPr>
          <p:nvPr>
            <p:ph idx="1"/>
          </p:nvPr>
        </p:nvSpPr>
        <p:spPr>
          <a:xfrm>
            <a:off x="888712" y="1670124"/>
            <a:ext cx="10938934" cy="4351338"/>
          </a:xfrm>
        </p:spPr>
        <p:txBody>
          <a:bodyPr vert="horz" lIns="91440" tIns="45720" rIns="91440" bIns="45720" rtlCol="0" anchor="t">
            <a:normAutofit/>
          </a:bodyPr>
          <a:lstStyle/>
          <a:p>
            <a:pPr marL="457200" lvl="1" indent="0">
              <a:buNone/>
            </a:pPr>
            <a:r>
              <a:rPr lang="en-AU" dirty="0">
                <a:latin typeface="Verdana"/>
                <a:ea typeface="Verdana"/>
              </a:rPr>
              <a:t>This session will:</a:t>
            </a:r>
          </a:p>
          <a:p>
            <a:pPr marL="457200" lvl="1" indent="0">
              <a:buNone/>
            </a:pPr>
            <a:endParaRPr lang="en-AU" dirty="0">
              <a:latin typeface="Verdana"/>
              <a:ea typeface="Verdana"/>
            </a:endParaRPr>
          </a:p>
          <a:p>
            <a:pPr lvl="1"/>
            <a:r>
              <a:rPr lang="en-US" dirty="0">
                <a:latin typeface="Verdana"/>
                <a:ea typeface="Verdana"/>
              </a:rPr>
              <a:t>Provide information on how to </a:t>
            </a:r>
            <a:r>
              <a:rPr lang="en-AU" dirty="0">
                <a:latin typeface="Verdana"/>
                <a:ea typeface="Verdana"/>
              </a:rPr>
              <a:t>advocate using data;</a:t>
            </a:r>
            <a:endParaRPr lang="en-US" dirty="0">
              <a:latin typeface="Verdana"/>
              <a:ea typeface="Verdana"/>
            </a:endParaRPr>
          </a:p>
          <a:p>
            <a:pPr lvl="1"/>
            <a:r>
              <a:rPr lang="en-AU" dirty="0">
                <a:latin typeface="Verdana"/>
                <a:ea typeface="Verdana"/>
              </a:rPr>
              <a:t>Review approaches for supporting advocacy messages with strong data-based evidence with a focus on official data;</a:t>
            </a:r>
            <a:endParaRPr lang="en-US" dirty="0">
              <a:latin typeface="Verdana"/>
              <a:ea typeface="Verdana"/>
            </a:endParaRPr>
          </a:p>
          <a:p>
            <a:pPr lvl="1"/>
            <a:r>
              <a:rPr lang="en-AU" dirty="0">
                <a:latin typeface="Verdana"/>
                <a:ea typeface="Verdana"/>
              </a:rPr>
              <a:t>Understand how to create and present advocacy objectives with data;</a:t>
            </a:r>
          </a:p>
          <a:p>
            <a:pPr lvl="1"/>
            <a:r>
              <a:rPr lang="en-US" dirty="0">
                <a:effectLst/>
                <a:latin typeface="Verdana"/>
                <a:ea typeface="Verdana"/>
                <a:cs typeface="Times New Roman"/>
              </a:rPr>
              <a:t>Provide lessons learned and examples of data advocacy</a:t>
            </a:r>
            <a:r>
              <a:rPr lang="en-US" dirty="0">
                <a:latin typeface="Verdana"/>
                <a:ea typeface="Verdana"/>
                <a:cs typeface="Times New Roman"/>
              </a:rPr>
              <a:t> actions</a:t>
            </a:r>
            <a:r>
              <a:rPr lang="en-US" dirty="0">
                <a:effectLst/>
                <a:latin typeface="Verdana"/>
                <a:ea typeface="Verdana"/>
                <a:cs typeface="Times New Roman"/>
              </a:rPr>
              <a:t> that can be taken</a:t>
            </a:r>
            <a:r>
              <a:rPr lang="en-AU" dirty="0">
                <a:effectLst/>
                <a:latin typeface="Verdana"/>
                <a:ea typeface="Verdana"/>
                <a:cs typeface="Times New Roman"/>
              </a:rPr>
              <a:t>.</a:t>
            </a:r>
            <a:endParaRPr lang="en-US" dirty="0">
              <a:latin typeface="Verdana"/>
              <a:ea typeface="Verdana"/>
              <a:cs typeface="Times New Roman"/>
            </a:endParaRPr>
          </a:p>
          <a:p>
            <a:pPr lvl="1"/>
            <a:endParaRPr lang="en-US" dirty="0"/>
          </a:p>
          <a:p>
            <a:pPr marL="0" indent="0">
              <a:buNone/>
            </a:pPr>
            <a:endParaRPr lang="en-US" sz="2400" dirty="0"/>
          </a:p>
        </p:txBody>
      </p:sp>
      <p:sp>
        <p:nvSpPr>
          <p:cNvPr id="5" name="TextBox 4">
            <a:extLst>
              <a:ext uri="{FF2B5EF4-FFF2-40B4-BE49-F238E27FC236}">
                <a16:creationId xmlns:a16="http://schemas.microsoft.com/office/drawing/2014/main" id="{CCA3C915-12DF-CD4B-F03B-D5F167FCC89F}"/>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CD4B5C4C-2F60-8240-0384-DE6D6670802B}"/>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3</a:t>
            </a:fld>
            <a:endParaRPr lang="en-US" sz="1000" dirty="0"/>
          </a:p>
        </p:txBody>
      </p:sp>
    </p:spTree>
    <p:extLst>
      <p:ext uri="{BB962C8B-B14F-4D97-AF65-F5344CB8AC3E}">
        <p14:creationId xmlns:p14="http://schemas.microsoft.com/office/powerpoint/2010/main" val="10090745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Picture 4">
            <a:extLst>
              <a:ext uri="{FF2B5EF4-FFF2-40B4-BE49-F238E27FC236}">
                <a16:creationId xmlns:a16="http://schemas.microsoft.com/office/drawing/2014/main" id="{84A71EBE-C96A-B8EE-4099-2D97EB74F9E0}"/>
              </a:ext>
              <a:ext uri="{C183D7F6-B498-43B3-948B-1728B52AA6E4}">
                <adec:decorative xmlns:adec="http://schemas.microsoft.com/office/drawing/2017/decorative" val="1"/>
              </a:ext>
            </a:extLst>
          </p:cNvPr>
          <p:cNvPicPr>
            <a:picLocks noChangeAspect="1"/>
          </p:cNvPicPr>
          <p:nvPr/>
        </p:nvPicPr>
        <p:blipFill>
          <a:blip r:embed="rId3"/>
          <a:stretch>
            <a:fillRect/>
          </a:stretch>
        </p:blipFill>
        <p:spPr>
          <a:xfrm>
            <a:off x="624689" y="0"/>
            <a:ext cx="11567311" cy="6010466"/>
          </a:xfrm>
          <a:prstGeom prst="rect">
            <a:avLst/>
          </a:prstGeom>
        </p:spPr>
      </p:pic>
      <p:sp>
        <p:nvSpPr>
          <p:cNvPr id="8" name="Title 2">
            <a:extLst>
              <a:ext uri="{FF2B5EF4-FFF2-40B4-BE49-F238E27FC236}">
                <a16:creationId xmlns:a16="http://schemas.microsoft.com/office/drawing/2014/main" id="{1BA7CDE3-6C8C-0418-5A8B-B5F1AD0DB8FF}"/>
              </a:ext>
            </a:extLst>
          </p:cNvPr>
          <p:cNvSpPr>
            <a:spLocks noGrp="1"/>
          </p:cNvSpPr>
          <p:nvPr>
            <p:ph type="title"/>
          </p:nvPr>
        </p:nvSpPr>
        <p:spPr>
          <a:xfrm>
            <a:off x="1634150" y="2192721"/>
            <a:ext cx="8128000" cy="3140217"/>
          </a:xfrm>
        </p:spPr>
        <p:txBody>
          <a:bodyPr/>
          <a:lstStyle/>
          <a:p>
            <a:pPr algn="l"/>
            <a:r>
              <a:rPr lang="en-AU" dirty="0">
                <a:latin typeface="Verdana"/>
                <a:ea typeface="Verdana"/>
              </a:rPr>
              <a:t>How to advocate for better data</a:t>
            </a:r>
          </a:p>
        </p:txBody>
      </p:sp>
      <p:sp>
        <p:nvSpPr>
          <p:cNvPr id="6" name="TextBox 5">
            <a:extLst>
              <a:ext uri="{FF2B5EF4-FFF2-40B4-BE49-F238E27FC236}">
                <a16:creationId xmlns:a16="http://schemas.microsoft.com/office/drawing/2014/main" id="{CE064317-9349-40C5-C0B2-2315DA7C3DEA}"/>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7" name="TextBox 6">
            <a:extLst>
              <a:ext uri="{FF2B5EF4-FFF2-40B4-BE49-F238E27FC236}">
                <a16:creationId xmlns:a16="http://schemas.microsoft.com/office/drawing/2014/main" id="{4DFDB779-E6B6-225B-6AA7-B974612B079A}"/>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4</a:t>
            </a:fld>
            <a:endParaRPr lang="en-US" sz="1000" dirty="0"/>
          </a:p>
        </p:txBody>
      </p:sp>
    </p:spTree>
    <p:extLst>
      <p:ext uri="{BB962C8B-B14F-4D97-AF65-F5344CB8AC3E}">
        <p14:creationId xmlns:p14="http://schemas.microsoft.com/office/powerpoint/2010/main" val="21385708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BE1C00F-4116-0232-09D3-B634E2BE05A6}"/>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3039AA7E-08F8-694B-A316-58C55FDE4CAB}"/>
              </a:ext>
            </a:extLst>
          </p:cNvPr>
          <p:cNvSpPr>
            <a:spLocks noGrp="1"/>
          </p:cNvSpPr>
          <p:nvPr>
            <p:ph type="title"/>
          </p:nvPr>
        </p:nvSpPr>
        <p:spPr>
          <a:xfrm>
            <a:off x="1291551" y="500062"/>
            <a:ext cx="8439975" cy="1325563"/>
          </a:xfrm>
        </p:spPr>
        <p:txBody>
          <a:bodyPr/>
          <a:lstStyle/>
          <a:p>
            <a:r>
              <a:rPr lang="en-AU" dirty="0">
                <a:solidFill>
                  <a:srgbClr val="C00000"/>
                </a:solidFill>
                <a:latin typeface="Verdana"/>
                <a:ea typeface="Verdana"/>
              </a:rPr>
              <a:t>Building advocacy messages </a:t>
            </a:r>
            <a:br>
              <a:rPr lang="en-US" dirty="0">
                <a:solidFill>
                  <a:srgbClr val="C00000"/>
                </a:solidFill>
                <a:latin typeface="Verdana"/>
              </a:rPr>
            </a:br>
            <a:endParaRPr lang="en-US" dirty="0">
              <a:solidFill>
                <a:srgbClr val="C00000"/>
              </a:solidFill>
            </a:endParaRPr>
          </a:p>
        </p:txBody>
      </p:sp>
      <p:sp>
        <p:nvSpPr>
          <p:cNvPr id="3" name="Content Placeholder 2">
            <a:extLst>
              <a:ext uri="{FF2B5EF4-FFF2-40B4-BE49-F238E27FC236}">
                <a16:creationId xmlns:a16="http://schemas.microsoft.com/office/drawing/2014/main" id="{75B55988-8A36-0C43-8402-ECD20C9EEA91}"/>
              </a:ext>
            </a:extLst>
          </p:cNvPr>
          <p:cNvSpPr>
            <a:spLocks noGrp="1"/>
          </p:cNvSpPr>
          <p:nvPr>
            <p:ph idx="1"/>
          </p:nvPr>
        </p:nvSpPr>
        <p:spPr>
          <a:xfrm>
            <a:off x="1253066" y="1825625"/>
            <a:ext cx="10938934" cy="4351338"/>
          </a:xfrm>
        </p:spPr>
        <p:txBody>
          <a:bodyPr vert="horz" lIns="91440" tIns="45720" rIns="91440" bIns="45720" rtlCol="0" anchor="t">
            <a:normAutofit/>
          </a:bodyPr>
          <a:lstStyle/>
          <a:p>
            <a:pPr marL="0" indent="0">
              <a:buClr>
                <a:srgbClr val="3F8EC5"/>
              </a:buClr>
              <a:buNone/>
            </a:pPr>
            <a:r>
              <a:rPr lang="en-AU" sz="3000" dirty="0">
                <a:latin typeface="Verdana"/>
                <a:ea typeface="Verdana"/>
              </a:rPr>
              <a:t>Data is commonly used in advocacy messages to:</a:t>
            </a:r>
          </a:p>
          <a:p>
            <a:pPr lvl="1">
              <a:buClr>
                <a:srgbClr val="3F8EC5"/>
              </a:buClr>
            </a:pPr>
            <a:r>
              <a:rPr lang="en-AU" sz="3200" dirty="0">
                <a:latin typeface="Verdana"/>
                <a:ea typeface="Verdana"/>
              </a:rPr>
              <a:t>Show patterns or where change is needed.</a:t>
            </a:r>
            <a:endParaRPr lang="en-US" sz="3200" dirty="0">
              <a:latin typeface="Verdana"/>
              <a:ea typeface="Verdana"/>
            </a:endParaRPr>
          </a:p>
          <a:p>
            <a:pPr lvl="1">
              <a:buClr>
                <a:srgbClr val="3F8EC5"/>
              </a:buClr>
            </a:pPr>
            <a:r>
              <a:rPr lang="en-AU" sz="3200" dirty="0">
                <a:latin typeface="Verdana"/>
                <a:ea typeface="Verdana"/>
              </a:rPr>
              <a:t>Highlight a key point, often a shocking situation.</a:t>
            </a:r>
            <a:endParaRPr lang="en-US" sz="3200" dirty="0">
              <a:latin typeface="Verdana"/>
              <a:ea typeface="Verdana"/>
            </a:endParaRPr>
          </a:p>
          <a:p>
            <a:pPr lvl="1">
              <a:buClr>
                <a:srgbClr val="3F8EC5"/>
              </a:buClr>
            </a:pPr>
            <a:r>
              <a:rPr lang="en-AU" sz="3200" dirty="0">
                <a:latin typeface="Verdana"/>
                <a:ea typeface="Verdana"/>
              </a:rPr>
              <a:t>Overcome stigma and discrimination.</a:t>
            </a:r>
            <a:endParaRPr lang="en-US" sz="3200" dirty="0">
              <a:latin typeface="Verdana"/>
              <a:ea typeface="Verdana"/>
            </a:endParaRPr>
          </a:p>
          <a:p>
            <a:pPr lvl="1">
              <a:buClr>
                <a:srgbClr val="3F8EC5"/>
              </a:buClr>
            </a:pPr>
            <a:r>
              <a:rPr lang="en-AU" sz="3200" dirty="0">
                <a:latin typeface="Verdana"/>
                <a:ea typeface="Verdana"/>
              </a:rPr>
              <a:t>Demonstrate the effectiveness of interventions.</a:t>
            </a:r>
            <a:endParaRPr lang="en-US" sz="3200" dirty="0">
              <a:latin typeface="Verdana"/>
              <a:ea typeface="Verdana"/>
            </a:endParaRPr>
          </a:p>
          <a:p>
            <a:pPr lvl="1">
              <a:buClr>
                <a:srgbClr val="3F8EC5"/>
              </a:buClr>
            </a:pPr>
            <a:r>
              <a:rPr lang="en-AU" sz="3200" dirty="0">
                <a:latin typeface="Verdana"/>
                <a:ea typeface="Verdana"/>
              </a:rPr>
              <a:t>Share stories and highlight experiences.</a:t>
            </a:r>
            <a:endParaRPr lang="en-US" sz="3200" dirty="0">
              <a:latin typeface="Verdana"/>
              <a:ea typeface="Verdana"/>
            </a:endParaRPr>
          </a:p>
          <a:p>
            <a:endParaRPr lang="en-US" dirty="0"/>
          </a:p>
        </p:txBody>
      </p:sp>
      <p:sp>
        <p:nvSpPr>
          <p:cNvPr id="5" name="TextBox 4">
            <a:extLst>
              <a:ext uri="{FF2B5EF4-FFF2-40B4-BE49-F238E27FC236}">
                <a16:creationId xmlns:a16="http://schemas.microsoft.com/office/drawing/2014/main" id="{5EE134C3-46C3-6B3B-FC37-40C66D639775}"/>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BE1CA3F5-2E95-C7B3-2FDF-88F833FE6D4C}"/>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5</a:t>
            </a:fld>
            <a:endParaRPr lang="en-US" sz="1000" dirty="0"/>
          </a:p>
        </p:txBody>
      </p:sp>
    </p:spTree>
    <p:extLst>
      <p:ext uri="{BB962C8B-B14F-4D97-AF65-F5344CB8AC3E}">
        <p14:creationId xmlns:p14="http://schemas.microsoft.com/office/powerpoint/2010/main" val="26869670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051D687-F413-BB66-15A6-F7EC56B3A4C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AAE68697-985D-D847-8ACD-050C7746E6C6}"/>
              </a:ext>
            </a:extLst>
          </p:cNvPr>
          <p:cNvSpPr>
            <a:spLocks noGrp="1"/>
          </p:cNvSpPr>
          <p:nvPr>
            <p:ph type="title"/>
          </p:nvPr>
        </p:nvSpPr>
        <p:spPr>
          <a:xfrm>
            <a:off x="1294825" y="543942"/>
            <a:ext cx="9602349" cy="1096963"/>
          </a:xfrm>
        </p:spPr>
        <p:txBody>
          <a:bodyPr>
            <a:normAutofit fontScale="90000"/>
          </a:bodyPr>
          <a:lstStyle/>
          <a:p>
            <a:r>
              <a:rPr lang="en-AU" dirty="0">
                <a:solidFill>
                  <a:srgbClr val="C00000"/>
                </a:solidFill>
                <a:latin typeface="Verdana"/>
                <a:ea typeface="Verdana"/>
              </a:rPr>
              <a:t>Why should OPDs use official data in advocacy?</a:t>
            </a:r>
            <a:br>
              <a:rPr lang="en-US" dirty="0"/>
            </a:br>
            <a:endParaRPr lang="en-US" dirty="0"/>
          </a:p>
        </p:txBody>
      </p:sp>
      <p:sp>
        <p:nvSpPr>
          <p:cNvPr id="3" name="Content Placeholder 2">
            <a:extLst>
              <a:ext uri="{FF2B5EF4-FFF2-40B4-BE49-F238E27FC236}">
                <a16:creationId xmlns:a16="http://schemas.microsoft.com/office/drawing/2014/main" id="{4CB7CFEB-FD31-0F4F-A38B-278491BDAD07}"/>
              </a:ext>
            </a:extLst>
          </p:cNvPr>
          <p:cNvSpPr>
            <a:spLocks noGrp="1"/>
          </p:cNvSpPr>
          <p:nvPr>
            <p:ph idx="1"/>
          </p:nvPr>
        </p:nvSpPr>
        <p:spPr>
          <a:xfrm>
            <a:off x="1294825" y="1505046"/>
            <a:ext cx="10938934" cy="5535342"/>
          </a:xfrm>
        </p:spPr>
        <p:txBody>
          <a:bodyPr vert="horz" lIns="91440" tIns="45720" rIns="91440" bIns="45720" rtlCol="0" anchor="t">
            <a:normAutofit/>
          </a:bodyPr>
          <a:lstStyle/>
          <a:p>
            <a:pPr>
              <a:buClr>
                <a:srgbClr val="3F8EC5"/>
              </a:buClr>
            </a:pPr>
            <a:r>
              <a:rPr lang="en-AU" sz="2200" dirty="0">
                <a:latin typeface="Verdana"/>
                <a:ea typeface="Verdana"/>
              </a:rPr>
              <a:t>OPDs can encourage governments to create policy decisions on data.</a:t>
            </a:r>
            <a:endParaRPr lang="en-AU" sz="2200" dirty="0">
              <a:latin typeface="Verdana"/>
              <a:ea typeface="Verdana"/>
              <a:cs typeface="Calibri"/>
            </a:endParaRPr>
          </a:p>
          <a:p>
            <a:pPr>
              <a:buClr>
                <a:srgbClr val="3F8EC5"/>
              </a:buClr>
            </a:pPr>
            <a:r>
              <a:rPr lang="en-AU" sz="2200" dirty="0">
                <a:latin typeface="Verdana"/>
                <a:ea typeface="Verdana"/>
              </a:rPr>
              <a:t>Using official data strengthens the evidence base to compel governments to act. </a:t>
            </a:r>
            <a:endParaRPr lang="en-AU" sz="2200" dirty="0">
              <a:latin typeface="Verdana"/>
              <a:ea typeface="Verdana"/>
              <a:cs typeface="Calibri"/>
            </a:endParaRPr>
          </a:p>
          <a:p>
            <a:pPr lvl="0">
              <a:buClr>
                <a:srgbClr val="3F8EC5"/>
              </a:buClr>
            </a:pPr>
            <a:r>
              <a:rPr lang="en-AU" sz="2200" dirty="0">
                <a:latin typeface="Verdana"/>
                <a:ea typeface="Verdana"/>
              </a:rPr>
              <a:t>OPDs can monitor the progress of the CRPD, SDGs, and government programmes through data.</a:t>
            </a:r>
            <a:endParaRPr lang="en-AU" sz="2200" dirty="0">
              <a:latin typeface="Verdana"/>
              <a:ea typeface="Verdana"/>
              <a:cs typeface="Calibri"/>
            </a:endParaRPr>
          </a:p>
          <a:p>
            <a:pPr>
              <a:buClr>
                <a:srgbClr val="3F8EC5"/>
              </a:buClr>
            </a:pPr>
            <a:r>
              <a:rPr lang="en-AU" sz="2200" dirty="0">
                <a:latin typeface="Verdana"/>
                <a:ea typeface="Verdana"/>
              </a:rPr>
              <a:t>Data is increasingly available, especially </a:t>
            </a:r>
            <a:r>
              <a:rPr lang="en-AU" sz="2200" dirty="0" err="1">
                <a:latin typeface="Verdana"/>
                <a:ea typeface="Verdana"/>
              </a:rPr>
              <a:t>linkws</a:t>
            </a:r>
            <a:r>
              <a:rPr lang="en-AU" sz="2200" dirty="0">
                <a:latin typeface="Verdana"/>
                <a:ea typeface="Verdana"/>
              </a:rPr>
              <a:t> with the CPRD and the 2030 Agenda. </a:t>
            </a:r>
            <a:endParaRPr lang="en-US" sz="2200" dirty="0">
              <a:latin typeface="Verdana"/>
              <a:ea typeface="Verdana"/>
            </a:endParaRPr>
          </a:p>
          <a:p>
            <a:pPr>
              <a:buClr>
                <a:srgbClr val="3F8EC5"/>
              </a:buClr>
            </a:pPr>
            <a:r>
              <a:rPr lang="en-AU" sz="2200" dirty="0">
                <a:latin typeface="Verdana"/>
                <a:ea typeface="Verdana"/>
              </a:rPr>
              <a:t>OPDs are increasingly able to compare data internationally due to the growing use of the Washington Group Questions and can use data to identify patterns and highlight key points.</a:t>
            </a:r>
            <a:endParaRPr lang="en-US" sz="2200" dirty="0">
              <a:latin typeface="Verdana"/>
              <a:ea typeface="Verdana"/>
            </a:endParaRPr>
          </a:p>
          <a:p>
            <a:pPr lvl="0">
              <a:buClr>
                <a:srgbClr val="3F8EC5"/>
              </a:buClr>
            </a:pPr>
            <a:r>
              <a:rPr lang="en-AU" sz="2200" dirty="0">
                <a:latin typeface="Verdana"/>
                <a:ea typeface="Verdana"/>
              </a:rPr>
              <a:t>The reputation and influence of the OPD can be strengthened by using data.</a:t>
            </a:r>
            <a:endParaRPr lang="en-US" sz="2200" dirty="0">
              <a:latin typeface="Verdana"/>
              <a:ea typeface="Verdana"/>
            </a:endParaRPr>
          </a:p>
        </p:txBody>
      </p:sp>
      <p:sp>
        <p:nvSpPr>
          <p:cNvPr id="5" name="TextBox 4">
            <a:extLst>
              <a:ext uri="{FF2B5EF4-FFF2-40B4-BE49-F238E27FC236}">
                <a16:creationId xmlns:a16="http://schemas.microsoft.com/office/drawing/2014/main" id="{CEF4FE78-764A-72DC-577B-A0CFD8D6E183}"/>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8257633A-944D-8A1A-55E3-ECC87491E3B0}"/>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6</a:t>
            </a:fld>
            <a:endParaRPr lang="en-US" sz="1000" dirty="0"/>
          </a:p>
        </p:txBody>
      </p:sp>
    </p:spTree>
    <p:extLst>
      <p:ext uri="{BB962C8B-B14F-4D97-AF65-F5344CB8AC3E}">
        <p14:creationId xmlns:p14="http://schemas.microsoft.com/office/powerpoint/2010/main" val="19388259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CCD1029-CAF0-321C-C415-23773CD4DA6F}"/>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74912550-9A78-8A4E-BE0B-BF66A9E94516}"/>
              </a:ext>
            </a:extLst>
          </p:cNvPr>
          <p:cNvSpPr>
            <a:spLocks noGrp="1"/>
          </p:cNvSpPr>
          <p:nvPr>
            <p:ph type="title"/>
          </p:nvPr>
        </p:nvSpPr>
        <p:spPr>
          <a:xfrm>
            <a:off x="1319260" y="325177"/>
            <a:ext cx="10872740" cy="1096963"/>
          </a:xfrm>
        </p:spPr>
        <p:txBody>
          <a:bodyPr/>
          <a:lstStyle/>
          <a:p>
            <a:r>
              <a:rPr lang="en-AU" sz="3200" dirty="0">
                <a:solidFill>
                  <a:srgbClr val="C00000"/>
                </a:solidFill>
                <a:latin typeface="Verdana"/>
                <a:ea typeface="Verdana"/>
              </a:rPr>
              <a:t>How can OPDs use data to monitor the CRPD</a:t>
            </a:r>
            <a:r>
              <a:rPr lang="en-US" sz="3200" dirty="0">
                <a:solidFill>
                  <a:srgbClr val="C00000"/>
                </a:solidFill>
                <a:latin typeface="Verdana"/>
                <a:ea typeface="Verdana"/>
              </a:rPr>
              <a:t>?</a:t>
            </a:r>
          </a:p>
        </p:txBody>
      </p:sp>
      <p:sp>
        <p:nvSpPr>
          <p:cNvPr id="3" name="Content Placeholder 2">
            <a:extLst>
              <a:ext uri="{FF2B5EF4-FFF2-40B4-BE49-F238E27FC236}">
                <a16:creationId xmlns:a16="http://schemas.microsoft.com/office/drawing/2014/main" id="{CC7ED445-AAF7-F040-A0AD-0A38BFA88A7B}"/>
              </a:ext>
            </a:extLst>
          </p:cNvPr>
          <p:cNvSpPr>
            <a:spLocks noGrp="1"/>
          </p:cNvSpPr>
          <p:nvPr>
            <p:ph idx="1"/>
          </p:nvPr>
        </p:nvSpPr>
        <p:spPr>
          <a:xfrm>
            <a:off x="1319260" y="1326511"/>
            <a:ext cx="10498095" cy="5005953"/>
          </a:xfrm>
        </p:spPr>
        <p:txBody>
          <a:bodyPr vert="horz" lIns="91440" tIns="45720" rIns="91440" bIns="45720" rtlCol="0" anchor="t">
            <a:normAutofit/>
          </a:bodyPr>
          <a:lstStyle/>
          <a:p>
            <a:pPr marL="0" indent="0">
              <a:buClr>
                <a:srgbClr val="3F8EC5"/>
              </a:buClr>
              <a:buNone/>
            </a:pPr>
            <a:r>
              <a:rPr lang="en-AU" sz="2100" dirty="0">
                <a:latin typeface="Verdana"/>
                <a:ea typeface="Verdana"/>
              </a:rPr>
              <a:t>In CRPD reporting processes:</a:t>
            </a:r>
            <a:endParaRPr lang="en-US" sz="2100" dirty="0">
              <a:latin typeface="Verdana"/>
              <a:ea typeface="Verdana"/>
            </a:endParaRPr>
          </a:p>
          <a:p>
            <a:pPr lvl="0">
              <a:buClr>
                <a:srgbClr val="3F8EC5"/>
              </a:buClr>
            </a:pPr>
            <a:r>
              <a:rPr lang="en-AU" sz="2100" dirty="0">
                <a:latin typeface="Verdana"/>
                <a:ea typeface="Verdana"/>
              </a:rPr>
              <a:t>Review the </a:t>
            </a:r>
            <a:r>
              <a:rPr lang="en-AU" sz="2100" u="sng" dirty="0">
                <a:latin typeface="Verdana"/>
                <a:ea typeface="Verdana"/>
                <a:hlinkClick r:id="rId3"/>
              </a:rPr>
              <a:t>Reporting Guidelines</a:t>
            </a:r>
            <a:r>
              <a:rPr lang="en-AU" sz="2100" dirty="0">
                <a:latin typeface="Verdana"/>
                <a:ea typeface="Verdana"/>
              </a:rPr>
              <a:t> to understand the data being requested by the CRPD Committee for the State report.</a:t>
            </a:r>
            <a:endParaRPr lang="en-US" sz="2100" dirty="0">
              <a:latin typeface="Verdana"/>
              <a:ea typeface="Verdana"/>
            </a:endParaRPr>
          </a:p>
          <a:p>
            <a:pPr>
              <a:buClr>
                <a:srgbClr val="3F8EC5"/>
              </a:buClr>
            </a:pPr>
            <a:r>
              <a:rPr lang="en-AU" sz="2100" dirty="0">
                <a:latin typeface="Verdana"/>
                <a:ea typeface="Verdana"/>
              </a:rPr>
              <a:t>Examine the draft and final State report to see how it aligned with the requested data in the Reporting Guidelines. </a:t>
            </a:r>
          </a:p>
          <a:p>
            <a:pPr lvl="1">
              <a:buClr>
                <a:srgbClr val="3F8EC5"/>
              </a:buClr>
            </a:pPr>
            <a:r>
              <a:rPr lang="en-AU" sz="2100" dirty="0">
                <a:latin typeface="Verdana"/>
                <a:ea typeface="Verdana"/>
              </a:rPr>
              <a:t>Identify inaccurate data or gaps in the draft State report and advise the government to address these before submitting to the CRPD Committee. </a:t>
            </a:r>
          </a:p>
          <a:p>
            <a:pPr lvl="1">
              <a:buClr>
                <a:srgbClr val="3F8EC5"/>
              </a:buClr>
            </a:pPr>
            <a:r>
              <a:rPr lang="en-AU" sz="2100" dirty="0">
                <a:latin typeface="Verdana"/>
                <a:ea typeface="Verdana"/>
              </a:rPr>
              <a:t>Review how the data is being interpreted in terms of the CRPD requirements and identify any ways that data is being inappropriately interpreted to show progress in meeting goals. </a:t>
            </a:r>
            <a:endParaRPr lang="en-US" sz="2100" dirty="0">
              <a:latin typeface="Verdana"/>
              <a:ea typeface="Verdana"/>
            </a:endParaRPr>
          </a:p>
          <a:p>
            <a:pPr>
              <a:buClr>
                <a:srgbClr val="3F8EC5"/>
              </a:buClr>
            </a:pPr>
            <a:r>
              <a:rPr lang="en-AU" sz="2100" dirty="0">
                <a:latin typeface="Verdana"/>
                <a:ea typeface="Verdana"/>
              </a:rPr>
              <a:t>Use various data sources and findings of gaps and inaccuracies in the state report to inform the shadow report to the CRPD Committee. </a:t>
            </a:r>
            <a:endParaRPr lang="en-US" sz="2100" dirty="0">
              <a:latin typeface="Verdana"/>
              <a:ea typeface="Verdana"/>
            </a:endParaRPr>
          </a:p>
        </p:txBody>
      </p:sp>
      <p:sp>
        <p:nvSpPr>
          <p:cNvPr id="5" name="TextBox 4">
            <a:extLst>
              <a:ext uri="{FF2B5EF4-FFF2-40B4-BE49-F238E27FC236}">
                <a16:creationId xmlns:a16="http://schemas.microsoft.com/office/drawing/2014/main" id="{2803ABF6-43A0-A5BB-8B98-2089CEAB96BE}"/>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E02EFFD5-CE22-23A7-5FFC-95F07FB977B9}"/>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7</a:t>
            </a:fld>
            <a:endParaRPr lang="en-US" sz="1000" dirty="0"/>
          </a:p>
        </p:txBody>
      </p:sp>
    </p:spTree>
    <p:extLst>
      <p:ext uri="{BB962C8B-B14F-4D97-AF65-F5344CB8AC3E}">
        <p14:creationId xmlns:p14="http://schemas.microsoft.com/office/powerpoint/2010/main" val="36171916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084C7D79-4238-0512-5179-373DED5354BA}"/>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AAF4A90C-A267-7240-ABFC-CCAE64898C80}"/>
              </a:ext>
            </a:extLst>
          </p:cNvPr>
          <p:cNvSpPr>
            <a:spLocks noGrp="1"/>
          </p:cNvSpPr>
          <p:nvPr>
            <p:ph type="title"/>
          </p:nvPr>
        </p:nvSpPr>
        <p:spPr>
          <a:xfrm>
            <a:off x="1243910" y="434398"/>
            <a:ext cx="10938934" cy="1325563"/>
          </a:xfrm>
        </p:spPr>
        <p:txBody>
          <a:bodyPr>
            <a:normAutofit fontScale="90000"/>
          </a:bodyPr>
          <a:lstStyle/>
          <a:p>
            <a:r>
              <a:rPr lang="en-US" sz="3200" dirty="0">
                <a:solidFill>
                  <a:srgbClr val="C00000"/>
                </a:solidFill>
                <a:latin typeface="Verdana"/>
                <a:ea typeface="Verdana"/>
              </a:rPr>
              <a:t>What do the SDG indicators mean for OPD advocacy?</a:t>
            </a:r>
            <a:r>
              <a:rPr lang="en-US" dirty="0">
                <a:solidFill>
                  <a:srgbClr val="C00000"/>
                </a:solidFill>
              </a:rPr>
              <a:t> </a:t>
            </a:r>
            <a:br>
              <a:rPr lang="en-US" dirty="0">
                <a:solidFill>
                  <a:srgbClr val="C00000"/>
                </a:solidFill>
              </a:rPr>
            </a:br>
            <a:endParaRPr lang="en-US" dirty="0">
              <a:solidFill>
                <a:srgbClr val="C00000"/>
              </a:solidFill>
            </a:endParaRPr>
          </a:p>
        </p:txBody>
      </p:sp>
      <p:sp>
        <p:nvSpPr>
          <p:cNvPr id="3" name="Content Placeholder 2">
            <a:extLst>
              <a:ext uri="{FF2B5EF4-FFF2-40B4-BE49-F238E27FC236}">
                <a16:creationId xmlns:a16="http://schemas.microsoft.com/office/drawing/2014/main" id="{81BE888E-48BE-8C46-9B9F-14300E213DD9}"/>
              </a:ext>
            </a:extLst>
          </p:cNvPr>
          <p:cNvSpPr>
            <a:spLocks noGrp="1"/>
          </p:cNvSpPr>
          <p:nvPr>
            <p:ph idx="1"/>
          </p:nvPr>
        </p:nvSpPr>
        <p:spPr>
          <a:xfrm>
            <a:off x="1243910" y="1602636"/>
            <a:ext cx="10578716" cy="5129938"/>
          </a:xfrm>
        </p:spPr>
        <p:txBody>
          <a:bodyPr vert="horz" lIns="91440" tIns="45720" rIns="91440" bIns="45720" rtlCol="0" anchor="t">
            <a:normAutofit/>
          </a:bodyPr>
          <a:lstStyle/>
          <a:p>
            <a:pPr marL="0" indent="0">
              <a:buNone/>
            </a:pPr>
            <a:r>
              <a:rPr lang="en-US" sz="2100" dirty="0">
                <a:latin typeface="Verdana"/>
                <a:ea typeface="Verdana"/>
              </a:rPr>
              <a:t>The global SDG indicator framework has two significant features that can help OPDs create advocacy messages: </a:t>
            </a:r>
          </a:p>
          <a:p>
            <a:pPr marL="914400" lvl="1" indent="-457200">
              <a:buFont typeface="+mj-lt"/>
              <a:buAutoNum type="arabicPeriod"/>
            </a:pPr>
            <a:r>
              <a:rPr lang="en-US" sz="2100" dirty="0">
                <a:latin typeface="Verdana"/>
                <a:ea typeface="Verdana"/>
              </a:rPr>
              <a:t>It requests that governments disaggregate any relevant SDG data by disability.</a:t>
            </a:r>
          </a:p>
          <a:p>
            <a:pPr marL="914400" lvl="1" indent="-457200">
              <a:buFont typeface="+mj-lt"/>
              <a:buAutoNum type="arabicPeriod"/>
            </a:pPr>
            <a:r>
              <a:rPr lang="en-AU" sz="2100" dirty="0">
                <a:latin typeface="Verdana"/>
                <a:ea typeface="Verdana"/>
              </a:rPr>
              <a:t>It spells out 11 disability-inclusive indicators that measure the SDGs.</a:t>
            </a:r>
          </a:p>
          <a:p>
            <a:pPr marL="457200" lvl="1" indent="0">
              <a:buNone/>
            </a:pPr>
            <a:endParaRPr lang="en-US" sz="2100" dirty="0">
              <a:latin typeface="Verdana"/>
              <a:ea typeface="Verdana"/>
            </a:endParaRPr>
          </a:p>
          <a:p>
            <a:pPr>
              <a:buClr>
                <a:srgbClr val="3F8EC5"/>
              </a:buClr>
            </a:pPr>
            <a:r>
              <a:rPr lang="en-US" sz="2100" dirty="0">
                <a:latin typeface="Verdana"/>
                <a:ea typeface="Verdana"/>
              </a:rPr>
              <a:t>The global indicator framework states that SDG indicators should be “disaggregated, where relevant, by income, sex, age, race, ethnicity, migratory status, </a:t>
            </a:r>
            <a:r>
              <a:rPr lang="en-US" sz="2100" b="1" dirty="0">
                <a:latin typeface="Verdana"/>
                <a:ea typeface="Verdana"/>
              </a:rPr>
              <a:t>disability </a:t>
            </a:r>
            <a:r>
              <a:rPr lang="en-US" sz="2100" dirty="0">
                <a:latin typeface="Verdana"/>
                <a:ea typeface="Verdana"/>
              </a:rPr>
              <a:t>and geographic location, or other characteristics...”</a:t>
            </a:r>
            <a:endParaRPr lang="en-US" sz="2100" dirty="0">
              <a:latin typeface="Verdana"/>
              <a:ea typeface="Verdana"/>
              <a:cs typeface="Calibri"/>
            </a:endParaRPr>
          </a:p>
          <a:p>
            <a:pPr>
              <a:buClr>
                <a:srgbClr val="3F8EC5"/>
              </a:buClr>
            </a:pPr>
            <a:r>
              <a:rPr lang="en-AU" sz="2100" dirty="0">
                <a:latin typeface="Verdana"/>
                <a:ea typeface="Verdana"/>
              </a:rPr>
              <a:t>For example, the indicator “</a:t>
            </a:r>
            <a:r>
              <a:rPr lang="en-US" sz="2100" dirty="0">
                <a:latin typeface="Verdana"/>
                <a:ea typeface="Verdana"/>
              </a:rPr>
              <a:t>Proportion of population with access to electricity”</a:t>
            </a:r>
            <a:r>
              <a:rPr lang="en-AU" sz="2100" dirty="0">
                <a:latin typeface="Verdana"/>
                <a:ea typeface="Verdana"/>
              </a:rPr>
              <a:t> can be disaggregated by disability.</a:t>
            </a:r>
            <a:endParaRPr lang="en-AU" sz="2100" dirty="0">
              <a:latin typeface="Verdana"/>
              <a:ea typeface="Verdana"/>
              <a:cs typeface="Calibri"/>
            </a:endParaRPr>
          </a:p>
          <a:p>
            <a:pPr marL="0" indent="0">
              <a:buNone/>
            </a:pPr>
            <a:endParaRPr lang="en-US" dirty="0"/>
          </a:p>
        </p:txBody>
      </p:sp>
      <p:sp>
        <p:nvSpPr>
          <p:cNvPr id="5" name="TextBox 4">
            <a:extLst>
              <a:ext uri="{FF2B5EF4-FFF2-40B4-BE49-F238E27FC236}">
                <a16:creationId xmlns:a16="http://schemas.microsoft.com/office/drawing/2014/main" id="{3A919131-F105-E5B2-2F70-DAE95A5841B5}"/>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6D0F3C35-47B0-D218-E161-CD7D525E1582}"/>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8</a:t>
            </a:fld>
            <a:endParaRPr lang="en-US" sz="1000" dirty="0"/>
          </a:p>
        </p:txBody>
      </p:sp>
    </p:spTree>
    <p:extLst>
      <p:ext uri="{BB962C8B-B14F-4D97-AF65-F5344CB8AC3E}">
        <p14:creationId xmlns:p14="http://schemas.microsoft.com/office/powerpoint/2010/main" val="7611151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DD6B07A6-D625-D22A-6C47-CF4B655A498E}"/>
              </a:ext>
              <a:ext uri="{C183D7F6-B498-43B3-948B-1728B52AA6E4}">
                <adec:decorative xmlns:adec="http://schemas.microsoft.com/office/drawing/2017/decorative" val="1"/>
              </a:ext>
            </a:extLst>
          </p:cNvPr>
          <p:cNvPicPr>
            <a:picLocks noChangeAspect="1"/>
          </p:cNvPicPr>
          <p:nvPr/>
        </p:nvPicPr>
        <p:blipFill>
          <a:blip r:embed="rId2"/>
          <a:stretch>
            <a:fillRect/>
          </a:stretch>
        </p:blipFill>
        <p:spPr>
          <a:xfrm>
            <a:off x="533514" y="0"/>
            <a:ext cx="11649330" cy="5984341"/>
          </a:xfrm>
          <a:prstGeom prst="rect">
            <a:avLst/>
          </a:prstGeom>
        </p:spPr>
      </p:pic>
      <p:sp>
        <p:nvSpPr>
          <p:cNvPr id="2" name="Title 1">
            <a:extLst>
              <a:ext uri="{FF2B5EF4-FFF2-40B4-BE49-F238E27FC236}">
                <a16:creationId xmlns:a16="http://schemas.microsoft.com/office/drawing/2014/main" id="{01921426-EA0C-F047-9CC1-9478AC866C95}"/>
              </a:ext>
            </a:extLst>
          </p:cNvPr>
          <p:cNvSpPr>
            <a:spLocks noGrp="1"/>
          </p:cNvSpPr>
          <p:nvPr>
            <p:ph type="title"/>
          </p:nvPr>
        </p:nvSpPr>
        <p:spPr>
          <a:xfrm>
            <a:off x="1305405" y="279315"/>
            <a:ext cx="10748900" cy="1335088"/>
          </a:xfrm>
        </p:spPr>
        <p:txBody>
          <a:bodyPr/>
          <a:lstStyle/>
          <a:p>
            <a:r>
              <a:rPr lang="en-AU" sz="3200" dirty="0">
                <a:solidFill>
                  <a:srgbClr val="C00000"/>
                </a:solidFill>
                <a:latin typeface="Verdana"/>
                <a:ea typeface="Verdana"/>
              </a:rPr>
              <a:t>How can OPDs use data to monitor the SDGs</a:t>
            </a:r>
            <a:r>
              <a:rPr lang="en-US" sz="3200" dirty="0">
                <a:solidFill>
                  <a:srgbClr val="C00000"/>
                </a:solidFill>
                <a:latin typeface="Verdana"/>
                <a:ea typeface="Verdana"/>
              </a:rPr>
              <a:t>?</a:t>
            </a:r>
          </a:p>
        </p:txBody>
      </p:sp>
      <p:sp>
        <p:nvSpPr>
          <p:cNvPr id="3" name="Content Placeholder 2">
            <a:extLst>
              <a:ext uri="{FF2B5EF4-FFF2-40B4-BE49-F238E27FC236}">
                <a16:creationId xmlns:a16="http://schemas.microsoft.com/office/drawing/2014/main" id="{16880525-9036-E54F-886D-60D6E562CE9E}"/>
              </a:ext>
            </a:extLst>
          </p:cNvPr>
          <p:cNvSpPr>
            <a:spLocks noGrp="1"/>
          </p:cNvSpPr>
          <p:nvPr>
            <p:ph idx="1"/>
          </p:nvPr>
        </p:nvSpPr>
        <p:spPr>
          <a:xfrm>
            <a:off x="1305405" y="1534332"/>
            <a:ext cx="10260062" cy="5083444"/>
          </a:xfrm>
        </p:spPr>
        <p:txBody>
          <a:bodyPr vert="horz" lIns="91440" tIns="45720" rIns="91440" bIns="45720" rtlCol="0" anchor="t">
            <a:normAutofit/>
          </a:bodyPr>
          <a:lstStyle/>
          <a:p>
            <a:endParaRPr lang="en-AU" dirty="0"/>
          </a:p>
          <a:p>
            <a:pPr>
              <a:buClr>
                <a:srgbClr val="3F8EC5"/>
              </a:buClr>
            </a:pPr>
            <a:r>
              <a:rPr lang="en-AU" sz="2100" dirty="0">
                <a:latin typeface="Verdana"/>
                <a:ea typeface="Verdana"/>
              </a:rPr>
              <a:t>Review the </a:t>
            </a:r>
            <a:r>
              <a:rPr lang="en-AU" sz="2100" u="sng" dirty="0">
                <a:latin typeface="Verdana"/>
                <a:ea typeface="Verdana"/>
                <a:hlinkClick r:id="rId3"/>
              </a:rPr>
              <a:t>global indicator framework</a:t>
            </a:r>
            <a:r>
              <a:rPr lang="en-AU" sz="2100" dirty="0">
                <a:latin typeface="Verdana"/>
                <a:ea typeface="Verdana"/>
              </a:rPr>
              <a:t> </a:t>
            </a:r>
            <a:r>
              <a:rPr lang="en-AU" sz="2100" dirty="0">
                <a:latin typeface="Verdana"/>
                <a:ea typeface="+mn-lt"/>
                <a:cs typeface="+mn-lt"/>
              </a:rPr>
              <a:t>and the </a:t>
            </a:r>
            <a:r>
              <a:rPr lang="en-AU" sz="2100" u="sng" dirty="0">
                <a:latin typeface="Verdana"/>
                <a:ea typeface="+mn-lt"/>
                <a:cs typeface="+mn-lt"/>
                <a:hlinkClick r:id="rId4"/>
              </a:rPr>
              <a:t>identified 32 critically important indicators</a:t>
            </a:r>
            <a:r>
              <a:rPr lang="en-AU" sz="2100" dirty="0">
                <a:latin typeface="Verdana"/>
                <a:ea typeface="+mn-lt"/>
                <a:cs typeface="+mn-lt"/>
              </a:rPr>
              <a:t> that are recommended by OPDs and allies to be disaggregated by disability.</a:t>
            </a:r>
            <a:endParaRPr lang="en-US" sz="2100" dirty="0">
              <a:latin typeface="Verdana"/>
              <a:ea typeface="Verdana"/>
              <a:cs typeface="Calibri"/>
            </a:endParaRPr>
          </a:p>
          <a:p>
            <a:pPr>
              <a:buClr>
                <a:srgbClr val="3F8EC5"/>
              </a:buClr>
            </a:pPr>
            <a:r>
              <a:rPr lang="en-AU" sz="2100" dirty="0">
                <a:latin typeface="Verdana"/>
                <a:ea typeface="Verdana"/>
              </a:rPr>
              <a:t>Participate in national-level consultations and provide an analysis of gaps in the inclusion of persons with disabilities in achieving the SDGs.</a:t>
            </a:r>
          </a:p>
          <a:p>
            <a:pPr>
              <a:buClr>
                <a:srgbClr val="3F8EC5"/>
              </a:buClr>
            </a:pPr>
            <a:r>
              <a:rPr lang="en-AU" sz="2100" dirty="0">
                <a:latin typeface="Verdana"/>
                <a:ea typeface="+mn-lt"/>
                <a:cs typeface="+mn-lt"/>
              </a:rPr>
              <a:t>Engage in </a:t>
            </a:r>
            <a:r>
              <a:rPr lang="en-AU" sz="2100" b="1" dirty="0">
                <a:latin typeface="Verdana"/>
                <a:ea typeface="+mn-lt"/>
                <a:cs typeface="+mn-lt"/>
              </a:rPr>
              <a:t>national </a:t>
            </a:r>
            <a:r>
              <a:rPr lang="en-AU" sz="2100" dirty="0">
                <a:latin typeface="Verdana"/>
                <a:ea typeface="+mn-lt"/>
                <a:cs typeface="+mn-lt"/>
              </a:rPr>
              <a:t>SDG Forums, </a:t>
            </a:r>
            <a:r>
              <a:rPr lang="en-AU" sz="2100" b="1" dirty="0">
                <a:latin typeface="Verdana"/>
                <a:ea typeface="+mn-lt"/>
                <a:cs typeface="+mn-lt"/>
              </a:rPr>
              <a:t>regional </a:t>
            </a:r>
            <a:r>
              <a:rPr lang="en-AU" sz="2100" dirty="0">
                <a:latin typeface="Verdana"/>
                <a:ea typeface="+mn-lt"/>
                <a:cs typeface="+mn-lt"/>
              </a:rPr>
              <a:t>SDG forums and the </a:t>
            </a:r>
            <a:r>
              <a:rPr lang="en-AU" sz="2100" b="1" dirty="0">
                <a:latin typeface="Verdana"/>
                <a:ea typeface="+mn-lt"/>
                <a:cs typeface="+mn-lt"/>
              </a:rPr>
              <a:t>global</a:t>
            </a:r>
            <a:r>
              <a:rPr lang="en-AU" sz="2100" dirty="0">
                <a:latin typeface="Verdana"/>
                <a:ea typeface="+mn-lt"/>
                <a:cs typeface="+mn-lt"/>
              </a:rPr>
              <a:t> High-level Political Forum to continue to push for improvements to disability disaggregated data and to fill disability data gaps in achieving the SDGs.</a:t>
            </a:r>
          </a:p>
          <a:p>
            <a:pPr lvl="0">
              <a:buClr>
                <a:srgbClr val="404040"/>
              </a:buClr>
            </a:pPr>
            <a:endParaRPr lang="en-AU" dirty="0">
              <a:cs typeface="Calibri"/>
            </a:endParaRPr>
          </a:p>
        </p:txBody>
      </p:sp>
      <p:sp>
        <p:nvSpPr>
          <p:cNvPr id="5" name="TextBox 4">
            <a:extLst>
              <a:ext uri="{FF2B5EF4-FFF2-40B4-BE49-F238E27FC236}">
                <a16:creationId xmlns:a16="http://schemas.microsoft.com/office/drawing/2014/main" id="{77D430CA-7236-EA03-3C4D-AAF9EE269A28}"/>
              </a:ext>
            </a:extLst>
          </p:cNvPr>
          <p:cNvSpPr txBox="1"/>
          <p:nvPr/>
        </p:nvSpPr>
        <p:spPr>
          <a:xfrm>
            <a:off x="3322622" y="6332464"/>
            <a:ext cx="8383509" cy="400110"/>
          </a:xfrm>
          <a:prstGeom prst="rect">
            <a:avLst/>
          </a:prstGeom>
          <a:noFill/>
        </p:spPr>
        <p:txBody>
          <a:bodyPr wrap="square" rtlCol="0">
            <a:spAutoFit/>
          </a:bodyPr>
          <a:lstStyle/>
          <a:p>
            <a:pPr algn="r"/>
            <a:r>
              <a:rPr lang="en-AU" sz="1000" b="1" dirty="0">
                <a:solidFill>
                  <a:srgbClr val="3F8EC5"/>
                </a:solidFill>
                <a:latin typeface="Verdana" panose="020B0604030504040204" pitchFamily="34" charset="0"/>
                <a:ea typeface="Verdana" panose="020B0604030504040204" pitchFamily="34" charset="0"/>
                <a:cs typeface="Verdana" panose="020B0604030504040204" pitchFamily="34" charset="0"/>
              </a:rPr>
              <a:t>Disability Data Advocacy Workshop for Organisations of Persons with Disabilities – </a:t>
            </a:r>
            <a:r>
              <a:rPr lang="en-AU" sz="1000" b="1" dirty="0">
                <a:solidFill>
                  <a:srgbClr val="C00000"/>
                </a:solidFill>
                <a:latin typeface="Verdana" panose="020B0604030504040204" pitchFamily="34" charset="0"/>
                <a:ea typeface="Verdana" panose="020B0604030504040204" pitchFamily="34" charset="0"/>
                <a:cs typeface="Verdana" panose="020B0604030504040204" pitchFamily="34" charset="0"/>
              </a:rPr>
              <a:t>SESSION 7</a:t>
            </a:r>
          </a:p>
          <a:p>
            <a:pPr algn="r"/>
            <a:endParaRPr lang="en-US" sz="1000" dirty="0"/>
          </a:p>
        </p:txBody>
      </p:sp>
      <p:sp>
        <p:nvSpPr>
          <p:cNvPr id="6" name="TextBox 5">
            <a:extLst>
              <a:ext uri="{FF2B5EF4-FFF2-40B4-BE49-F238E27FC236}">
                <a16:creationId xmlns:a16="http://schemas.microsoft.com/office/drawing/2014/main" id="{9C28AFBB-9F0A-E64F-F84F-AC8532434C06}"/>
              </a:ext>
            </a:extLst>
          </p:cNvPr>
          <p:cNvSpPr txBox="1"/>
          <p:nvPr/>
        </p:nvSpPr>
        <p:spPr>
          <a:xfrm>
            <a:off x="624689" y="6332464"/>
            <a:ext cx="2018923" cy="246221"/>
          </a:xfrm>
          <a:prstGeom prst="rect">
            <a:avLst/>
          </a:prstGeom>
          <a:noFill/>
        </p:spPr>
        <p:txBody>
          <a:bodyPr wrap="square" rtlCol="0">
            <a:spAutoFit/>
          </a:bodyPr>
          <a:lstStyle/>
          <a:p>
            <a:fld id="{9CAA54A6-5C63-AB4A-BFB1-7A53E2C7C1AC}" type="slidenum">
              <a:rPr lang="en-AU" sz="1000" b="1" smtClean="0">
                <a:solidFill>
                  <a:srgbClr val="3F8EC5"/>
                </a:solidFill>
                <a:latin typeface="Verdana" panose="020B0604030504040204" pitchFamily="34" charset="0"/>
                <a:ea typeface="Verdana" panose="020B0604030504040204" pitchFamily="34" charset="0"/>
                <a:cs typeface="Verdana" panose="020B0604030504040204" pitchFamily="34" charset="0"/>
              </a:rPr>
              <a:t>9</a:t>
            </a:fld>
            <a:endParaRPr lang="en-US" sz="1000" dirty="0"/>
          </a:p>
        </p:txBody>
      </p:sp>
    </p:spTree>
    <p:extLst>
      <p:ext uri="{BB962C8B-B14F-4D97-AF65-F5344CB8AC3E}">
        <p14:creationId xmlns:p14="http://schemas.microsoft.com/office/powerpoint/2010/main" val="3385680148"/>
      </p:ext>
    </p:extLst>
  </p:cSld>
  <p:clrMapOvr>
    <a:masterClrMapping/>
  </p:clrMapOvr>
</p:sld>
</file>

<file path=ppt/theme/theme1.xml><?xml version="1.0" encoding="utf-8"?>
<a:theme xmlns:a="http://schemas.openxmlformats.org/drawingml/2006/main" name="Custom">
  <a:themeElements>
    <a:clrScheme name="PRPD">
      <a:dk1>
        <a:sysClr val="windowText" lastClr="000000"/>
      </a:dk1>
      <a:lt1>
        <a:sysClr val="window" lastClr="FFFFFF"/>
      </a:lt1>
      <a:dk2>
        <a:srgbClr val="003C5C"/>
      </a:dk2>
      <a:lt2>
        <a:srgbClr val="E7E6E6"/>
      </a:lt2>
      <a:accent1>
        <a:srgbClr val="36A9E1"/>
      </a:accent1>
      <a:accent2>
        <a:srgbClr val="ED7D31"/>
      </a:accent2>
      <a:accent3>
        <a:srgbClr val="A5A5A5"/>
      </a:accent3>
      <a:accent4>
        <a:srgbClr val="FFC000"/>
      </a:accent4>
      <a:accent5>
        <a:srgbClr val="226B8C"/>
      </a:accent5>
      <a:accent6>
        <a:srgbClr val="70AD47"/>
      </a:accent6>
      <a:hlink>
        <a:srgbClr val="0563C1"/>
      </a:hlink>
      <a:folHlink>
        <a:srgbClr val="954F7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ubtle Solids">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 template.potx" id="{8F65D573-0869-4E80-BB1B-DD8D26184BE8}" vid="{C80E03D5-9B74-4F63-AD42-3ADF5443414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TaxCatchAll xmlns="737c2504-32d5-4e32-b846-d4f378d94766" xsi:nil="true"/>
    <lcf76f155ced4ddcb4097134ff3c332f xmlns="b1dd9fb2-4965-4efe-ab6a-5f74955b3cd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43A5A4A228E2A945B387943220A99A75" ma:contentTypeVersion="17" ma:contentTypeDescription="Create a new document." ma:contentTypeScope="" ma:versionID="0a00de78f5bed246f89f6d8ad9fffedc">
  <xsd:schema xmlns:xsd="http://www.w3.org/2001/XMLSchema" xmlns:xs="http://www.w3.org/2001/XMLSchema" xmlns:p="http://schemas.microsoft.com/office/2006/metadata/properties" xmlns:ns2="b1dd9fb2-4965-4efe-ab6a-5f74955b3cd5" xmlns:ns3="737c2504-32d5-4e32-b846-d4f378d94766" targetNamespace="http://schemas.microsoft.com/office/2006/metadata/properties" ma:root="true" ma:fieldsID="720f109b9b8f81415ce091e28dec1ed3" ns2:_="" ns3:_="">
    <xsd:import namespace="b1dd9fb2-4965-4efe-ab6a-5f74955b3cd5"/>
    <xsd:import namespace="737c2504-32d5-4e32-b846-d4f378d94766"/>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3:SharedWithUsers" minOccurs="0"/>
                <xsd:element ref="ns3:SharedWithDetails" minOccurs="0"/>
                <xsd:element ref="ns3:TaxCatchAll" minOccurs="0"/>
                <xsd:element ref="ns2:lcf76f155ced4ddcb4097134ff3c332f"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1dd9fb2-4965-4efe-ab6a-5f74955b3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2ea690f9-60e4-4b3b-90eb-0bcc63f223f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737c2504-32d5-4e32-b846-d4f378d94766"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TaxCatchAll" ma:index="20" nillable="true" ma:displayName="Taxonomy Catch All Column" ma:hidden="true" ma:list="{d0d07f30-4b12-4c72-8954-06a5479da043}" ma:internalName="TaxCatchAll" ma:showField="CatchAllData" ma:web="737c2504-32d5-4e32-b846-d4f378d94766">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210269C-A25E-42AF-A07B-E48D09F13216}">
  <ds:schemaRefs>
    <ds:schemaRef ds:uri="http://schemas.microsoft.com/sharepoint/v3/contenttype/forms"/>
  </ds:schemaRefs>
</ds:datastoreItem>
</file>

<file path=customXml/itemProps2.xml><?xml version="1.0" encoding="utf-8"?>
<ds:datastoreItem xmlns:ds="http://schemas.openxmlformats.org/officeDocument/2006/customXml" ds:itemID="{C0ADE4CB-FF67-45C3-927E-AE113A3CB17C}">
  <ds:schemaRefs>
    <ds:schemaRef ds:uri="http://schemas.openxmlformats.org/package/2006/metadata/core-propertie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b1dd9fb2-4965-4efe-ab6a-5f74955b3cd5"/>
    <ds:schemaRef ds:uri="http://purl.org/dc/terms/"/>
    <ds:schemaRef ds:uri="737c2504-32d5-4e32-b846-d4f378d94766"/>
    <ds:schemaRef ds:uri="http://www.w3.org/XML/1998/namespace"/>
  </ds:schemaRefs>
</ds:datastoreItem>
</file>

<file path=customXml/itemProps3.xml><?xml version="1.0" encoding="utf-8"?>
<ds:datastoreItem xmlns:ds="http://schemas.openxmlformats.org/officeDocument/2006/customXml" ds:itemID="{51E44D54-04F5-4D02-8977-60E1DE168C2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1dd9fb2-4965-4efe-ab6a-5f74955b3cd5"/>
    <ds:schemaRef ds:uri="737c2504-32d5-4e32-b846-d4f378d947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Custom</Template>
  <TotalTime>5249</TotalTime>
  <Words>1811</Words>
  <Application>Microsoft Macintosh PowerPoint</Application>
  <PresentationFormat>Widescreen</PresentationFormat>
  <Paragraphs>158</Paragraphs>
  <Slides>22</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Verdana</vt:lpstr>
      <vt:lpstr>Custom</vt:lpstr>
      <vt:lpstr>OPDs role in advocacy using data</vt:lpstr>
      <vt:lpstr>Session overview </vt:lpstr>
      <vt:lpstr>Overview of session</vt:lpstr>
      <vt:lpstr>How to advocate for better data</vt:lpstr>
      <vt:lpstr>Building advocacy messages  </vt:lpstr>
      <vt:lpstr>Why should OPDs use official data in advocacy? </vt:lpstr>
      <vt:lpstr>How can OPDs use data to monitor the CRPD?</vt:lpstr>
      <vt:lpstr>What do the SDG indicators mean for OPD advocacy?  </vt:lpstr>
      <vt:lpstr>How can OPDs use data to monitor the SDGs?</vt:lpstr>
      <vt:lpstr>Building evidence-based advocacy</vt:lpstr>
      <vt:lpstr>Possible steps for using official data for advocacy </vt:lpstr>
      <vt:lpstr>Disaggregated data in advocacy - an example</vt:lpstr>
      <vt:lpstr>Building advocacy messages with data  </vt:lpstr>
      <vt:lpstr>OPDs and their role in the collection and use of data</vt:lpstr>
      <vt:lpstr>OPDs and data collection and use</vt:lpstr>
      <vt:lpstr>OPDs and data collaborations</vt:lpstr>
      <vt:lpstr>Data advocacy challenges and solutions in Kenya </vt:lpstr>
      <vt:lpstr>Possible advocacy actions</vt:lpstr>
      <vt:lpstr>Possible advocacy to NSOs</vt:lpstr>
      <vt:lpstr>Data advocacy actions</vt:lpstr>
      <vt:lpstr>Activity – identify opportunities and challenges for the advocacy objectives of your OPD</vt:lpstr>
      <vt:lpstr>End of session Please complete Individual Reflection Sheets for this session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 for authors</dc:title>
  <dc:creator>E. M. Lockwood</dc:creator>
  <cp:lastModifiedBy>Tod Emko, CPACC</cp:lastModifiedBy>
  <cp:revision>391</cp:revision>
  <dcterms:created xsi:type="dcterms:W3CDTF">2021-07-14T18:13:39Z</dcterms:created>
  <dcterms:modified xsi:type="dcterms:W3CDTF">2022-12-06T17:22:47Z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0x01010043A5A4A228E2A945B387943220A99A75</vt:lpwstr>
  </property>
  <property fmtid="{D5CDD505-2E9C-101B-9397-08002B2CF9AE}" pid="3" name="MediaServiceImageTags">
    <vt:lpwstr/>
  </property>
</Properties>
</file>