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2" r:id="rId4"/>
  </p:sldMasterIdLst>
  <p:notesMasterIdLst>
    <p:notesMasterId r:id="rId25"/>
  </p:notesMasterIdLst>
  <p:handoutMasterIdLst>
    <p:handoutMasterId r:id="rId26"/>
  </p:handoutMasterIdLst>
  <p:sldIdLst>
    <p:sldId id="256" r:id="rId5"/>
    <p:sldId id="1090" r:id="rId6"/>
    <p:sldId id="259" r:id="rId7"/>
    <p:sldId id="1092" r:id="rId8"/>
    <p:sldId id="827" r:id="rId9"/>
    <p:sldId id="1045" r:id="rId10"/>
    <p:sldId id="1085" r:id="rId11"/>
    <p:sldId id="744" r:id="rId12"/>
    <p:sldId id="831" r:id="rId13"/>
    <p:sldId id="1028" r:id="rId14"/>
    <p:sldId id="926" r:id="rId15"/>
    <p:sldId id="931" r:id="rId16"/>
    <p:sldId id="1091" r:id="rId17"/>
    <p:sldId id="828" r:id="rId18"/>
    <p:sldId id="928" r:id="rId19"/>
    <p:sldId id="936" r:id="rId20"/>
    <p:sldId id="1093" r:id="rId21"/>
    <p:sldId id="934" r:id="rId22"/>
    <p:sldId id="1089" r:id="rId23"/>
    <p:sldId id="301"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EA3F904-C9F0-2B6F-29D2-36E4273853B8}" name="Amanda Willimott" initials="AW" userId="S::awillimott@cbm.org.au::a03815ee-9218-485d-8e31-93ad5312f63a" providerId="AD"/>
  <p188:author id="{583DA564-E0B3-8B65-BED9-AA9239903A4D}" name="Amanda Willimott" initials="AW" userId="S::awillimott_cbm.org.au#ext#@cbmglobal.onmicrosoft.com::27134a4b-9965-4522-a53e-590b8b69991a" providerId="AD"/>
  <p188:author id="{907D0066-A7CF-A7EC-5C7D-44D24186931B}" name="Debbie Gallagher" initials="DG" userId="S::debbie.gallagher@cbm-global.org::f0676cfd-f613-49fb-935e-799b6c487e3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ennifer Madans" initials="JM" lastIdx="80" clrIdx="0">
    <p:extLst>
      <p:ext uri="{19B8F6BF-5375-455C-9EA6-DF929625EA0E}">
        <p15:presenceInfo xmlns:p15="http://schemas.microsoft.com/office/powerpoint/2012/main" userId="933cd1dea7d96209" providerId="Windows Live"/>
      </p:ext>
    </p:extLst>
  </p:cmAuthor>
  <p:cmAuthor id="2" name="E. M. Lockwood" initials="EML" lastIdx="1" clrIdx="1">
    <p:extLst>
      <p:ext uri="{19B8F6BF-5375-455C-9EA6-DF929625EA0E}">
        <p15:presenceInfo xmlns:p15="http://schemas.microsoft.com/office/powerpoint/2012/main" userId="b1666df3e4b8442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B09C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D56D00-C817-4817-2597-AC91988C3C17}" v="7" dt="2023-05-09T06:22:33.4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520"/>
    <p:restoredTop sz="86351"/>
  </p:normalViewPr>
  <p:slideViewPr>
    <p:cSldViewPr snapToGrid="0">
      <p:cViewPr varScale="1">
        <p:scale>
          <a:sx n="92" d="100"/>
          <a:sy n="92" d="100"/>
        </p:scale>
        <p:origin x="176" y="50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rsty Thompson" userId="S::kirsty.thompson@cbm-global.org::d37a5195-ecbf-4ffb-9179-f32de25a85f4" providerId="AD" clId="Web-{BFD56D00-C817-4817-2597-AC91988C3C17}"/>
    <pc:docChg chg="modSld">
      <pc:chgData name="Kirsty Thompson" userId="S::kirsty.thompson@cbm-global.org::d37a5195-ecbf-4ffb-9179-f32de25a85f4" providerId="AD" clId="Web-{BFD56D00-C817-4817-2597-AC91988C3C17}" dt="2023-05-09T06:22:33.427" v="7"/>
      <pc:docMkLst>
        <pc:docMk/>
      </pc:docMkLst>
      <pc:sldChg chg="modSp delCm modCm">
        <pc:chgData name="Kirsty Thompson" userId="S::kirsty.thompson@cbm-global.org::d37a5195-ecbf-4ffb-9179-f32de25a85f4" providerId="AD" clId="Web-{BFD56D00-C817-4817-2597-AC91988C3C17}" dt="2023-05-09T06:21:04.502" v="3"/>
        <pc:sldMkLst>
          <pc:docMk/>
          <pc:sldMk cId="1807589677" sldId="928"/>
        </pc:sldMkLst>
        <pc:spChg chg="mod">
          <ac:chgData name="Kirsty Thompson" userId="S::kirsty.thompson@cbm-global.org::d37a5195-ecbf-4ffb-9179-f32de25a85f4" providerId="AD" clId="Web-{BFD56D00-C817-4817-2597-AC91988C3C17}" dt="2023-05-09T06:21:04.236" v="2" actId="20577"/>
          <ac:spMkLst>
            <pc:docMk/>
            <pc:sldMk cId="1807589677" sldId="928"/>
            <ac:spMk id="3" creationId="{00000000-0000-0000-0000-000000000000}"/>
          </ac:spMkLst>
        </pc:spChg>
        <pc:extLst>
          <p:ext xmlns:p="http://schemas.openxmlformats.org/presentationml/2006/main" uri="{D6D511B9-2390-475A-947B-AFAB55BFBCF1}">
            <pc226:cmChg xmlns:pc226="http://schemas.microsoft.com/office/powerpoint/2022/06/main/command" chg="del mod">
              <pc226:chgData name="Kirsty Thompson" userId="S::kirsty.thompson@cbm-global.org::d37a5195-ecbf-4ffb-9179-f32de25a85f4" providerId="AD" clId="Web-{BFD56D00-C817-4817-2597-AC91988C3C17}" dt="2023-05-09T06:21:04.502" v="3"/>
              <pc2:cmMkLst xmlns:pc2="http://schemas.microsoft.com/office/powerpoint/2019/9/main/command">
                <pc:docMk/>
                <pc:sldMk cId="1807589677" sldId="928"/>
                <pc2:cmMk id="{A6084473-E8E0-4BCE-9EC1-AC0CC90507F1}"/>
              </pc2:cmMkLst>
            </pc226:cmChg>
            <pc226:cmChg xmlns:pc226="http://schemas.microsoft.com/office/powerpoint/2022/06/main/command" chg="del">
              <pc226:chgData name="Kirsty Thompson" userId="S::kirsty.thompson@cbm-global.org::d37a5195-ecbf-4ffb-9179-f32de25a85f4" providerId="AD" clId="Web-{BFD56D00-C817-4817-2597-AC91988C3C17}" dt="2023-05-09T06:20:39.251" v="0"/>
              <pc2:cmMkLst xmlns:pc2="http://schemas.microsoft.com/office/powerpoint/2019/9/main/command">
                <pc:docMk/>
                <pc:sldMk cId="1807589677" sldId="928"/>
                <pc2:cmMk id="{8511A189-7D6B-374C-BF89-E2F2931655B3}"/>
              </pc2:cmMkLst>
            </pc226:cmChg>
          </p:ext>
        </pc:extLst>
      </pc:sldChg>
      <pc:sldChg chg="delCm">
        <pc:chgData name="Kirsty Thompson" userId="S::kirsty.thompson@cbm-global.org::d37a5195-ecbf-4ffb-9179-f32de25a85f4" providerId="AD" clId="Web-{BFD56D00-C817-4817-2597-AC91988C3C17}" dt="2023-05-09T06:21:22.455" v="4"/>
        <pc:sldMkLst>
          <pc:docMk/>
          <pc:sldMk cId="1618055226" sldId="936"/>
        </pc:sldMkLst>
        <pc:extLst>
          <p:ext xmlns:p="http://schemas.openxmlformats.org/presentationml/2006/main" uri="{D6D511B9-2390-475A-947B-AFAB55BFBCF1}">
            <pc226:cmChg xmlns:pc226="http://schemas.microsoft.com/office/powerpoint/2022/06/main/command" chg="del">
              <pc226:chgData name="Kirsty Thompson" userId="S::kirsty.thompson@cbm-global.org::d37a5195-ecbf-4ffb-9179-f32de25a85f4" providerId="AD" clId="Web-{BFD56D00-C817-4817-2597-AC91988C3C17}" dt="2023-05-09T06:21:22.455" v="4"/>
              <pc2:cmMkLst xmlns:pc2="http://schemas.microsoft.com/office/powerpoint/2019/9/main/command">
                <pc:docMk/>
                <pc:sldMk cId="1618055226" sldId="936"/>
                <pc2:cmMk id="{5FDE53FB-4C59-7D4B-BBC2-D59C6C62C602}"/>
              </pc2:cmMkLst>
            </pc226:cmChg>
          </p:ext>
        </pc:extLst>
      </pc:sldChg>
      <pc:sldChg chg="delCm">
        <pc:chgData name="Kirsty Thompson" userId="S::kirsty.thompson@cbm-global.org::d37a5195-ecbf-4ffb-9179-f32de25a85f4" providerId="AD" clId="Web-{BFD56D00-C817-4817-2597-AC91988C3C17}" dt="2023-05-09T06:22:20.926" v="6"/>
        <pc:sldMkLst>
          <pc:docMk/>
          <pc:sldMk cId="2694898006" sldId="1089"/>
        </pc:sldMkLst>
        <pc:extLst>
          <p:ext xmlns:p="http://schemas.openxmlformats.org/presentationml/2006/main" uri="{D6D511B9-2390-475A-947B-AFAB55BFBCF1}">
            <pc226:cmChg xmlns:pc226="http://schemas.microsoft.com/office/powerpoint/2022/06/main/command" chg="del">
              <pc226:chgData name="Kirsty Thompson" userId="S::kirsty.thompson@cbm-global.org::d37a5195-ecbf-4ffb-9179-f32de25a85f4" providerId="AD" clId="Web-{BFD56D00-C817-4817-2597-AC91988C3C17}" dt="2023-05-09T06:22:20.926" v="6"/>
              <pc2:cmMkLst xmlns:pc2="http://schemas.microsoft.com/office/powerpoint/2019/9/main/command">
                <pc:docMk/>
                <pc:sldMk cId="2694898006" sldId="1089"/>
                <pc2:cmMk id="{5DD84A11-F1FE-4B5E-89BF-0322AE6FBC9D}"/>
              </pc2:cmMkLst>
            </pc226:cmChg>
          </p:ext>
        </pc:extLst>
      </pc:sldChg>
      <pc:sldChg chg="delCm">
        <pc:chgData name="Kirsty Thompson" userId="S::kirsty.thompson@cbm-global.org::d37a5195-ecbf-4ffb-9179-f32de25a85f4" providerId="AD" clId="Web-{BFD56D00-C817-4817-2597-AC91988C3C17}" dt="2023-05-09T06:22:33.427" v="7"/>
        <pc:sldMkLst>
          <pc:docMk/>
          <pc:sldMk cId="242499820" sldId="1093"/>
        </pc:sldMkLst>
        <pc:extLst>
          <p:ext xmlns:p="http://schemas.openxmlformats.org/presentationml/2006/main" uri="{D6D511B9-2390-475A-947B-AFAB55BFBCF1}">
            <pc226:cmChg xmlns:pc226="http://schemas.microsoft.com/office/powerpoint/2022/06/main/command" chg="del">
              <pc226:chgData name="Kirsty Thompson" userId="S::kirsty.thompson@cbm-global.org::d37a5195-ecbf-4ffb-9179-f32de25a85f4" providerId="AD" clId="Web-{BFD56D00-C817-4817-2597-AC91988C3C17}" dt="2023-05-09T06:22:33.427" v="7"/>
              <pc2:cmMkLst xmlns:pc2="http://schemas.microsoft.com/office/powerpoint/2019/9/main/command">
                <pc:docMk/>
                <pc:sldMk cId="242499820" sldId="1093"/>
                <pc2:cmMk id="{CEDD8635-E372-4087-A926-6910A180C77C}"/>
              </pc2:cmMkLst>
            </pc226:cmChg>
            <pc226:cmChg xmlns:pc226="http://schemas.microsoft.com/office/powerpoint/2022/06/main/command" chg="del">
              <pc226:chgData name="Kirsty Thompson" userId="S::kirsty.thompson@cbm-global.org::d37a5195-ecbf-4ffb-9179-f32de25a85f4" providerId="AD" clId="Web-{BFD56D00-C817-4817-2597-AC91988C3C17}" dt="2023-05-09T06:22:07.957" v="5"/>
              <pc2:cmMkLst xmlns:pc2="http://schemas.microsoft.com/office/powerpoint/2019/9/main/command">
                <pc:docMk/>
                <pc:sldMk cId="242499820" sldId="1093"/>
                <pc2:cmMk id="{50CB43BB-8B22-A348-8EB1-C22B30DDC89F}"/>
              </pc2:cmMkLst>
            </pc226:cmChg>
          </p:ext>
        </pc:ext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6608C75-C363-47E1-A407-6C532ADDDD69}" type="datetimeFigureOut">
              <a:rPr lang="en-AU" smtClean="0"/>
              <a:t>8/05/2023</a:t>
            </a:fld>
            <a:endParaRPr lang="en-AU"/>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F9D1229-CD6C-4DD1-AF84-8FF673E1E786}" type="slidenum">
              <a:rPr lang="en-AU" smtClean="0"/>
              <a:t>‹#›</a:t>
            </a:fld>
            <a:endParaRPr lang="en-AU"/>
          </a:p>
        </p:txBody>
      </p:sp>
    </p:spTree>
    <p:extLst>
      <p:ext uri="{BB962C8B-B14F-4D97-AF65-F5344CB8AC3E}">
        <p14:creationId xmlns:p14="http://schemas.microsoft.com/office/powerpoint/2010/main" val="37977551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F79483-C752-3745-A074-858F36C64E14}" type="datetimeFigureOut">
              <a:rPr lang="en-US" smtClean="0"/>
              <a:t>5/8/2023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289BCC-58BB-5F41-89FF-EA8DA1D423C6}" type="slidenum">
              <a:rPr lang="en-US" smtClean="0"/>
              <a:t>‹#›</a:t>
            </a:fld>
            <a:endParaRPr lang="en-US"/>
          </a:p>
        </p:txBody>
      </p:sp>
    </p:spTree>
    <p:extLst>
      <p:ext uri="{BB962C8B-B14F-4D97-AF65-F5344CB8AC3E}">
        <p14:creationId xmlns:p14="http://schemas.microsoft.com/office/powerpoint/2010/main" val="1944096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E289BCC-58BB-5F41-89FF-EA8DA1D423C6}" type="slidenum">
              <a:rPr lang="en-US" smtClean="0"/>
              <a:t>1</a:t>
            </a:fld>
            <a:endParaRPr lang="en-US"/>
          </a:p>
        </p:txBody>
      </p:sp>
    </p:spTree>
    <p:extLst>
      <p:ext uri="{BB962C8B-B14F-4D97-AF65-F5344CB8AC3E}">
        <p14:creationId xmlns:p14="http://schemas.microsoft.com/office/powerpoint/2010/main" val="2430162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E289BCC-58BB-5F41-89FF-EA8DA1D423C6}" type="slidenum">
              <a:rPr lang="en-US" smtClean="0"/>
              <a:t>2</a:t>
            </a:fld>
            <a:endParaRPr lang="en-US"/>
          </a:p>
        </p:txBody>
      </p:sp>
    </p:spTree>
    <p:extLst>
      <p:ext uri="{BB962C8B-B14F-4D97-AF65-F5344CB8AC3E}">
        <p14:creationId xmlns:p14="http://schemas.microsoft.com/office/powerpoint/2010/main" val="2196830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E289BCC-58BB-5F41-89FF-EA8DA1D423C6}" type="slidenum">
              <a:rPr lang="en-US" smtClean="0"/>
              <a:t>4</a:t>
            </a:fld>
            <a:endParaRPr lang="en-US"/>
          </a:p>
        </p:txBody>
      </p:sp>
    </p:spTree>
    <p:extLst>
      <p:ext uri="{BB962C8B-B14F-4D97-AF65-F5344CB8AC3E}">
        <p14:creationId xmlns:p14="http://schemas.microsoft.com/office/powerpoint/2010/main" val="31179012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1C57D3D9-9800-4F22-BC13-FE54F38AF08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2" name="Notes Placeholder 2">
            <a:extLst>
              <a:ext uri="{FF2B5EF4-FFF2-40B4-BE49-F238E27FC236}">
                <a16:creationId xmlns:a16="http://schemas.microsoft.com/office/drawing/2014/main" id="{F6025921-B5CE-4B57-9417-C2A4D0EA88E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5603" name="Slide Number Placeholder 3">
            <a:extLst>
              <a:ext uri="{FF2B5EF4-FFF2-40B4-BE49-F238E27FC236}">
                <a16:creationId xmlns:a16="http://schemas.microsoft.com/office/drawing/2014/main" id="{C4DD2BAD-6E54-4BF2-AE40-B428DF1D37B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513">
              <a:spcBef>
                <a:spcPct val="30000"/>
              </a:spcBef>
              <a:defRPr sz="1200">
                <a:solidFill>
                  <a:schemeClr val="tx1"/>
                </a:solidFill>
                <a:latin typeface="Calibri" panose="020F0502020204030204" pitchFamily="34" charset="0"/>
              </a:defRPr>
            </a:lvl2pPr>
            <a:lvl3pPr marL="1163638" indent="-231775">
              <a:spcBef>
                <a:spcPct val="30000"/>
              </a:spcBef>
              <a:defRPr sz="1200">
                <a:solidFill>
                  <a:schemeClr val="tx1"/>
                </a:solidFill>
                <a:latin typeface="Calibri" panose="020F0502020204030204" pitchFamily="34" charset="0"/>
              </a:defRPr>
            </a:lvl3pPr>
            <a:lvl4pPr marL="1630363"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62541A1-EDF8-4153-AA13-4A74214EC002}" type="slidenum">
              <a:rPr lang="en-US" altLang="en-US">
                <a:latin typeface="Bookman Old Style" panose="02050604050505020204" pitchFamily="18" charset="0"/>
              </a:rPr>
              <a:pPr>
                <a:spcBef>
                  <a:spcPct val="0"/>
                </a:spcBef>
              </a:pPr>
              <a:t>8</a:t>
            </a:fld>
            <a:endParaRPr lang="en-US" altLang="en-US">
              <a:latin typeface="Bookman Old Style" panose="02050604050505020204" pitchFamily="18" charset="0"/>
            </a:endParaRPr>
          </a:p>
        </p:txBody>
      </p:sp>
    </p:spTree>
    <p:extLst>
      <p:ext uri="{BB962C8B-B14F-4D97-AF65-F5344CB8AC3E}">
        <p14:creationId xmlns:p14="http://schemas.microsoft.com/office/powerpoint/2010/main" val="39977849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E289BCC-58BB-5F41-89FF-EA8DA1D423C6}" type="slidenum">
              <a:rPr lang="en-US" smtClean="0"/>
              <a:t>14</a:t>
            </a:fld>
            <a:endParaRPr lang="en-US"/>
          </a:p>
        </p:txBody>
      </p:sp>
    </p:spTree>
    <p:extLst>
      <p:ext uri="{BB962C8B-B14F-4D97-AF65-F5344CB8AC3E}">
        <p14:creationId xmlns:p14="http://schemas.microsoft.com/office/powerpoint/2010/main" val="23344904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E289BCC-58BB-5F41-89FF-EA8DA1D423C6}" type="slidenum">
              <a:rPr lang="en-US" smtClean="0"/>
              <a:t>15</a:t>
            </a:fld>
            <a:endParaRPr lang="en-US"/>
          </a:p>
        </p:txBody>
      </p:sp>
    </p:spTree>
    <p:extLst>
      <p:ext uri="{BB962C8B-B14F-4D97-AF65-F5344CB8AC3E}">
        <p14:creationId xmlns:p14="http://schemas.microsoft.com/office/powerpoint/2010/main" val="11428626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E289BCC-58BB-5F41-89FF-EA8DA1D423C6}" type="slidenum">
              <a:rPr lang="en-US" smtClean="0"/>
              <a:t>18</a:t>
            </a:fld>
            <a:endParaRPr lang="en-US"/>
          </a:p>
        </p:txBody>
      </p:sp>
    </p:spTree>
    <p:extLst>
      <p:ext uri="{BB962C8B-B14F-4D97-AF65-F5344CB8AC3E}">
        <p14:creationId xmlns:p14="http://schemas.microsoft.com/office/powerpoint/2010/main" val="32523589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E289BCC-58BB-5F41-89FF-EA8DA1D423C6}" type="slidenum">
              <a:rPr lang="en-US" smtClean="0"/>
              <a:t>19</a:t>
            </a:fld>
            <a:endParaRPr lang="en-US"/>
          </a:p>
        </p:txBody>
      </p:sp>
    </p:spTree>
    <p:extLst>
      <p:ext uri="{BB962C8B-B14F-4D97-AF65-F5344CB8AC3E}">
        <p14:creationId xmlns:p14="http://schemas.microsoft.com/office/powerpoint/2010/main" val="13453264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E289BCC-58BB-5F41-89FF-EA8DA1D423C6}" type="slidenum">
              <a:rPr lang="en-US" smtClean="0"/>
              <a:t>20</a:t>
            </a:fld>
            <a:endParaRPr lang="en-US"/>
          </a:p>
        </p:txBody>
      </p:sp>
    </p:spTree>
    <p:extLst>
      <p:ext uri="{BB962C8B-B14F-4D97-AF65-F5344CB8AC3E}">
        <p14:creationId xmlns:p14="http://schemas.microsoft.com/office/powerpoint/2010/main" val="3801388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6533" y="365125"/>
            <a:ext cx="7825904" cy="1325563"/>
          </a:xfrm>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Footer Placeholder 6"/>
          <p:cNvSpPr>
            <a:spLocks noGrp="1"/>
          </p:cNvSpPr>
          <p:nvPr>
            <p:ph type="ftr" sz="quarter" idx="10"/>
          </p:nvPr>
        </p:nvSpPr>
        <p:spPr/>
        <p:txBody>
          <a:bodyPr/>
          <a:lstStyle/>
          <a:p>
            <a:endParaRPr lang="en-AU"/>
          </a:p>
        </p:txBody>
      </p:sp>
    </p:spTree>
    <p:extLst>
      <p:ext uri="{BB962C8B-B14F-4D97-AF65-F5344CB8AC3E}">
        <p14:creationId xmlns:p14="http://schemas.microsoft.com/office/powerpoint/2010/main" val="712215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rge landscape photo">
    <p:bg>
      <p:bgRef idx="1001">
        <a:schemeClr val="bg2"/>
      </p:bgRef>
    </p:bg>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494270" y="480156"/>
            <a:ext cx="11203460" cy="5179240"/>
          </a:xfrm>
        </p:spPr>
        <p:txBody>
          <a:bodyPr/>
          <a:lstStyle>
            <a:lvl1pPr marL="0" indent="0">
              <a:buNone/>
              <a:defRPr/>
            </a:lvl1pPr>
          </a:lstStyle>
          <a:p>
            <a:r>
              <a:rPr lang="en-US"/>
              <a:t>Click icon to add picture</a:t>
            </a:r>
            <a:endParaRPr lang="en-AU"/>
          </a:p>
        </p:txBody>
      </p:sp>
      <p:sp>
        <p:nvSpPr>
          <p:cNvPr id="4" name="Text Placeholder 8"/>
          <p:cNvSpPr>
            <a:spLocks noGrp="1"/>
          </p:cNvSpPr>
          <p:nvPr>
            <p:ph type="body" sz="quarter" idx="12" hasCustomPrompt="1"/>
          </p:nvPr>
        </p:nvSpPr>
        <p:spPr>
          <a:xfrm>
            <a:off x="1615924" y="5793740"/>
            <a:ext cx="8960154" cy="590128"/>
          </a:xfrm>
        </p:spPr>
        <p:txBody>
          <a:bodyPr lIns="0" rIns="0">
            <a:noAutofit/>
          </a:bodyPr>
          <a:lstStyle>
            <a:lvl1pPr marL="0" indent="0" algn="ctr">
              <a:buNone/>
              <a:defRPr sz="2400" b="1">
                <a:solidFill>
                  <a:schemeClr val="tx1"/>
                </a:solidFill>
                <a:latin typeface="+mj-lt"/>
              </a:defRPr>
            </a:lvl1pPr>
          </a:lstStyle>
          <a:p>
            <a:pPr lvl="0"/>
            <a:r>
              <a:rPr lang="en-US"/>
              <a:t>Caption goes here</a:t>
            </a:r>
          </a:p>
        </p:txBody>
      </p:sp>
    </p:spTree>
    <p:extLst>
      <p:ext uri="{BB962C8B-B14F-4D97-AF65-F5344CB8AC3E}">
        <p14:creationId xmlns:p14="http://schemas.microsoft.com/office/powerpoint/2010/main" val="3073374267"/>
      </p:ext>
    </p:extLst>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rge portrait photo">
    <p:bg>
      <p:bgRef idx="1001">
        <a:schemeClr val="bg2"/>
      </p:bgRef>
    </p:bg>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1" y="0"/>
            <a:ext cx="8637006" cy="6858000"/>
          </a:xfrm>
        </p:spPr>
        <p:txBody>
          <a:bodyPr/>
          <a:lstStyle>
            <a:lvl1pPr marL="0" indent="0">
              <a:buNone/>
              <a:defRPr/>
            </a:lvl1pPr>
          </a:lstStyle>
          <a:p>
            <a:r>
              <a:rPr lang="en-US"/>
              <a:t>Click icon to add picture</a:t>
            </a:r>
            <a:endParaRPr lang="en-AU"/>
          </a:p>
        </p:txBody>
      </p:sp>
      <p:sp>
        <p:nvSpPr>
          <p:cNvPr id="4" name="Text Placeholder 8"/>
          <p:cNvSpPr>
            <a:spLocks noGrp="1"/>
          </p:cNvSpPr>
          <p:nvPr>
            <p:ph type="body" sz="quarter" idx="12" hasCustomPrompt="1"/>
          </p:nvPr>
        </p:nvSpPr>
        <p:spPr>
          <a:xfrm>
            <a:off x="8799968" y="1642534"/>
            <a:ext cx="3070299" cy="4301067"/>
          </a:xfrm>
        </p:spPr>
        <p:txBody>
          <a:bodyPr lIns="0" rIns="0">
            <a:noAutofit/>
          </a:bodyPr>
          <a:lstStyle>
            <a:lvl1pPr marL="0" indent="0" algn="l">
              <a:buNone/>
              <a:defRPr sz="2400" b="1">
                <a:solidFill>
                  <a:schemeClr val="tx1"/>
                </a:solidFill>
                <a:latin typeface="+mj-lt"/>
              </a:defRPr>
            </a:lvl1pPr>
          </a:lstStyle>
          <a:p>
            <a:pPr lvl="0"/>
            <a:r>
              <a:rPr lang="en-US"/>
              <a:t>Caption goes here</a:t>
            </a:r>
          </a:p>
        </p:txBody>
      </p:sp>
    </p:spTree>
    <p:extLst>
      <p:ext uri="{BB962C8B-B14F-4D97-AF65-F5344CB8AC3E}">
        <p14:creationId xmlns:p14="http://schemas.microsoft.com/office/powerpoint/2010/main" val="1868250742"/>
      </p:ext>
    </p:extLst>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inal slide">
    <p:bg>
      <p:bgPr>
        <a:solidFill>
          <a:schemeClr val="tx2"/>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2419350" y="4465104"/>
            <a:ext cx="7353300" cy="819150"/>
          </a:xfrm>
        </p:spPr>
        <p:txBody>
          <a:bodyPr anchor="b" anchorCtr="0">
            <a:noAutofit/>
          </a:bodyPr>
          <a:lstStyle>
            <a:lvl1pPr marL="0" indent="0" algn="ctr">
              <a:buNone/>
              <a:defRPr sz="2800" b="0" baseline="0">
                <a:solidFill>
                  <a:schemeClr val="bg1"/>
                </a:solidFill>
                <a:latin typeface="+mj-lt"/>
              </a:defRPr>
            </a:lvl1pPr>
          </a:lstStyle>
          <a:p>
            <a:pPr lvl="0"/>
            <a:r>
              <a:rPr lang="en-AU"/>
              <a:t>Contact details</a:t>
            </a:r>
          </a:p>
        </p:txBody>
      </p:sp>
      <p:sp>
        <p:nvSpPr>
          <p:cNvPr id="13" name="Title 3"/>
          <p:cNvSpPr>
            <a:spLocks noGrp="1"/>
          </p:cNvSpPr>
          <p:nvPr>
            <p:ph type="title" hasCustomPrompt="1"/>
          </p:nvPr>
        </p:nvSpPr>
        <p:spPr>
          <a:xfrm>
            <a:off x="0" y="-339021"/>
            <a:ext cx="12192000" cy="244682"/>
          </a:xfrm>
        </p:spPr>
        <p:txBody>
          <a:bodyPr wrap="square">
            <a:spAutoFit/>
          </a:bodyPr>
          <a:lstStyle>
            <a:lvl1pPr>
              <a:defRPr lang="en-AU" sz="1050" b="0" dirty="0">
                <a:solidFill>
                  <a:schemeClr val="tx1"/>
                </a:solidFill>
                <a:latin typeface="+mn-lt"/>
                <a:ea typeface="+mn-ea"/>
                <a:cs typeface="+mn-cs"/>
              </a:defRPr>
            </a:lvl1pPr>
          </a:lstStyle>
          <a:p>
            <a:pPr marL="0" lvl="0" defTabSz="457200"/>
            <a:r>
              <a:rPr lang="en-AU"/>
              <a:t>Closing slide</a:t>
            </a:r>
          </a:p>
        </p:txBody>
      </p:sp>
    </p:spTree>
    <p:extLst>
      <p:ext uri="{BB962C8B-B14F-4D97-AF65-F5344CB8AC3E}">
        <p14:creationId xmlns:p14="http://schemas.microsoft.com/office/powerpoint/2010/main" val="128381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766233" y="304801"/>
            <a:ext cx="10668000" cy="1216025"/>
          </a:xfrm>
        </p:spPr>
        <p:txBody>
          <a:bodyPr/>
          <a:lstStyle/>
          <a:p>
            <a:r>
              <a:rPr lang="en-US"/>
              <a:t>Click to edit Master title style</a:t>
            </a:r>
          </a:p>
        </p:txBody>
      </p:sp>
      <p:sp>
        <p:nvSpPr>
          <p:cNvPr id="3" name="Text Placeholder 2"/>
          <p:cNvSpPr>
            <a:spLocks noGrp="1"/>
          </p:cNvSpPr>
          <p:nvPr>
            <p:ph type="body" sz="half" idx="1"/>
          </p:nvPr>
        </p:nvSpPr>
        <p:spPr>
          <a:xfrm>
            <a:off x="755651" y="1752600"/>
            <a:ext cx="5232400" cy="4267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6191251" y="1752600"/>
            <a:ext cx="5232400" cy="4267200"/>
          </a:xfrm>
        </p:spPr>
        <p:txBody>
          <a:bodyPr>
            <a:normAutofit/>
          </a:bodyPr>
          <a:lstStyle/>
          <a:p>
            <a:pPr lvl="0"/>
            <a:endParaRPr lang="en-US" noProof="0"/>
          </a:p>
        </p:txBody>
      </p:sp>
      <p:sp>
        <p:nvSpPr>
          <p:cNvPr id="5" name="Rectangle 6">
            <a:extLst>
              <a:ext uri="{FF2B5EF4-FFF2-40B4-BE49-F238E27FC236}">
                <a16:creationId xmlns:a16="http://schemas.microsoft.com/office/drawing/2014/main" id="{9E5AD8B6-6B6F-4437-AFFA-F2BF2E68EAC2}"/>
              </a:ext>
            </a:extLst>
          </p:cNvPr>
          <p:cNvSpPr>
            <a:spLocks noGrp="1" noChangeArrowheads="1"/>
          </p:cNvSpPr>
          <p:nvPr>
            <p:ph type="dt" sz="half" idx="10"/>
          </p:nvPr>
        </p:nvSpPr>
        <p:spPr/>
        <p:txBody>
          <a:bodyPr/>
          <a:lstStyle>
            <a:lvl1pPr>
              <a:defRPr/>
            </a:lvl1pPr>
          </a:lstStyle>
          <a:p>
            <a:pPr>
              <a:defRPr/>
            </a:pPr>
            <a:fld id="{5ED91211-C552-4A15-A10D-D3A6A1D0947B}" type="datetime1">
              <a:rPr lang="en-US"/>
              <a:pPr>
                <a:defRPr/>
              </a:pPr>
              <a:t>5/8/2023</a:t>
            </a:fld>
            <a:endParaRPr lang="en-US"/>
          </a:p>
        </p:txBody>
      </p:sp>
      <p:sp>
        <p:nvSpPr>
          <p:cNvPr id="6" name="Rectangle 7">
            <a:extLst>
              <a:ext uri="{FF2B5EF4-FFF2-40B4-BE49-F238E27FC236}">
                <a16:creationId xmlns:a16="http://schemas.microsoft.com/office/drawing/2014/main" id="{C005F92B-63C1-4A25-91E7-6BA2BC737CE8}"/>
              </a:ext>
            </a:extLst>
          </p:cNvPr>
          <p:cNvSpPr>
            <a:spLocks noGrp="1" noChangeArrowheads="1"/>
          </p:cNvSpPr>
          <p:nvPr>
            <p:ph type="ftr" sz="quarter" idx="11"/>
          </p:nvPr>
        </p:nvSpPr>
        <p:spPr/>
        <p:txBody>
          <a:bodyPr/>
          <a:lstStyle>
            <a:lvl1pPr>
              <a:defRPr/>
            </a:lvl1pPr>
          </a:lstStyle>
          <a:p>
            <a:pPr>
              <a:defRPr/>
            </a:pPr>
            <a:r>
              <a:rPr lang="en-US"/>
              <a:t>WG-18 Rome, Italy</a:t>
            </a:r>
          </a:p>
        </p:txBody>
      </p:sp>
      <p:sp>
        <p:nvSpPr>
          <p:cNvPr id="7" name="Rectangle 8">
            <a:extLst>
              <a:ext uri="{FF2B5EF4-FFF2-40B4-BE49-F238E27FC236}">
                <a16:creationId xmlns:a16="http://schemas.microsoft.com/office/drawing/2014/main" id="{0114AAEF-6179-400F-A740-2E280C9A5020}"/>
              </a:ext>
            </a:extLst>
          </p:cNvPr>
          <p:cNvSpPr>
            <a:spLocks noGrp="1" noChangeArrowheads="1"/>
          </p:cNvSpPr>
          <p:nvPr>
            <p:ph type="sldNum" sz="quarter" idx="12"/>
          </p:nvPr>
        </p:nvSpPr>
        <p:spPr/>
        <p:txBody>
          <a:bodyPr/>
          <a:lstStyle>
            <a:lvl1pPr>
              <a:defRPr/>
            </a:lvl1pPr>
          </a:lstStyle>
          <a:p>
            <a:fld id="{43D082D7-CF16-4E17-8AD2-CE14347B7D71}" type="slidenum">
              <a:rPr lang="en-US" altLang="en-US"/>
              <a:pPr/>
              <a:t>‹#›</a:t>
            </a:fld>
            <a:endParaRPr lang="en-US" altLang="en-US"/>
          </a:p>
        </p:txBody>
      </p:sp>
    </p:spTree>
    <p:extLst>
      <p:ext uri="{BB962C8B-B14F-4D97-AF65-F5344CB8AC3E}">
        <p14:creationId xmlns:p14="http://schemas.microsoft.com/office/powerpoint/2010/main" val="3696997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6533" y="365125"/>
            <a:ext cx="7825904" cy="1325563"/>
          </a:xfrm>
        </p:spPr>
        <p:txBody>
          <a:bodyPr/>
          <a:lstStyle/>
          <a:p>
            <a:r>
              <a:rPr lang="en-US"/>
              <a:t>Click to edit Master title style</a:t>
            </a:r>
            <a:endParaRPr lang="en-AU"/>
          </a:p>
        </p:txBody>
      </p:sp>
      <p:sp>
        <p:nvSpPr>
          <p:cNvPr id="3" name="Content Placeholder 2"/>
          <p:cNvSpPr>
            <a:spLocks noGrp="1"/>
          </p:cNvSpPr>
          <p:nvPr>
            <p:ph sz="half" idx="1"/>
          </p:nvPr>
        </p:nvSpPr>
        <p:spPr>
          <a:xfrm>
            <a:off x="626533" y="1825625"/>
            <a:ext cx="5393267" cy="4351338"/>
          </a:xfrm>
        </p:spPr>
        <p:txBody>
          <a:bodyPr/>
          <a:lstStyle>
            <a:lvl1pPr>
              <a:defRPr sz="2800"/>
            </a:lvl1pPr>
            <a:lvl2pPr>
              <a:defRPr sz="24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6172199" y="1825625"/>
            <a:ext cx="5393267"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8" name="Footer Placeholder 7"/>
          <p:cNvSpPr>
            <a:spLocks noGrp="1"/>
          </p:cNvSpPr>
          <p:nvPr>
            <p:ph type="ftr" sz="quarter" idx="10"/>
          </p:nvPr>
        </p:nvSpPr>
        <p:spPr/>
        <p:txBody>
          <a:bodyPr/>
          <a:lstStyle/>
          <a:p>
            <a:endParaRPr lang="en-AU"/>
          </a:p>
        </p:txBody>
      </p:sp>
    </p:spTree>
    <p:extLst>
      <p:ext uri="{BB962C8B-B14F-4D97-AF65-F5344CB8AC3E}">
        <p14:creationId xmlns:p14="http://schemas.microsoft.com/office/powerpoint/2010/main" val="4181914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plus large photo">
    <p:spTree>
      <p:nvGrpSpPr>
        <p:cNvPr id="1" name=""/>
        <p:cNvGrpSpPr/>
        <p:nvPr/>
      </p:nvGrpSpPr>
      <p:grpSpPr>
        <a:xfrm>
          <a:off x="0" y="0"/>
          <a:ext cx="0" cy="0"/>
          <a:chOff x="0" y="0"/>
          <a:chExt cx="0" cy="0"/>
        </a:xfrm>
      </p:grpSpPr>
      <p:sp>
        <p:nvSpPr>
          <p:cNvPr id="2" name="Title 1"/>
          <p:cNvSpPr>
            <a:spLocks noGrp="1"/>
          </p:cNvSpPr>
          <p:nvPr>
            <p:ph type="title"/>
          </p:nvPr>
        </p:nvSpPr>
        <p:spPr>
          <a:xfrm>
            <a:off x="626533" y="365125"/>
            <a:ext cx="7825903" cy="709671"/>
          </a:xfrm>
        </p:spPr>
        <p:txBody>
          <a:bodyPr/>
          <a:lstStyle/>
          <a:p>
            <a:r>
              <a:rPr lang="en-US"/>
              <a:t>Click to edit Master title style</a:t>
            </a:r>
            <a:endParaRPr lang="en-AU"/>
          </a:p>
        </p:txBody>
      </p:sp>
      <p:sp>
        <p:nvSpPr>
          <p:cNvPr id="3" name="Content Placeholder 2"/>
          <p:cNvSpPr>
            <a:spLocks noGrp="1"/>
          </p:cNvSpPr>
          <p:nvPr>
            <p:ph sz="half" idx="1"/>
          </p:nvPr>
        </p:nvSpPr>
        <p:spPr>
          <a:xfrm>
            <a:off x="626534" y="1243601"/>
            <a:ext cx="4483348" cy="49333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Picture Placeholder 5"/>
          <p:cNvSpPr>
            <a:spLocks noGrp="1"/>
          </p:cNvSpPr>
          <p:nvPr>
            <p:ph type="pic" sz="quarter" idx="11"/>
          </p:nvPr>
        </p:nvSpPr>
        <p:spPr>
          <a:xfrm>
            <a:off x="5202091" y="1243601"/>
            <a:ext cx="6552000" cy="4933362"/>
          </a:xfrm>
        </p:spPr>
        <p:txBody>
          <a:bodyPr/>
          <a:lstStyle>
            <a:lvl1pPr marL="0" indent="0">
              <a:buNone/>
              <a:defRPr/>
            </a:lvl1pPr>
          </a:lstStyle>
          <a:p>
            <a:r>
              <a:rPr lang="en-US"/>
              <a:t>Click icon to add picture</a:t>
            </a:r>
            <a:endParaRPr lang="en-AU"/>
          </a:p>
        </p:txBody>
      </p:sp>
      <p:sp>
        <p:nvSpPr>
          <p:cNvPr id="9" name="Text Placeholder 8"/>
          <p:cNvSpPr>
            <a:spLocks noGrp="1"/>
          </p:cNvSpPr>
          <p:nvPr>
            <p:ph type="body" sz="quarter" idx="12" hasCustomPrompt="1"/>
          </p:nvPr>
        </p:nvSpPr>
        <p:spPr>
          <a:xfrm>
            <a:off x="5202091" y="6251793"/>
            <a:ext cx="6551999" cy="332423"/>
          </a:xfrm>
        </p:spPr>
        <p:txBody>
          <a:bodyPr lIns="0" rIns="0">
            <a:normAutofit/>
          </a:bodyPr>
          <a:lstStyle>
            <a:lvl1pPr marL="0" indent="0">
              <a:buNone/>
              <a:defRPr sz="1400" b="1">
                <a:solidFill>
                  <a:schemeClr val="tx1">
                    <a:lumMod val="65000"/>
                    <a:lumOff val="35000"/>
                  </a:schemeClr>
                </a:solidFill>
                <a:latin typeface="+mj-lt"/>
              </a:defRPr>
            </a:lvl1pPr>
          </a:lstStyle>
          <a:p>
            <a:pPr lvl="0"/>
            <a:r>
              <a:rPr lang="en-US"/>
              <a:t>Caption goes here</a:t>
            </a:r>
          </a:p>
        </p:txBody>
      </p:sp>
    </p:spTree>
    <p:extLst>
      <p:ext uri="{BB962C8B-B14F-4D97-AF65-F5344CB8AC3E}">
        <p14:creationId xmlns:p14="http://schemas.microsoft.com/office/powerpoint/2010/main" val="2531666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6533" y="365125"/>
            <a:ext cx="7825904" cy="1325563"/>
          </a:xfrm>
        </p:spPr>
        <p:txBody>
          <a:bodyPr/>
          <a:lstStyle/>
          <a:p>
            <a:r>
              <a:rPr lang="en-US"/>
              <a:t>Click to edit Master title style</a:t>
            </a:r>
            <a:endParaRPr lang="en-AU"/>
          </a:p>
        </p:txBody>
      </p:sp>
      <p:sp>
        <p:nvSpPr>
          <p:cNvPr id="6" name="Footer Placeholder 5"/>
          <p:cNvSpPr>
            <a:spLocks noGrp="1"/>
          </p:cNvSpPr>
          <p:nvPr>
            <p:ph type="ftr" sz="quarter" idx="10"/>
          </p:nvPr>
        </p:nvSpPr>
        <p:spPr/>
        <p:txBody>
          <a:bodyPr/>
          <a:lstStyle/>
          <a:p>
            <a:endParaRPr lang="en-AU"/>
          </a:p>
        </p:txBody>
      </p:sp>
    </p:spTree>
    <p:extLst>
      <p:ext uri="{BB962C8B-B14F-4D97-AF65-F5344CB8AC3E}">
        <p14:creationId xmlns:p14="http://schemas.microsoft.com/office/powerpoint/2010/main" val="722599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itle 3"/>
          <p:cNvSpPr>
            <a:spLocks noGrp="1"/>
          </p:cNvSpPr>
          <p:nvPr>
            <p:ph type="title" hasCustomPrompt="1"/>
          </p:nvPr>
        </p:nvSpPr>
        <p:spPr>
          <a:xfrm>
            <a:off x="0" y="-339021"/>
            <a:ext cx="12192000" cy="244682"/>
          </a:xfrm>
        </p:spPr>
        <p:txBody>
          <a:bodyPr wrap="square">
            <a:spAutoFit/>
          </a:bodyPr>
          <a:lstStyle>
            <a:lvl1pPr>
              <a:defRPr lang="en-AU" sz="1050" b="0" dirty="0">
                <a:solidFill>
                  <a:schemeClr val="tx1"/>
                </a:solidFill>
                <a:latin typeface="+mn-lt"/>
                <a:ea typeface="+mn-ea"/>
                <a:cs typeface="+mn-cs"/>
              </a:defRPr>
            </a:lvl1pPr>
          </a:lstStyle>
          <a:p>
            <a:pPr marL="0" lvl="0" defTabSz="457200"/>
            <a:r>
              <a:rPr lang="en-AU"/>
              <a:t>Insert title of slide</a:t>
            </a:r>
          </a:p>
        </p:txBody>
      </p:sp>
    </p:spTree>
    <p:extLst>
      <p:ext uri="{BB962C8B-B14F-4D97-AF65-F5344CB8AC3E}">
        <p14:creationId xmlns:p14="http://schemas.microsoft.com/office/powerpoint/2010/main" val="3416608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No Logo">
    <p:spTree>
      <p:nvGrpSpPr>
        <p:cNvPr id="1" name=""/>
        <p:cNvGrpSpPr/>
        <p:nvPr/>
      </p:nvGrpSpPr>
      <p:grpSpPr>
        <a:xfrm>
          <a:off x="0" y="0"/>
          <a:ext cx="0" cy="0"/>
          <a:chOff x="0" y="0"/>
          <a:chExt cx="0" cy="0"/>
        </a:xfrm>
      </p:grpSpPr>
      <p:sp>
        <p:nvSpPr>
          <p:cNvPr id="2" name="Title 3"/>
          <p:cNvSpPr>
            <a:spLocks noGrp="1"/>
          </p:cNvSpPr>
          <p:nvPr>
            <p:ph type="title" hasCustomPrompt="1"/>
          </p:nvPr>
        </p:nvSpPr>
        <p:spPr>
          <a:xfrm>
            <a:off x="0" y="-339021"/>
            <a:ext cx="12192000" cy="244682"/>
          </a:xfrm>
        </p:spPr>
        <p:txBody>
          <a:bodyPr wrap="square">
            <a:spAutoFit/>
          </a:bodyPr>
          <a:lstStyle>
            <a:lvl1pPr>
              <a:defRPr lang="en-AU" sz="1050" b="0" dirty="0">
                <a:solidFill>
                  <a:schemeClr val="tx1"/>
                </a:solidFill>
                <a:latin typeface="+mn-lt"/>
                <a:ea typeface="+mn-ea"/>
                <a:cs typeface="+mn-cs"/>
              </a:defRPr>
            </a:lvl1pPr>
          </a:lstStyle>
          <a:p>
            <a:pPr marL="0" lvl="0" defTabSz="457200"/>
            <a:r>
              <a:rPr lang="en-AU"/>
              <a:t>Insert title of slide</a:t>
            </a:r>
          </a:p>
        </p:txBody>
      </p:sp>
    </p:spTree>
    <p:extLst>
      <p:ext uri="{BB962C8B-B14F-4D97-AF65-F5344CB8AC3E}">
        <p14:creationId xmlns:p14="http://schemas.microsoft.com/office/powerpoint/2010/main" val="3723221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8D85E-3CC4-4DDD-AF05-99EA9F3E261D}"/>
              </a:ext>
            </a:extLst>
          </p:cNvPr>
          <p:cNvSpPr>
            <a:spLocks noGrp="1"/>
          </p:cNvSpPr>
          <p:nvPr>
            <p:ph type="ctrTitle" hasCustomPrompt="1"/>
          </p:nvPr>
        </p:nvSpPr>
        <p:spPr>
          <a:xfrm>
            <a:off x="1524000" y="3141549"/>
            <a:ext cx="9144000" cy="1504242"/>
          </a:xfrm>
        </p:spPr>
        <p:txBody>
          <a:bodyPr anchor="b">
            <a:normAutofit/>
          </a:bodyPr>
          <a:lstStyle>
            <a:lvl1pPr algn="ctr">
              <a:defRPr sz="4800" baseline="0"/>
            </a:lvl1pPr>
          </a:lstStyle>
          <a:p>
            <a:r>
              <a:rPr lang="en-US"/>
              <a:t>Title of Session</a:t>
            </a:r>
          </a:p>
        </p:txBody>
      </p:sp>
      <p:sp>
        <p:nvSpPr>
          <p:cNvPr id="3" name="Subtitle 2">
            <a:extLst>
              <a:ext uri="{FF2B5EF4-FFF2-40B4-BE49-F238E27FC236}">
                <a16:creationId xmlns:a16="http://schemas.microsoft.com/office/drawing/2014/main" id="{543BE94C-BBB6-4959-88C4-3FAFCE154EAE}"/>
              </a:ext>
            </a:extLst>
          </p:cNvPr>
          <p:cNvSpPr>
            <a:spLocks noGrp="1"/>
          </p:cNvSpPr>
          <p:nvPr>
            <p:ph type="subTitle" idx="1" hasCustomPrompt="1"/>
          </p:nvPr>
        </p:nvSpPr>
        <p:spPr>
          <a:xfrm>
            <a:off x="1524000" y="4552352"/>
            <a:ext cx="9144000" cy="500691"/>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Session X.X</a:t>
            </a:r>
          </a:p>
        </p:txBody>
      </p:sp>
      <p:sp>
        <p:nvSpPr>
          <p:cNvPr id="7" name="Text Placeholder 6"/>
          <p:cNvSpPr>
            <a:spLocks noGrp="1"/>
          </p:cNvSpPr>
          <p:nvPr>
            <p:ph type="body" sz="quarter" idx="10" hasCustomPrompt="1"/>
          </p:nvPr>
        </p:nvSpPr>
        <p:spPr>
          <a:xfrm>
            <a:off x="1524000" y="5459240"/>
            <a:ext cx="9144000" cy="841668"/>
          </a:xfrm>
        </p:spPr>
        <p:txBody>
          <a:bodyPr anchor="b" anchorCtr="0">
            <a:normAutofit/>
          </a:bodyPr>
          <a:lstStyle>
            <a:lvl1pPr marL="0" indent="0" algn="ctr">
              <a:buNone/>
              <a:defRPr sz="2400" baseline="0"/>
            </a:lvl1pPr>
          </a:lstStyle>
          <a:p>
            <a:pPr lvl="0"/>
            <a:r>
              <a:rPr lang="en-US"/>
              <a:t>Country / date / presenter / etc.</a:t>
            </a:r>
            <a:endParaRPr lang="en-AU"/>
          </a:p>
        </p:txBody>
      </p:sp>
      <p:sp>
        <p:nvSpPr>
          <p:cNvPr id="6" name="Subtitle 2">
            <a:extLst>
              <a:ext uri="{FF2B5EF4-FFF2-40B4-BE49-F238E27FC236}">
                <a16:creationId xmlns:a16="http://schemas.microsoft.com/office/drawing/2014/main" id="{543BE94C-BBB6-4959-88C4-3FAFCE154EAE}"/>
              </a:ext>
            </a:extLst>
          </p:cNvPr>
          <p:cNvSpPr txBox="1">
            <a:spLocks/>
          </p:cNvSpPr>
          <p:nvPr userDrawn="1"/>
        </p:nvSpPr>
        <p:spPr>
          <a:xfrm>
            <a:off x="1524000" y="2226621"/>
            <a:ext cx="9144000" cy="83345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Clr>
                <a:schemeClr val="tx1">
                  <a:lumMod val="75000"/>
                  <a:lumOff val="25000"/>
                </a:schemeClr>
              </a:buClr>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Clr>
                <a:schemeClr val="tx1">
                  <a:lumMod val="75000"/>
                  <a:lumOff val="25000"/>
                </a:schemeClr>
              </a:buClr>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Clr>
                <a:schemeClr val="tx1">
                  <a:lumMod val="75000"/>
                  <a:lumOff val="25000"/>
                </a:schemeClr>
              </a:buClr>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Clr>
                <a:schemeClr val="tx1">
                  <a:lumMod val="75000"/>
                  <a:lumOff val="25000"/>
                </a:schemeClr>
              </a:buClr>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chemeClr val="tx1">
                  <a:lumMod val="75000"/>
                  <a:lumOff val="25000"/>
                </a:schemeClr>
              </a:buClr>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b="1">
              <a:solidFill>
                <a:schemeClr val="tx2"/>
              </a:solidFill>
            </a:endParaRPr>
          </a:p>
        </p:txBody>
      </p:sp>
    </p:spTree>
    <p:extLst>
      <p:ext uri="{BB962C8B-B14F-4D97-AF65-F5344CB8AC3E}">
        <p14:creationId xmlns:p14="http://schemas.microsoft.com/office/powerpoint/2010/main" val="1364617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Header Whit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32000" y="1659599"/>
            <a:ext cx="8128000" cy="3538802"/>
          </a:xfrm>
        </p:spPr>
        <p:txBody>
          <a:bodyPr>
            <a:normAutofit/>
          </a:bodyPr>
          <a:lstStyle>
            <a:lvl1pPr>
              <a:defRPr lang="en-AU" sz="4800" b="1" kern="1200" baseline="0" dirty="0">
                <a:solidFill>
                  <a:schemeClr val="tx2"/>
                </a:solidFill>
                <a:latin typeface="+mj-lt"/>
                <a:ea typeface="+mn-ea"/>
                <a:cs typeface="+mn-cs"/>
              </a:defRPr>
            </a:lvl1pPr>
          </a:lstStyle>
          <a:p>
            <a:pPr marL="0" lvl="0" indent="0" algn="ctr" defTabSz="914400" rtl="0" eaLnBrk="1" latinLnBrk="0" hangingPunct="1">
              <a:lnSpc>
                <a:spcPct val="90000"/>
              </a:lnSpc>
              <a:spcBef>
                <a:spcPts val="1000"/>
              </a:spcBef>
              <a:buClr>
                <a:schemeClr val="tx1">
                  <a:lumMod val="75000"/>
                  <a:lumOff val="25000"/>
                </a:schemeClr>
              </a:buClr>
              <a:buFont typeface="Arial" panose="020B0604020202020204" pitchFamily="34" charset="0"/>
              <a:buNone/>
            </a:pPr>
            <a:r>
              <a:rPr lang="en-US"/>
              <a:t>Section heading</a:t>
            </a:r>
            <a:endParaRPr lang="en-AU"/>
          </a:p>
        </p:txBody>
      </p:sp>
    </p:spTree>
    <p:extLst>
      <p:ext uri="{BB962C8B-B14F-4D97-AF65-F5344CB8AC3E}">
        <p14:creationId xmlns:p14="http://schemas.microsoft.com/office/powerpoint/2010/main" val="746512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Header Blue">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32000" y="1858892"/>
            <a:ext cx="8128000" cy="3140217"/>
          </a:xfrm>
        </p:spPr>
        <p:txBody>
          <a:bodyPr/>
          <a:lstStyle>
            <a:lvl1pPr algn="ctr">
              <a:defRPr lang="en-AU" sz="4800" b="1" kern="1200" baseline="0" dirty="0">
                <a:solidFill>
                  <a:schemeClr val="bg1"/>
                </a:solidFill>
                <a:latin typeface="+mj-lt"/>
                <a:ea typeface="+mn-ea"/>
                <a:cs typeface="+mn-cs"/>
              </a:defRPr>
            </a:lvl1pPr>
          </a:lstStyle>
          <a:p>
            <a:r>
              <a:rPr lang="en-US"/>
              <a:t>Section heading</a:t>
            </a:r>
            <a:endParaRPr lang="en-AU"/>
          </a:p>
        </p:txBody>
      </p:sp>
    </p:spTree>
    <p:extLst>
      <p:ext uri="{BB962C8B-B14F-4D97-AF65-F5344CB8AC3E}">
        <p14:creationId xmlns:p14="http://schemas.microsoft.com/office/powerpoint/2010/main" val="356466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6533" y="365125"/>
            <a:ext cx="10938934"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626533" y="1825625"/>
            <a:ext cx="10938934"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Footer Placeholder 6"/>
          <p:cNvSpPr>
            <a:spLocks noGrp="1"/>
          </p:cNvSpPr>
          <p:nvPr>
            <p:ph type="ftr" sz="quarter" idx="3"/>
          </p:nvPr>
        </p:nvSpPr>
        <p:spPr>
          <a:xfrm>
            <a:off x="7450667" y="6345767"/>
            <a:ext cx="4114800" cy="365125"/>
          </a:xfrm>
          <a:prstGeom prst="rect">
            <a:avLst/>
          </a:prstGeom>
        </p:spPr>
        <p:txBody>
          <a:bodyPr vert="horz" lIns="91440" tIns="45720" rIns="91440" bIns="45720" rtlCol="0" anchor="ctr"/>
          <a:lstStyle>
            <a:lvl1pPr algn="r">
              <a:defRPr sz="1400" b="1">
                <a:solidFill>
                  <a:schemeClr val="tx1">
                    <a:lumMod val="65000"/>
                    <a:lumOff val="35000"/>
                  </a:schemeClr>
                </a:solidFill>
                <a:latin typeface="+mj-lt"/>
              </a:defRPr>
            </a:lvl1pPr>
          </a:lstStyle>
          <a:p>
            <a:endParaRPr lang="en-AU"/>
          </a:p>
        </p:txBody>
      </p:sp>
    </p:spTree>
    <p:extLst>
      <p:ext uri="{BB962C8B-B14F-4D97-AF65-F5344CB8AC3E}">
        <p14:creationId xmlns:p14="http://schemas.microsoft.com/office/powerpoint/2010/main" val="1036183373"/>
      </p:ext>
    </p:extLst>
  </p:cSld>
  <p:clrMap bg1="lt1" tx1="dk1" bg2="lt2" tx2="dk2" accent1="accent1" accent2="accent2" accent3="accent3" accent4="accent4" accent5="accent5" accent6="accent6" hlink="hlink" folHlink="folHlink"/>
  <p:sldLayoutIdLst>
    <p:sldLayoutId id="2147483674" r:id="rId1"/>
    <p:sldLayoutId id="2147483676" r:id="rId2"/>
    <p:sldLayoutId id="2147483687" r:id="rId3"/>
    <p:sldLayoutId id="2147483678" r:id="rId4"/>
    <p:sldLayoutId id="2147483679" r:id="rId5"/>
    <p:sldLayoutId id="2147483699" r:id="rId6"/>
    <p:sldLayoutId id="2147483698" r:id="rId7"/>
    <p:sldLayoutId id="2147483675" r:id="rId8"/>
    <p:sldLayoutId id="2147483686" r:id="rId9"/>
    <p:sldLayoutId id="2147483689" r:id="rId10"/>
    <p:sldLayoutId id="2147483690" r:id="rId11"/>
    <p:sldLayoutId id="2147483688" r:id="rId12"/>
    <p:sldLayoutId id="2147483705" r:id="rId13"/>
  </p:sldLayoutIdLst>
  <p:txStyles>
    <p:title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tx1">
            <a:lumMod val="75000"/>
            <a:lumOff val="25000"/>
          </a:schemeClr>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tx1">
            <a:lumMod val="75000"/>
            <a:lumOff val="25000"/>
          </a:schemeClr>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tx1">
            <a:lumMod val="75000"/>
            <a:lumOff val="25000"/>
          </a:schemeClr>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tx1">
            <a:lumMod val="75000"/>
            <a:lumOff val="25000"/>
          </a:schemeClr>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tx1">
            <a:lumMod val="75000"/>
            <a:lumOff val="25000"/>
          </a:schemeClr>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9.emf"/><Relationship Id="rId4" Type="http://schemas.openxmlformats.org/officeDocument/2006/relationships/oleObject" Target="../embeddings/oleObject2.bin"/></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 Id="rId5" Type="http://schemas.openxmlformats.org/officeDocument/2006/relationships/image" Target="../media/image9.e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5B8E813-C184-3231-FB74-38C7CDEC93B3}"/>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25716" y="0"/>
            <a:ext cx="11649330" cy="5469347"/>
          </a:xfrm>
          <a:prstGeom prst="rect">
            <a:avLst/>
          </a:prstGeom>
        </p:spPr>
      </p:pic>
      <p:sp>
        <p:nvSpPr>
          <p:cNvPr id="10" name="Title 5" hidden="1">
            <a:extLst>
              <a:ext uri="{FF2B5EF4-FFF2-40B4-BE49-F238E27FC236}">
                <a16:creationId xmlns:a16="http://schemas.microsoft.com/office/drawing/2014/main" id="{3937820B-D8D5-C965-6BE2-61028C5DA129}"/>
              </a:ext>
            </a:extLst>
          </p:cNvPr>
          <p:cNvSpPr txBox="1">
            <a:spLocks/>
          </p:cNvSpPr>
          <p:nvPr/>
        </p:nvSpPr>
        <p:spPr>
          <a:xfrm>
            <a:off x="1112050" y="2791893"/>
            <a:ext cx="11062996" cy="125536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800" b="1" kern="1200" baseline="0">
                <a:solidFill>
                  <a:schemeClr val="tx1"/>
                </a:solidFill>
                <a:latin typeface="+mj-lt"/>
                <a:ea typeface="+mj-ea"/>
                <a:cs typeface="+mj-cs"/>
              </a:defRPr>
            </a:lvl1pPr>
          </a:lstStyle>
          <a:p>
            <a:pPr algn="l"/>
            <a:r>
              <a:rPr lang="en-AU" sz="4000" dirty="0">
                <a:effectLst/>
                <a:latin typeface="Verdana" panose="020B0604030504040204" pitchFamily="34" charset="0"/>
                <a:ea typeface="Verdana" panose="020B0604030504040204" pitchFamily="34" charset="0"/>
                <a:cs typeface="Times New Roman" panose="02020603050405020304" pitchFamily="18" charset="0"/>
              </a:rPr>
              <a:t>‘Leave no one behind’</a:t>
            </a:r>
            <a:br>
              <a:rPr lang="en-AU" sz="4000" dirty="0">
                <a:effectLst/>
                <a:latin typeface="Verdana" panose="020B0604030504040204" pitchFamily="34" charset="0"/>
                <a:ea typeface="Verdana" panose="020B0604030504040204" pitchFamily="34" charset="0"/>
                <a:cs typeface="Times New Roman" panose="02020603050405020304" pitchFamily="18" charset="0"/>
              </a:rPr>
            </a:br>
            <a:r>
              <a:rPr lang="en-AU" sz="4000" dirty="0">
                <a:effectLst/>
                <a:latin typeface="Verdana" panose="020B0604030504040204" pitchFamily="34" charset="0"/>
                <a:ea typeface="Verdana" panose="020B0604030504040204" pitchFamily="34" charset="0"/>
                <a:cs typeface="Times New Roman" panose="02020603050405020304" pitchFamily="18" charset="0"/>
              </a:rPr>
              <a:t>The Critical Role of Data Disaggregation</a:t>
            </a:r>
            <a:endParaRPr lang="en-AU" sz="4000" dirty="0">
              <a:latin typeface="Verdana" panose="020B0604030504040204" pitchFamily="34" charset="0"/>
              <a:ea typeface="Verdana" panose="020B0604030504040204" pitchFamily="34" charset="0"/>
            </a:endParaRPr>
          </a:p>
        </p:txBody>
      </p:sp>
      <p:sp>
        <p:nvSpPr>
          <p:cNvPr id="2" name="Title 1">
            <a:extLst>
              <a:ext uri="{FF2B5EF4-FFF2-40B4-BE49-F238E27FC236}">
                <a16:creationId xmlns:a16="http://schemas.microsoft.com/office/drawing/2014/main" id="{F6776F26-F68C-35E2-D6C0-7577340BA14B}"/>
              </a:ext>
            </a:extLst>
          </p:cNvPr>
          <p:cNvSpPr>
            <a:spLocks noGrp="1"/>
          </p:cNvSpPr>
          <p:nvPr>
            <p:ph type="ctrTitle"/>
          </p:nvPr>
        </p:nvSpPr>
        <p:spPr>
          <a:xfrm>
            <a:off x="1112050" y="3091470"/>
            <a:ext cx="9835662" cy="1504242"/>
          </a:xfrm>
        </p:spPr>
        <p:txBody>
          <a:bodyPr>
            <a:noAutofit/>
          </a:bodyPr>
          <a:lstStyle/>
          <a:p>
            <a:pPr algn="l" rtl="0" eaLnBrk="1" latinLnBrk="0" hangingPunct="1"/>
            <a:r>
              <a:rPr lang="en-AU" sz="4000" kern="1200"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a:t>
            </a:r>
            <a:r>
              <a:rPr lang="en-AU" sz="4000" kern="12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Leave no one behind’</a:t>
            </a:r>
            <a:br>
              <a:rPr lang="en-AU" sz="4000" kern="12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br>
            <a:r>
              <a:rPr lang="en-AU" sz="4000" kern="12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The Critical Role of Data Disaggregation</a:t>
            </a:r>
            <a:endParaRPr lang="en-US" sz="4000" dirty="0">
              <a:effectLst/>
              <a:latin typeface="Verdana" panose="020B0604030504040204" pitchFamily="34" charset="0"/>
              <a:ea typeface="Verdana" panose="020B0604030504040204" pitchFamily="34" charset="0"/>
              <a:cs typeface="Verdana" panose="020B0604030504040204" pitchFamily="34" charset="0"/>
            </a:endParaRPr>
          </a:p>
          <a:p>
            <a:endParaRPr lang="en-US" sz="4000" dirty="0"/>
          </a:p>
        </p:txBody>
      </p:sp>
      <p:sp>
        <p:nvSpPr>
          <p:cNvPr id="11" name="Text Placeholder 15">
            <a:extLst>
              <a:ext uri="{FF2B5EF4-FFF2-40B4-BE49-F238E27FC236}">
                <a16:creationId xmlns:a16="http://schemas.microsoft.com/office/drawing/2014/main" id="{C52A6A24-1CBD-9ADC-576D-5D169460B032}"/>
              </a:ext>
            </a:extLst>
          </p:cNvPr>
          <p:cNvSpPr>
            <a:spLocks noGrp="1"/>
          </p:cNvSpPr>
          <p:nvPr>
            <p:ph type="body" sz="quarter" idx="10"/>
          </p:nvPr>
        </p:nvSpPr>
        <p:spPr>
          <a:xfrm>
            <a:off x="1129003" y="3686369"/>
            <a:ext cx="10683551" cy="841668"/>
          </a:xfrm>
        </p:spPr>
        <p:txBody>
          <a:bodyPr>
            <a:normAutofit/>
          </a:bodyPr>
          <a:lstStyle/>
          <a:p>
            <a:pPr algn="l"/>
            <a:r>
              <a:rPr lang="en-AU" sz="1800" b="1" dirty="0">
                <a:solidFill>
                  <a:srgbClr val="3F8EC5"/>
                </a:solidFill>
                <a:latin typeface="Verdana" panose="020B0604030504040204" pitchFamily="34" charset="0"/>
                <a:ea typeface="Verdana" panose="020B0604030504040204" pitchFamily="34" charset="0"/>
                <a:cs typeface="Verdana" panose="020B0604030504040204" pitchFamily="34" charset="0"/>
              </a:rPr>
              <a:t>Disability Data Advocacy Workshop for Organisations of Persons with Disabilities</a:t>
            </a:r>
          </a:p>
        </p:txBody>
      </p:sp>
      <p:pic>
        <p:nvPicPr>
          <p:cNvPr id="12" name="Picture 11">
            <a:extLst>
              <a:ext uri="{FF2B5EF4-FFF2-40B4-BE49-F238E27FC236}">
                <a16:creationId xmlns:a16="http://schemas.microsoft.com/office/drawing/2014/main" id="{CF9E95D9-7DB4-4562-56AA-53E4659D036F}"/>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1189958" y="0"/>
            <a:ext cx="2120900" cy="1574800"/>
          </a:xfrm>
          <a:prstGeom prst="rect">
            <a:avLst/>
          </a:prstGeom>
        </p:spPr>
      </p:pic>
      <p:sp>
        <p:nvSpPr>
          <p:cNvPr id="14" name="Subtitle 6">
            <a:extLst>
              <a:ext uri="{FF2B5EF4-FFF2-40B4-BE49-F238E27FC236}">
                <a16:creationId xmlns:a16="http://schemas.microsoft.com/office/drawing/2014/main" id="{C6A336A8-F9DB-640E-F246-4A5D8E4BD778}"/>
              </a:ext>
            </a:extLst>
          </p:cNvPr>
          <p:cNvSpPr>
            <a:spLocks noGrp="1"/>
          </p:cNvSpPr>
          <p:nvPr>
            <p:ph type="subTitle" idx="1"/>
          </p:nvPr>
        </p:nvSpPr>
        <p:spPr>
          <a:xfrm>
            <a:off x="796387" y="286709"/>
            <a:ext cx="2908041" cy="500691"/>
          </a:xfrm>
        </p:spPr>
        <p:txBody>
          <a:bodyPr/>
          <a:lstStyle/>
          <a:p>
            <a:r>
              <a:rPr lang="en-AU" dirty="0">
                <a:solidFill>
                  <a:schemeClr val="bg1"/>
                </a:solidFill>
                <a:latin typeface="Verdana" panose="020B0604030504040204" pitchFamily="34" charset="0"/>
                <a:ea typeface="Verdana" panose="020B0604030504040204" pitchFamily="34" charset="0"/>
              </a:rPr>
              <a:t>Session</a:t>
            </a:r>
          </a:p>
        </p:txBody>
      </p:sp>
      <p:sp>
        <p:nvSpPr>
          <p:cNvPr id="15" name="Subtitle 6">
            <a:extLst>
              <a:ext uri="{FF2B5EF4-FFF2-40B4-BE49-F238E27FC236}">
                <a16:creationId xmlns:a16="http://schemas.microsoft.com/office/drawing/2014/main" id="{268DDB23-CBC4-9878-87C6-DE568F8A1A22}"/>
              </a:ext>
            </a:extLst>
          </p:cNvPr>
          <p:cNvSpPr txBox="1">
            <a:spLocks/>
          </p:cNvSpPr>
          <p:nvPr/>
        </p:nvSpPr>
        <p:spPr>
          <a:xfrm>
            <a:off x="796387" y="674433"/>
            <a:ext cx="2908041" cy="79920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Clr>
                <a:schemeClr val="tx1">
                  <a:lumMod val="75000"/>
                  <a:lumOff val="25000"/>
                </a:schemeClr>
              </a:buClr>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Clr>
                <a:schemeClr val="tx1">
                  <a:lumMod val="75000"/>
                  <a:lumOff val="25000"/>
                </a:schemeClr>
              </a:buClr>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Clr>
                <a:schemeClr val="tx1">
                  <a:lumMod val="75000"/>
                  <a:lumOff val="25000"/>
                </a:schemeClr>
              </a:buClr>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Clr>
                <a:schemeClr val="tx1">
                  <a:lumMod val="75000"/>
                  <a:lumOff val="25000"/>
                </a:schemeClr>
              </a:buClr>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chemeClr val="tx1">
                  <a:lumMod val="75000"/>
                  <a:lumOff val="25000"/>
                </a:schemeClr>
              </a:buClr>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sz="4800" b="1" dirty="0">
                <a:solidFill>
                  <a:schemeClr val="bg1"/>
                </a:solidFill>
                <a:latin typeface="Verdana" panose="020B0604030504040204" pitchFamily="34" charset="0"/>
                <a:ea typeface="Verdana" panose="020B0604030504040204" pitchFamily="34" charset="0"/>
                <a:cs typeface="Verdana" panose="020B0604030504040204" pitchFamily="34" charset="0"/>
              </a:rPr>
              <a:t>2</a:t>
            </a:r>
          </a:p>
        </p:txBody>
      </p:sp>
      <p:pic>
        <p:nvPicPr>
          <p:cNvPr id="23" name="Picture 22" descr="CBM Global Disability Inclusion logo to the left of their Inclusion Advisory Group logo">
            <a:extLst>
              <a:ext uri="{FF2B5EF4-FFF2-40B4-BE49-F238E27FC236}">
                <a16:creationId xmlns:a16="http://schemas.microsoft.com/office/drawing/2014/main" id="{AB44CE3A-3964-830C-338E-8C2C87DFEBF4}"/>
              </a:ext>
            </a:extLst>
          </p:cNvPr>
          <p:cNvPicPr>
            <a:picLocks noChangeAspect="1"/>
          </p:cNvPicPr>
          <p:nvPr/>
        </p:nvPicPr>
        <p:blipFill>
          <a:blip r:embed="rId5"/>
          <a:stretch>
            <a:fillRect/>
          </a:stretch>
        </p:blipFill>
        <p:spPr>
          <a:xfrm>
            <a:off x="499668" y="5512080"/>
            <a:ext cx="2430319" cy="1105478"/>
          </a:xfrm>
          <a:prstGeom prst="rect">
            <a:avLst/>
          </a:prstGeom>
        </p:spPr>
      </p:pic>
      <p:pic>
        <p:nvPicPr>
          <p:cNvPr id="24" name="Picture 23" descr="UNFPA logo">
            <a:extLst>
              <a:ext uri="{FF2B5EF4-FFF2-40B4-BE49-F238E27FC236}">
                <a16:creationId xmlns:a16="http://schemas.microsoft.com/office/drawing/2014/main" id="{E2018C4E-F889-5B3C-EE31-A83509DDF5F7}"/>
              </a:ext>
            </a:extLst>
          </p:cNvPr>
          <p:cNvPicPr>
            <a:picLocks noChangeAspect="1"/>
          </p:cNvPicPr>
          <p:nvPr/>
        </p:nvPicPr>
        <p:blipFill>
          <a:blip r:embed="rId6"/>
          <a:stretch>
            <a:fillRect/>
          </a:stretch>
        </p:blipFill>
        <p:spPr>
          <a:xfrm>
            <a:off x="3373831" y="5378758"/>
            <a:ext cx="2133600" cy="1435100"/>
          </a:xfrm>
          <a:prstGeom prst="rect">
            <a:avLst/>
          </a:prstGeom>
        </p:spPr>
      </p:pic>
      <p:pic>
        <p:nvPicPr>
          <p:cNvPr id="28" name="Picture 27" descr="Centre for Inclusive Policy logo">
            <a:extLst>
              <a:ext uri="{FF2B5EF4-FFF2-40B4-BE49-F238E27FC236}">
                <a16:creationId xmlns:a16="http://schemas.microsoft.com/office/drawing/2014/main" id="{D219597E-30A6-2632-7E87-14ADE61F1D9F}"/>
              </a:ext>
            </a:extLst>
          </p:cNvPr>
          <p:cNvPicPr>
            <a:picLocks noChangeAspect="1"/>
          </p:cNvPicPr>
          <p:nvPr/>
        </p:nvPicPr>
        <p:blipFill>
          <a:blip r:embed="rId7"/>
          <a:stretch>
            <a:fillRect/>
          </a:stretch>
        </p:blipFill>
        <p:spPr>
          <a:xfrm>
            <a:off x="5717451" y="5544866"/>
            <a:ext cx="1402160" cy="1088519"/>
          </a:xfrm>
          <a:prstGeom prst="rect">
            <a:avLst/>
          </a:prstGeom>
        </p:spPr>
      </p:pic>
      <p:pic>
        <p:nvPicPr>
          <p:cNvPr id="25" name="Picture 24" descr="International Disability Alliance logo">
            <a:extLst>
              <a:ext uri="{FF2B5EF4-FFF2-40B4-BE49-F238E27FC236}">
                <a16:creationId xmlns:a16="http://schemas.microsoft.com/office/drawing/2014/main" id="{FA4DF9BE-9533-F221-493F-9E46BED792C9}"/>
              </a:ext>
            </a:extLst>
          </p:cNvPr>
          <p:cNvPicPr>
            <a:picLocks noChangeAspect="1"/>
          </p:cNvPicPr>
          <p:nvPr/>
        </p:nvPicPr>
        <p:blipFill>
          <a:blip r:embed="rId8"/>
          <a:stretch>
            <a:fillRect/>
          </a:stretch>
        </p:blipFill>
        <p:spPr>
          <a:xfrm>
            <a:off x="7301979" y="5536116"/>
            <a:ext cx="1960034" cy="1190594"/>
          </a:xfrm>
          <a:prstGeom prst="rect">
            <a:avLst/>
          </a:prstGeom>
        </p:spPr>
      </p:pic>
      <p:pic>
        <p:nvPicPr>
          <p:cNvPr id="26" name="Picture 25" descr="Stakeholder Group of Persons with Disabilities for Sustainable Development logo">
            <a:extLst>
              <a:ext uri="{FF2B5EF4-FFF2-40B4-BE49-F238E27FC236}">
                <a16:creationId xmlns:a16="http://schemas.microsoft.com/office/drawing/2014/main" id="{7BB62EB6-F32E-5F75-DA82-EE68AFE008BC}"/>
              </a:ext>
            </a:extLst>
          </p:cNvPr>
          <p:cNvPicPr>
            <a:picLocks noChangeAspect="1"/>
          </p:cNvPicPr>
          <p:nvPr/>
        </p:nvPicPr>
        <p:blipFill>
          <a:blip r:embed="rId9"/>
          <a:stretch>
            <a:fillRect/>
          </a:stretch>
        </p:blipFill>
        <p:spPr>
          <a:xfrm>
            <a:off x="9270049" y="5597028"/>
            <a:ext cx="2836914" cy="999735"/>
          </a:xfrm>
          <a:prstGeom prst="rect">
            <a:avLst/>
          </a:prstGeom>
        </p:spPr>
      </p:pic>
    </p:spTree>
    <p:extLst>
      <p:ext uri="{BB962C8B-B14F-4D97-AF65-F5344CB8AC3E}">
        <p14:creationId xmlns:p14="http://schemas.microsoft.com/office/powerpoint/2010/main" val="3136632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0DFDBB7-1F9E-5599-134D-CD62C7B47837}"/>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2670" y="0"/>
            <a:ext cx="11649330" cy="5984341"/>
          </a:xfrm>
          <a:prstGeom prst="rect">
            <a:avLst/>
          </a:prstGeom>
        </p:spPr>
      </p:pic>
      <p:sp>
        <p:nvSpPr>
          <p:cNvPr id="10" name="Title 1">
            <a:extLst>
              <a:ext uri="{FF2B5EF4-FFF2-40B4-BE49-F238E27FC236}">
                <a16:creationId xmlns:a16="http://schemas.microsoft.com/office/drawing/2014/main" id="{858BF6BD-B948-884A-7C4F-6DD09AD69F3C}"/>
              </a:ext>
            </a:extLst>
          </p:cNvPr>
          <p:cNvSpPr>
            <a:spLocks noGrp="1"/>
          </p:cNvSpPr>
          <p:nvPr>
            <p:ph type="title"/>
          </p:nvPr>
        </p:nvSpPr>
        <p:spPr>
          <a:xfrm>
            <a:off x="1113746" y="413210"/>
            <a:ext cx="11605103" cy="779224"/>
          </a:xfrm>
        </p:spPr>
        <p:txBody>
          <a:bodyPr>
            <a:noAutofit/>
          </a:bodyPr>
          <a:lstStyle/>
          <a:p>
            <a:r>
              <a:rPr lang="en-AU" sz="2900" dirty="0">
                <a:solidFill>
                  <a:srgbClr val="C00000"/>
                </a:solidFill>
                <a:latin typeface="Verdana"/>
                <a:ea typeface="Verdana"/>
              </a:rPr>
              <a:t>Defining disability - </a:t>
            </a:r>
            <a:r>
              <a:rPr lang="en-AU" sz="2900" dirty="0">
                <a:solidFill>
                  <a:srgbClr val="C00000"/>
                </a:solidFill>
                <a:latin typeface="Verdana"/>
                <a:ea typeface="+mj-lt"/>
                <a:cs typeface="+mj-lt"/>
              </a:rPr>
              <a:t>to identify the population with disabilities we need to define disability </a:t>
            </a:r>
            <a:r>
              <a:rPr lang="en-AU" sz="2900" dirty="0">
                <a:solidFill>
                  <a:srgbClr val="C00000"/>
                </a:solidFill>
                <a:latin typeface="Verdana"/>
                <a:ea typeface="Verdana"/>
              </a:rPr>
              <a:t> </a:t>
            </a:r>
          </a:p>
        </p:txBody>
      </p:sp>
      <p:sp>
        <p:nvSpPr>
          <p:cNvPr id="3" name="Content Placeholder 2"/>
          <p:cNvSpPr>
            <a:spLocks noGrp="1"/>
          </p:cNvSpPr>
          <p:nvPr>
            <p:ph idx="1"/>
          </p:nvPr>
        </p:nvSpPr>
        <p:spPr>
          <a:xfrm>
            <a:off x="995998" y="1509474"/>
            <a:ext cx="10710133" cy="5237428"/>
          </a:xfrm>
        </p:spPr>
        <p:txBody>
          <a:bodyPr vert="horz" lIns="91440" tIns="45720" rIns="91440" bIns="45720" rtlCol="0" anchor="t">
            <a:normAutofit/>
          </a:bodyPr>
          <a:lstStyle/>
          <a:p>
            <a:pPr>
              <a:buClr>
                <a:srgbClr val="4C95C9"/>
              </a:buClr>
              <a:buSzPct val="100000"/>
              <a:defRPr/>
            </a:pPr>
            <a:r>
              <a:rPr lang="en-US" altLang="en-US" sz="2000" dirty="0">
                <a:latin typeface="Verdana"/>
                <a:ea typeface="Verdana"/>
                <a:cs typeface="Verdana" panose="020B0604030504040204" pitchFamily="34" charset="0"/>
              </a:rPr>
              <a:t>The term</a:t>
            </a:r>
            <a:r>
              <a:rPr lang="en-US" altLang="en-US" sz="2000" b="1" dirty="0">
                <a:latin typeface="Verdana"/>
                <a:ea typeface="Verdana"/>
                <a:cs typeface="Verdana" panose="020B0604030504040204" pitchFamily="34" charset="0"/>
              </a:rPr>
              <a:t> disability </a:t>
            </a:r>
            <a:r>
              <a:rPr lang="en-US" altLang="en-US" sz="2000" dirty="0">
                <a:latin typeface="Verdana"/>
                <a:ea typeface="Verdana"/>
                <a:cs typeface="Verdana" panose="020B0604030504040204" pitchFamily="34" charset="0"/>
              </a:rPr>
              <a:t>means different things to different individuals and in different contexts.</a:t>
            </a:r>
            <a:endParaRPr lang="en-US" altLang="en-US" sz="2000" dirty="0">
              <a:latin typeface="Verdana"/>
              <a:ea typeface="Verdana" panose="020B0604030504040204" pitchFamily="34" charset="0"/>
              <a:cs typeface="Verdana" panose="020B0604030504040204" pitchFamily="34" charset="0"/>
            </a:endParaRPr>
          </a:p>
          <a:p>
            <a:pPr>
              <a:buClr>
                <a:srgbClr val="4C95C9"/>
              </a:buClr>
              <a:buSzPct val="100000"/>
              <a:defRPr/>
            </a:pPr>
            <a:r>
              <a:rPr lang="en-US" altLang="en-US" sz="2000" dirty="0">
                <a:latin typeface="Verdana"/>
                <a:ea typeface="Verdana"/>
                <a:cs typeface="Verdana" panose="020B0604030504040204" pitchFamily="34" charset="0"/>
              </a:rPr>
              <a:t>Disability incorporates a range of components, including: </a:t>
            </a:r>
            <a:endParaRPr lang="en-US" altLang="en-US" sz="2000" dirty="0">
              <a:latin typeface="Verdana"/>
              <a:ea typeface="Verdana" panose="020B0604030504040204" pitchFamily="34" charset="0"/>
              <a:cs typeface="Verdana" panose="020B0604030504040204" pitchFamily="34" charset="0"/>
            </a:endParaRPr>
          </a:p>
          <a:p>
            <a:pPr lvl="1">
              <a:buClr>
                <a:srgbClr val="4C95C9"/>
              </a:buClr>
              <a:buSzPct val="100000"/>
              <a:defRPr/>
            </a:pPr>
            <a:r>
              <a:rPr lang="en-US" altLang="en-US" sz="2000" dirty="0">
                <a:latin typeface="Verdana"/>
                <a:ea typeface="Verdana"/>
                <a:cs typeface="Verdana" panose="020B0604030504040204" pitchFamily="34" charset="0"/>
              </a:rPr>
              <a:t>Limitations in body functions due to impairments or conditions (e.g., blindness)</a:t>
            </a:r>
            <a:endParaRPr lang="en-US" altLang="en-US" sz="2000" dirty="0">
              <a:latin typeface="Verdana"/>
              <a:ea typeface="Verdana" panose="020B0604030504040204" pitchFamily="34" charset="0"/>
              <a:cs typeface="Verdana" panose="020B0604030504040204" pitchFamily="34" charset="0"/>
            </a:endParaRPr>
          </a:p>
          <a:p>
            <a:pPr lvl="1">
              <a:buClr>
                <a:srgbClr val="4C95C9"/>
              </a:buClr>
              <a:buSzPct val="100000"/>
              <a:defRPr/>
            </a:pPr>
            <a:r>
              <a:rPr lang="en-US" altLang="en-US" sz="2000" dirty="0">
                <a:latin typeface="Verdana"/>
                <a:ea typeface="Verdana"/>
                <a:cs typeface="Verdana" panose="020B0604030504040204" pitchFamily="34" charset="0"/>
              </a:rPr>
              <a:t>Limitations in doing core functional domains (e.g., difficulty walking)</a:t>
            </a:r>
            <a:endParaRPr lang="en-US" altLang="en-US" sz="2000" dirty="0">
              <a:latin typeface="Verdana"/>
              <a:ea typeface="Verdana" panose="020B0604030504040204" pitchFamily="34" charset="0"/>
              <a:cs typeface="Verdana" panose="020B0604030504040204" pitchFamily="34" charset="0"/>
            </a:endParaRPr>
          </a:p>
          <a:p>
            <a:pPr lvl="1">
              <a:buClr>
                <a:srgbClr val="4C95C9"/>
              </a:buClr>
              <a:buSzPct val="100000"/>
              <a:defRPr/>
            </a:pPr>
            <a:r>
              <a:rPr lang="en-US" altLang="en-US" sz="2000" dirty="0">
                <a:latin typeface="Verdana"/>
                <a:ea typeface="Verdana"/>
                <a:cs typeface="Verdana" panose="020B0604030504040204" pitchFamily="34" charset="0"/>
              </a:rPr>
              <a:t>Restrictions in participation (e.g., exclusion from community events because of inaccessible facilities, transportation, and information)</a:t>
            </a:r>
            <a:endParaRPr lang="en-US" altLang="en-US" sz="2000" dirty="0">
              <a:latin typeface="Verdana"/>
              <a:ea typeface="Verdana" panose="020B0604030504040204" pitchFamily="34" charset="0"/>
              <a:cs typeface="Verdana" panose="020B0604030504040204" pitchFamily="34" charset="0"/>
            </a:endParaRPr>
          </a:p>
          <a:p>
            <a:pPr marL="457200" lvl="1" indent="0">
              <a:buClr>
                <a:srgbClr val="4C95C9"/>
              </a:buClr>
              <a:buSzPct val="100000"/>
              <a:buNone/>
              <a:defRPr/>
            </a:pPr>
            <a:endParaRPr lang="en-US" altLang="en-US" sz="2000" dirty="0">
              <a:latin typeface="Verdana"/>
              <a:ea typeface="Verdana"/>
              <a:cs typeface="Verdana" panose="020B0604030504040204" pitchFamily="34" charset="0"/>
            </a:endParaRPr>
          </a:p>
          <a:p>
            <a:pPr>
              <a:buClr>
                <a:srgbClr val="4C95C9"/>
              </a:buClr>
              <a:defRPr/>
            </a:pPr>
            <a:r>
              <a:rPr lang="en-US" altLang="en-US" sz="2000" dirty="0">
                <a:latin typeface="Verdana"/>
                <a:ea typeface="Verdana"/>
                <a:cs typeface="Verdana" panose="020B0604030504040204" pitchFamily="34" charset="0"/>
              </a:rPr>
              <a:t>These components are often related and are greatly affected by personal characteristics and the environment: </a:t>
            </a:r>
            <a:endParaRPr lang="en-US" altLang="en-US" sz="2000" dirty="0">
              <a:latin typeface="Verdana"/>
              <a:ea typeface="Verdana" panose="020B0604030504040204" pitchFamily="34" charset="0"/>
              <a:cs typeface="Verdana" panose="020B0604030504040204" pitchFamily="34" charset="0"/>
            </a:endParaRPr>
          </a:p>
          <a:p>
            <a:pPr lvl="1">
              <a:buClr>
                <a:srgbClr val="4C95C9"/>
              </a:buClr>
              <a:defRPr/>
            </a:pPr>
            <a:r>
              <a:rPr lang="en-US" altLang="en-US" sz="2000" dirty="0">
                <a:latin typeface="Verdana"/>
                <a:ea typeface="Verdana"/>
                <a:cs typeface="Verdana" panose="020B0604030504040204" pitchFamily="34" charset="0"/>
              </a:rPr>
              <a:t>For example, an accommodating environment will reduce barriers and thus i</a:t>
            </a:r>
            <a:r>
              <a:rPr lang="en-US" sz="2000" dirty="0">
                <a:latin typeface="Verdana"/>
                <a:ea typeface="+mn-lt"/>
                <a:cs typeface="+mn-lt"/>
              </a:rPr>
              <a:t>ncrease participation.</a:t>
            </a:r>
            <a:endParaRPr lang="en-US" altLang="en-US" sz="2000" dirty="0">
              <a:latin typeface="Verdana"/>
              <a:ea typeface="Verdana" panose="020B0604030504040204" pitchFamily="34" charset="0"/>
              <a:cs typeface="Verdana" panose="020B0604030504040204" pitchFamily="34" charset="0"/>
            </a:endParaRPr>
          </a:p>
          <a:p>
            <a:pPr>
              <a:lnSpc>
                <a:spcPts val="56"/>
              </a:lnSpc>
              <a:spcBef>
                <a:spcPts val="0"/>
              </a:spcBef>
              <a:defRPr/>
            </a:pPr>
            <a:endParaRPr lang="en-US" altLang="en-US" sz="2000" dirty="0">
              <a:ea typeface="Verdana" panose="020B0604030504040204" pitchFamily="34" charset="0"/>
              <a:cs typeface="Verdana" panose="020B0604030504040204" pitchFamily="34" charset="0"/>
            </a:endParaRPr>
          </a:p>
          <a:p>
            <a:pPr>
              <a:lnSpc>
                <a:spcPts val="750"/>
              </a:lnSpc>
              <a:spcBef>
                <a:spcPts val="0"/>
              </a:spcBef>
              <a:defRPr/>
            </a:pPr>
            <a:endParaRPr lang="en-US" altLang="en-US" sz="2000" dirty="0">
              <a:ea typeface="Verdana" panose="020B0604030504040204" pitchFamily="34" charset="0"/>
              <a:cs typeface="Verdana" panose="020B0604030504040204" pitchFamily="34" charset="0"/>
            </a:endParaRPr>
          </a:p>
          <a:p>
            <a:endParaRPr lang="en-AU" sz="2000" dirty="0"/>
          </a:p>
        </p:txBody>
      </p:sp>
      <p:sp>
        <p:nvSpPr>
          <p:cNvPr id="5" name="TextBox 4">
            <a:extLst>
              <a:ext uri="{FF2B5EF4-FFF2-40B4-BE49-F238E27FC236}">
                <a16:creationId xmlns:a16="http://schemas.microsoft.com/office/drawing/2014/main" id="{909D7FA5-46D1-50B8-37D4-6AC2BB9072FE}"/>
              </a:ext>
            </a:extLst>
          </p:cNvPr>
          <p:cNvSpPr txBox="1"/>
          <p:nvPr/>
        </p:nvSpPr>
        <p:spPr>
          <a:xfrm>
            <a:off x="3322622" y="6332464"/>
            <a:ext cx="8383509" cy="400110"/>
          </a:xfrm>
          <a:prstGeom prst="rect">
            <a:avLst/>
          </a:prstGeom>
          <a:noFill/>
        </p:spPr>
        <p:txBody>
          <a:bodyPr wrap="square" rtlCol="0">
            <a:spAutoFit/>
          </a:bodyPr>
          <a:lstStyle/>
          <a:p>
            <a:pPr algn="r"/>
            <a:r>
              <a:rPr lang="en-AU" sz="1000" b="1" dirty="0">
                <a:solidFill>
                  <a:srgbClr val="3F8EC5"/>
                </a:solidFill>
                <a:latin typeface="Verdana" panose="020B0604030504040204" pitchFamily="34" charset="0"/>
                <a:ea typeface="Verdana" panose="020B0604030504040204" pitchFamily="34" charset="0"/>
                <a:cs typeface="Verdana" panose="020B0604030504040204" pitchFamily="34" charset="0"/>
              </a:rPr>
              <a:t>Disability Data Advocacy Workshop for Organisations of Persons with Disabilities – </a:t>
            </a:r>
            <a:r>
              <a:rPr lang="en-AU" sz="1000" b="1" dirty="0">
                <a:solidFill>
                  <a:srgbClr val="C00000"/>
                </a:solidFill>
                <a:latin typeface="Verdana" panose="020B0604030504040204" pitchFamily="34" charset="0"/>
                <a:ea typeface="Verdana" panose="020B0604030504040204" pitchFamily="34" charset="0"/>
                <a:cs typeface="Verdana" panose="020B0604030504040204" pitchFamily="34" charset="0"/>
              </a:rPr>
              <a:t>SESSION 2</a:t>
            </a:r>
          </a:p>
          <a:p>
            <a:pPr algn="r"/>
            <a:endParaRPr lang="en-US" sz="1000" dirty="0"/>
          </a:p>
        </p:txBody>
      </p:sp>
      <p:sp>
        <p:nvSpPr>
          <p:cNvPr id="6" name="TextBox 5">
            <a:extLst>
              <a:ext uri="{FF2B5EF4-FFF2-40B4-BE49-F238E27FC236}">
                <a16:creationId xmlns:a16="http://schemas.microsoft.com/office/drawing/2014/main" id="{4A54EA83-0EBD-ABF6-5045-9FE66D47007E}"/>
              </a:ext>
            </a:extLst>
          </p:cNvPr>
          <p:cNvSpPr txBox="1"/>
          <p:nvPr/>
        </p:nvSpPr>
        <p:spPr>
          <a:xfrm>
            <a:off x="624689" y="6332464"/>
            <a:ext cx="2018923" cy="246221"/>
          </a:xfrm>
          <a:prstGeom prst="rect">
            <a:avLst/>
          </a:prstGeom>
          <a:noFill/>
        </p:spPr>
        <p:txBody>
          <a:bodyPr wrap="square" rtlCol="0">
            <a:spAutoFit/>
          </a:bodyPr>
          <a:lstStyle/>
          <a:p>
            <a:fld id="{9CAA54A6-5C63-AB4A-BFB1-7A53E2C7C1AC}" type="slidenum">
              <a:rPr lang="en-AU" sz="1000" b="1" smtClean="0">
                <a:solidFill>
                  <a:srgbClr val="3F8EC5"/>
                </a:solidFill>
                <a:latin typeface="Verdana" panose="020B0604030504040204" pitchFamily="34" charset="0"/>
                <a:ea typeface="Verdana" panose="020B0604030504040204" pitchFamily="34" charset="0"/>
                <a:cs typeface="Verdana" panose="020B0604030504040204" pitchFamily="34" charset="0"/>
              </a:rPr>
              <a:t>10</a:t>
            </a:fld>
            <a:endParaRPr lang="en-US" sz="1000" dirty="0"/>
          </a:p>
        </p:txBody>
      </p:sp>
    </p:spTree>
    <p:extLst>
      <p:ext uri="{BB962C8B-B14F-4D97-AF65-F5344CB8AC3E}">
        <p14:creationId xmlns:p14="http://schemas.microsoft.com/office/powerpoint/2010/main" val="499513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9C060D5-DBED-570E-D336-E62A49EC5EC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25716" y="0"/>
            <a:ext cx="11649330" cy="5984341"/>
          </a:xfrm>
          <a:prstGeom prst="rect">
            <a:avLst/>
          </a:prstGeom>
        </p:spPr>
      </p:pic>
      <p:sp>
        <p:nvSpPr>
          <p:cNvPr id="10" name="Title 1">
            <a:extLst>
              <a:ext uri="{FF2B5EF4-FFF2-40B4-BE49-F238E27FC236}">
                <a16:creationId xmlns:a16="http://schemas.microsoft.com/office/drawing/2014/main" id="{4241C23E-DC47-5DAF-AE0C-8ED034FA8C44}"/>
              </a:ext>
            </a:extLst>
          </p:cNvPr>
          <p:cNvSpPr>
            <a:spLocks noGrp="1"/>
          </p:cNvSpPr>
          <p:nvPr>
            <p:ph type="title"/>
          </p:nvPr>
        </p:nvSpPr>
        <p:spPr>
          <a:xfrm>
            <a:off x="955454" y="279315"/>
            <a:ext cx="7825904" cy="1325563"/>
          </a:xfrm>
        </p:spPr>
        <p:txBody>
          <a:bodyPr/>
          <a:lstStyle/>
          <a:p>
            <a:r>
              <a:rPr lang="en-AU" dirty="0">
                <a:solidFill>
                  <a:srgbClr val="C00000"/>
                </a:solidFill>
                <a:latin typeface="Verdana"/>
                <a:ea typeface="Verdana"/>
              </a:rPr>
              <a:t>What is disability?</a:t>
            </a:r>
          </a:p>
        </p:txBody>
      </p:sp>
      <p:sp>
        <p:nvSpPr>
          <p:cNvPr id="3" name="Content Placeholder 2"/>
          <p:cNvSpPr>
            <a:spLocks noGrp="1"/>
          </p:cNvSpPr>
          <p:nvPr>
            <p:ph idx="1"/>
          </p:nvPr>
        </p:nvSpPr>
        <p:spPr>
          <a:xfrm>
            <a:off x="955454" y="1574460"/>
            <a:ext cx="10938934" cy="4555836"/>
          </a:xfrm>
        </p:spPr>
        <p:txBody>
          <a:bodyPr vert="horz" lIns="91440" tIns="45720" rIns="91440" bIns="45720" rtlCol="0" anchor="t">
            <a:normAutofit/>
          </a:bodyPr>
          <a:lstStyle/>
          <a:p>
            <a:pPr marL="288925" indent="-288925">
              <a:buClr>
                <a:srgbClr val="3F8EC5"/>
              </a:buClr>
              <a:buSzPct val="150000"/>
              <a:defRPr/>
            </a:pPr>
            <a:r>
              <a:rPr lang="en-US" altLang="en-US" sz="2400" dirty="0">
                <a:latin typeface="Verdana"/>
                <a:ea typeface="Verdana"/>
                <a:cs typeface="Verdana" panose="020B0604030504040204" pitchFamily="34" charset="0"/>
              </a:rPr>
              <a:t>The term ‘disability’ will mean different things to different individuals – both interviewers and respondents – involved in data collection surveys,.  </a:t>
            </a:r>
            <a:endParaRPr lang="en-US" altLang="en-US" sz="2400" dirty="0">
              <a:latin typeface="Verdana"/>
              <a:ea typeface="Verdana" panose="020B0604030504040204" pitchFamily="34" charset="0"/>
              <a:cs typeface="Verdana" panose="020B0604030504040204" pitchFamily="34" charset="0"/>
            </a:endParaRPr>
          </a:p>
          <a:p>
            <a:pPr marL="288925" indent="-288925">
              <a:buClr>
                <a:srgbClr val="3F8EC5"/>
              </a:buClr>
              <a:buSzPct val="150000"/>
              <a:defRPr/>
            </a:pPr>
            <a:r>
              <a:rPr lang="en-US" altLang="en-US" sz="2400" dirty="0">
                <a:latin typeface="Verdana"/>
                <a:ea typeface="Verdana"/>
                <a:cs typeface="Verdana" panose="020B0604030504040204" pitchFamily="34" charset="0"/>
              </a:rPr>
              <a:t>For data to be reliable, data collection needs to create consistency amongst all people interviewed / data collected. This means that the questions to identify persons with disabilities must be specific in order to capture all persons with disabilities and not risk missing people because they have a different understanding of disability.</a:t>
            </a:r>
          </a:p>
          <a:p>
            <a:pPr marL="288925" indent="-288925">
              <a:buClr>
                <a:srgbClr val="3F8EC5"/>
              </a:buClr>
              <a:buSzPct val="150000"/>
              <a:defRPr/>
            </a:pPr>
            <a:r>
              <a:rPr lang="en-US" altLang="en-US" sz="2400" dirty="0">
                <a:latin typeface="Verdana"/>
                <a:ea typeface="Verdana"/>
                <a:cs typeface="Verdana" panose="020B0604030504040204" pitchFamily="34" charset="0"/>
              </a:rPr>
              <a:t>In some cultures, stigma associated with disability makes people hesitant to openly answer survey questions about disability. This leads to under-identification of persons with disabilities in the population surveyed.</a:t>
            </a:r>
          </a:p>
          <a:p>
            <a:endParaRPr lang="en-AU" sz="2400" dirty="0"/>
          </a:p>
        </p:txBody>
      </p:sp>
      <p:sp>
        <p:nvSpPr>
          <p:cNvPr id="5" name="TextBox 4">
            <a:extLst>
              <a:ext uri="{FF2B5EF4-FFF2-40B4-BE49-F238E27FC236}">
                <a16:creationId xmlns:a16="http://schemas.microsoft.com/office/drawing/2014/main" id="{2225424C-15AA-6369-7C8E-C11011EDA019}"/>
              </a:ext>
            </a:extLst>
          </p:cNvPr>
          <p:cNvSpPr txBox="1"/>
          <p:nvPr/>
        </p:nvSpPr>
        <p:spPr>
          <a:xfrm>
            <a:off x="3322622" y="6332464"/>
            <a:ext cx="8383509" cy="400110"/>
          </a:xfrm>
          <a:prstGeom prst="rect">
            <a:avLst/>
          </a:prstGeom>
          <a:noFill/>
        </p:spPr>
        <p:txBody>
          <a:bodyPr wrap="square" rtlCol="0">
            <a:spAutoFit/>
          </a:bodyPr>
          <a:lstStyle/>
          <a:p>
            <a:pPr algn="r"/>
            <a:r>
              <a:rPr lang="en-AU" sz="1000" b="1" dirty="0">
                <a:solidFill>
                  <a:srgbClr val="3F8EC5"/>
                </a:solidFill>
                <a:latin typeface="Verdana" panose="020B0604030504040204" pitchFamily="34" charset="0"/>
                <a:ea typeface="Verdana" panose="020B0604030504040204" pitchFamily="34" charset="0"/>
                <a:cs typeface="Verdana" panose="020B0604030504040204" pitchFamily="34" charset="0"/>
              </a:rPr>
              <a:t>Disability Data Advocacy Workshop for Organisations of Persons with Disabilities – </a:t>
            </a:r>
            <a:r>
              <a:rPr lang="en-AU" sz="1000" b="1" dirty="0">
                <a:solidFill>
                  <a:srgbClr val="C00000"/>
                </a:solidFill>
                <a:latin typeface="Verdana" panose="020B0604030504040204" pitchFamily="34" charset="0"/>
                <a:ea typeface="Verdana" panose="020B0604030504040204" pitchFamily="34" charset="0"/>
                <a:cs typeface="Verdana" panose="020B0604030504040204" pitchFamily="34" charset="0"/>
              </a:rPr>
              <a:t>SESSION 2</a:t>
            </a:r>
          </a:p>
          <a:p>
            <a:pPr algn="r"/>
            <a:endParaRPr lang="en-US" sz="1000" dirty="0"/>
          </a:p>
        </p:txBody>
      </p:sp>
      <p:sp>
        <p:nvSpPr>
          <p:cNvPr id="6" name="TextBox 5">
            <a:extLst>
              <a:ext uri="{FF2B5EF4-FFF2-40B4-BE49-F238E27FC236}">
                <a16:creationId xmlns:a16="http://schemas.microsoft.com/office/drawing/2014/main" id="{8C20FEF5-62EA-EBE9-D3B9-2CFAF8A505F1}"/>
              </a:ext>
            </a:extLst>
          </p:cNvPr>
          <p:cNvSpPr txBox="1"/>
          <p:nvPr/>
        </p:nvSpPr>
        <p:spPr>
          <a:xfrm>
            <a:off x="624689" y="6332464"/>
            <a:ext cx="2018923" cy="246221"/>
          </a:xfrm>
          <a:prstGeom prst="rect">
            <a:avLst/>
          </a:prstGeom>
          <a:noFill/>
        </p:spPr>
        <p:txBody>
          <a:bodyPr wrap="square" rtlCol="0">
            <a:spAutoFit/>
          </a:bodyPr>
          <a:lstStyle/>
          <a:p>
            <a:fld id="{9CAA54A6-5C63-AB4A-BFB1-7A53E2C7C1AC}" type="slidenum">
              <a:rPr lang="en-AU" sz="1000" b="1" smtClean="0">
                <a:solidFill>
                  <a:srgbClr val="3F8EC5"/>
                </a:solidFill>
                <a:latin typeface="Verdana" panose="020B0604030504040204" pitchFamily="34" charset="0"/>
                <a:ea typeface="Verdana" panose="020B0604030504040204" pitchFamily="34" charset="0"/>
                <a:cs typeface="Verdana" panose="020B0604030504040204" pitchFamily="34" charset="0"/>
              </a:rPr>
              <a:t>11</a:t>
            </a:fld>
            <a:endParaRPr lang="en-US" sz="1000" dirty="0"/>
          </a:p>
        </p:txBody>
      </p:sp>
    </p:spTree>
    <p:extLst>
      <p:ext uri="{BB962C8B-B14F-4D97-AF65-F5344CB8AC3E}">
        <p14:creationId xmlns:p14="http://schemas.microsoft.com/office/powerpoint/2010/main" val="943341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986FF5D-6CBB-6CF5-DDD2-2B6527F5769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25716" y="0"/>
            <a:ext cx="11649330" cy="5984341"/>
          </a:xfrm>
          <a:prstGeom prst="rect">
            <a:avLst/>
          </a:prstGeom>
        </p:spPr>
      </p:pic>
      <p:sp>
        <p:nvSpPr>
          <p:cNvPr id="10" name="Title 1">
            <a:extLst>
              <a:ext uri="{FF2B5EF4-FFF2-40B4-BE49-F238E27FC236}">
                <a16:creationId xmlns:a16="http://schemas.microsoft.com/office/drawing/2014/main" id="{A1150E7C-B8D5-4830-4348-9034BFDC23EB}"/>
              </a:ext>
            </a:extLst>
          </p:cNvPr>
          <p:cNvSpPr>
            <a:spLocks noGrp="1"/>
          </p:cNvSpPr>
          <p:nvPr>
            <p:ph type="title"/>
          </p:nvPr>
        </p:nvSpPr>
        <p:spPr>
          <a:xfrm>
            <a:off x="977548" y="340273"/>
            <a:ext cx="11022181" cy="1066771"/>
          </a:xfrm>
        </p:spPr>
        <p:txBody>
          <a:bodyPr>
            <a:normAutofit fontScale="90000"/>
          </a:bodyPr>
          <a:lstStyle/>
          <a:p>
            <a:r>
              <a:rPr lang="en-AU" dirty="0">
                <a:solidFill>
                  <a:srgbClr val="C00000"/>
                </a:solidFill>
                <a:latin typeface="Verdana"/>
                <a:ea typeface="Verdana"/>
              </a:rPr>
              <a:t>Risks of not identifying disability in data</a:t>
            </a:r>
          </a:p>
        </p:txBody>
      </p:sp>
      <p:sp>
        <p:nvSpPr>
          <p:cNvPr id="3" name="Content Placeholder 2"/>
          <p:cNvSpPr>
            <a:spLocks noGrp="1"/>
          </p:cNvSpPr>
          <p:nvPr>
            <p:ph idx="1"/>
          </p:nvPr>
        </p:nvSpPr>
        <p:spPr>
          <a:xfrm>
            <a:off x="998546" y="1346086"/>
            <a:ext cx="10848462" cy="5607710"/>
          </a:xfrm>
        </p:spPr>
        <p:txBody>
          <a:bodyPr vert="horz" lIns="91440" tIns="45720" rIns="91440" bIns="45720" rtlCol="0" anchor="t">
            <a:noAutofit/>
          </a:bodyPr>
          <a:lstStyle/>
          <a:p>
            <a:pPr marL="0" indent="0">
              <a:buNone/>
            </a:pPr>
            <a:r>
              <a:rPr lang="en-AU" sz="2000" dirty="0">
                <a:latin typeface="Verdana"/>
                <a:ea typeface="Verdana"/>
              </a:rPr>
              <a:t>Survey questions that are not specific enough about disability can lead to misidentification of persons with disabilities within the data collected. </a:t>
            </a:r>
            <a:r>
              <a:rPr lang="en-AU" sz="2000" b="1" dirty="0">
                <a:latin typeface="Verdana"/>
                <a:ea typeface="Verdana"/>
              </a:rPr>
              <a:t>What problems could this lead to?</a:t>
            </a:r>
            <a:endParaRPr lang="en-AU" sz="2000" b="1" dirty="0">
              <a:latin typeface="Verdana"/>
              <a:ea typeface="Verdana"/>
              <a:cs typeface="Calibri"/>
            </a:endParaRPr>
          </a:p>
          <a:p>
            <a:pPr marL="0" indent="0">
              <a:buNone/>
            </a:pPr>
            <a:r>
              <a:rPr lang="en-AU" sz="2000" dirty="0">
                <a:effectLst/>
                <a:latin typeface="Verdana"/>
                <a:ea typeface="Times New Roman" panose="02020603050405020304" pitchFamily="18" charset="0"/>
                <a:cs typeface="Times New Roman"/>
              </a:rPr>
              <a:t>1</a:t>
            </a:r>
            <a:r>
              <a:rPr lang="en-AU" sz="2000" b="1" dirty="0">
                <a:effectLst/>
                <a:latin typeface="Verdana"/>
                <a:ea typeface="Times New Roman" panose="02020603050405020304" pitchFamily="18" charset="0"/>
                <a:cs typeface="Times New Roman"/>
              </a:rPr>
              <a:t>. </a:t>
            </a:r>
            <a:r>
              <a:rPr lang="en-US" sz="2000" b="1" dirty="0">
                <a:effectLst/>
                <a:latin typeface="Verdana"/>
                <a:ea typeface="Times New Roman" panose="02020603050405020304" pitchFamily="18" charset="0"/>
                <a:cs typeface="Times New Roman"/>
              </a:rPr>
              <a:t>Data that cannot be compared:</a:t>
            </a:r>
            <a:r>
              <a:rPr lang="en-US" sz="2000" b="1" dirty="0">
                <a:latin typeface="Verdana"/>
                <a:ea typeface="Times New Roman" panose="02020603050405020304" pitchFamily="18" charset="0"/>
                <a:cs typeface="Times New Roman"/>
              </a:rPr>
              <a:t> </a:t>
            </a:r>
            <a:endParaRPr lang="en-US" sz="2000" u="sng" dirty="0">
              <a:effectLst/>
              <a:latin typeface="Verdana"/>
              <a:ea typeface="Times New Roman" panose="02020603050405020304" pitchFamily="18" charset="0"/>
              <a:cs typeface="Times New Roman" panose="02020603050405020304" pitchFamily="18" charset="0"/>
            </a:endParaRPr>
          </a:p>
          <a:p>
            <a:pPr>
              <a:buClr>
                <a:srgbClr val="3F8EC5"/>
              </a:buClr>
            </a:pPr>
            <a:r>
              <a:rPr lang="en-AU" sz="2000" dirty="0">
                <a:latin typeface="Verdana"/>
                <a:ea typeface="Verdana"/>
              </a:rPr>
              <a:t>e.g., Higher representation of disability in data collected from areas that have a broader understanding of what disability involves, and lower representation of disability in data collected from areas that have a narrower understanding.</a:t>
            </a:r>
            <a:endParaRPr lang="en-AU" sz="2000" dirty="0">
              <a:latin typeface="Verdana"/>
              <a:ea typeface="Verdana"/>
              <a:cs typeface="Calibri"/>
            </a:endParaRPr>
          </a:p>
          <a:p>
            <a:pPr marL="0" indent="0">
              <a:buClr>
                <a:srgbClr val="3F8EC5"/>
              </a:buClr>
              <a:buNone/>
            </a:pPr>
            <a:r>
              <a:rPr lang="en-US" sz="2000" dirty="0">
                <a:latin typeface="Verdana"/>
                <a:ea typeface="Times New Roman" panose="02020603050405020304" pitchFamily="18" charset="0"/>
                <a:cs typeface="Times New Roman"/>
              </a:rPr>
              <a:t>2. </a:t>
            </a:r>
            <a:r>
              <a:rPr lang="en-US" sz="2000" b="1" dirty="0">
                <a:latin typeface="Verdana"/>
                <a:ea typeface="Times New Roman" panose="02020603050405020304" pitchFamily="18" charset="0"/>
                <a:cs typeface="Times New Roman"/>
              </a:rPr>
              <a:t>Data</a:t>
            </a:r>
            <a:r>
              <a:rPr lang="en-US" sz="2000" b="1" dirty="0">
                <a:effectLst/>
                <a:latin typeface="Verdana"/>
                <a:ea typeface="Times New Roman" panose="02020603050405020304" pitchFamily="18" charset="0"/>
                <a:cs typeface="Times New Roman"/>
              </a:rPr>
              <a:t> that conceals inequality </a:t>
            </a:r>
            <a:r>
              <a:rPr lang="en-US" sz="2000" b="1" dirty="0">
                <a:latin typeface="Verdana"/>
                <a:ea typeface="Times New Roman" panose="02020603050405020304" pitchFamily="18" charset="0"/>
                <a:cs typeface="Times New Roman"/>
              </a:rPr>
              <a:t>experienced</a:t>
            </a:r>
            <a:r>
              <a:rPr lang="en-US" sz="2000" b="1" dirty="0">
                <a:effectLst/>
                <a:latin typeface="Verdana"/>
                <a:ea typeface="Times New Roman" panose="02020603050405020304" pitchFamily="18" charset="0"/>
                <a:cs typeface="Times New Roman"/>
              </a:rPr>
              <a:t> by </a:t>
            </a:r>
            <a:r>
              <a:rPr lang="en-US" sz="2000" b="1" dirty="0">
                <a:latin typeface="Verdana"/>
                <a:ea typeface="Times New Roman" panose="02020603050405020304" pitchFamily="18" charset="0"/>
                <a:cs typeface="Times New Roman"/>
              </a:rPr>
              <a:t>persons</a:t>
            </a:r>
            <a:r>
              <a:rPr lang="en-US" sz="2000" b="1" dirty="0">
                <a:effectLst/>
                <a:latin typeface="Verdana"/>
                <a:ea typeface="Times New Roman" panose="02020603050405020304" pitchFamily="18" charset="0"/>
                <a:cs typeface="Times New Roman"/>
              </a:rPr>
              <a:t> with disabilities:</a:t>
            </a:r>
          </a:p>
          <a:p>
            <a:pPr>
              <a:buClr>
                <a:srgbClr val="3F8EC5"/>
              </a:buClr>
            </a:pPr>
            <a:r>
              <a:rPr lang="en-AU" sz="2000" dirty="0">
                <a:latin typeface="Verdana"/>
                <a:ea typeface="Verdana"/>
              </a:rPr>
              <a:t>Lower identification of persons with disabilities will mean that persons with disabilities will be included in the ‘persons without disabilities’ group of data collected on specific indicators (e.g., employment rates). </a:t>
            </a:r>
            <a:endParaRPr lang="en-AU" sz="2000" dirty="0">
              <a:latin typeface="Verdana"/>
              <a:ea typeface="Verdana"/>
              <a:cs typeface="Calibri"/>
            </a:endParaRPr>
          </a:p>
          <a:p>
            <a:pPr>
              <a:buClr>
                <a:srgbClr val="3F8EC5"/>
              </a:buClr>
            </a:pPr>
            <a:r>
              <a:rPr lang="en-AU" sz="2000" dirty="0">
                <a:latin typeface="Verdana"/>
                <a:ea typeface="Verdana"/>
              </a:rPr>
              <a:t>This may hide the additional barriers and inequalities that persons with disabilities are encountering in this area, and incorrectly suggest the indicator or goal is closer to being achieved.</a:t>
            </a:r>
            <a:endParaRPr lang="en-AU" sz="2000" dirty="0">
              <a:latin typeface="Verdana"/>
              <a:ea typeface="Verdana"/>
              <a:cs typeface="Calibri"/>
            </a:endParaRPr>
          </a:p>
        </p:txBody>
      </p:sp>
      <p:sp>
        <p:nvSpPr>
          <p:cNvPr id="5" name="TextBox 4">
            <a:extLst>
              <a:ext uri="{FF2B5EF4-FFF2-40B4-BE49-F238E27FC236}">
                <a16:creationId xmlns:a16="http://schemas.microsoft.com/office/drawing/2014/main" id="{8DCF9BE3-99B4-A501-7104-3E3410BFFD39}"/>
              </a:ext>
            </a:extLst>
          </p:cNvPr>
          <p:cNvSpPr txBox="1"/>
          <p:nvPr/>
        </p:nvSpPr>
        <p:spPr>
          <a:xfrm>
            <a:off x="3322622" y="6332464"/>
            <a:ext cx="8383509" cy="400110"/>
          </a:xfrm>
          <a:prstGeom prst="rect">
            <a:avLst/>
          </a:prstGeom>
          <a:noFill/>
        </p:spPr>
        <p:txBody>
          <a:bodyPr wrap="square" rtlCol="0">
            <a:spAutoFit/>
          </a:bodyPr>
          <a:lstStyle/>
          <a:p>
            <a:pPr algn="r"/>
            <a:r>
              <a:rPr lang="en-AU" sz="1000" b="1" dirty="0">
                <a:solidFill>
                  <a:srgbClr val="3F8EC5"/>
                </a:solidFill>
                <a:latin typeface="Verdana" panose="020B0604030504040204" pitchFamily="34" charset="0"/>
                <a:ea typeface="Verdana" panose="020B0604030504040204" pitchFamily="34" charset="0"/>
                <a:cs typeface="Verdana" panose="020B0604030504040204" pitchFamily="34" charset="0"/>
              </a:rPr>
              <a:t>Disability Data Advocacy Workshop for Organisations of Persons with Disabilities – </a:t>
            </a:r>
            <a:r>
              <a:rPr lang="en-AU" sz="1000" b="1" dirty="0">
                <a:solidFill>
                  <a:srgbClr val="C00000"/>
                </a:solidFill>
                <a:latin typeface="Verdana" panose="020B0604030504040204" pitchFamily="34" charset="0"/>
                <a:ea typeface="Verdana" panose="020B0604030504040204" pitchFamily="34" charset="0"/>
                <a:cs typeface="Verdana" panose="020B0604030504040204" pitchFamily="34" charset="0"/>
              </a:rPr>
              <a:t>SESSION 2</a:t>
            </a:r>
          </a:p>
          <a:p>
            <a:pPr algn="r"/>
            <a:endParaRPr lang="en-US" sz="1000" dirty="0"/>
          </a:p>
        </p:txBody>
      </p:sp>
      <p:sp>
        <p:nvSpPr>
          <p:cNvPr id="6" name="TextBox 5">
            <a:extLst>
              <a:ext uri="{FF2B5EF4-FFF2-40B4-BE49-F238E27FC236}">
                <a16:creationId xmlns:a16="http://schemas.microsoft.com/office/drawing/2014/main" id="{EDBB613D-BD01-412C-8284-B70459135DAB}"/>
              </a:ext>
            </a:extLst>
          </p:cNvPr>
          <p:cNvSpPr txBox="1"/>
          <p:nvPr/>
        </p:nvSpPr>
        <p:spPr>
          <a:xfrm>
            <a:off x="624689" y="6332464"/>
            <a:ext cx="2018923" cy="246221"/>
          </a:xfrm>
          <a:prstGeom prst="rect">
            <a:avLst/>
          </a:prstGeom>
          <a:noFill/>
        </p:spPr>
        <p:txBody>
          <a:bodyPr wrap="square" rtlCol="0">
            <a:spAutoFit/>
          </a:bodyPr>
          <a:lstStyle/>
          <a:p>
            <a:fld id="{9CAA54A6-5C63-AB4A-BFB1-7A53E2C7C1AC}" type="slidenum">
              <a:rPr lang="en-AU" sz="1000" b="1" smtClean="0">
                <a:solidFill>
                  <a:srgbClr val="3F8EC5"/>
                </a:solidFill>
                <a:latin typeface="Verdana" panose="020B0604030504040204" pitchFamily="34" charset="0"/>
                <a:ea typeface="Verdana" panose="020B0604030504040204" pitchFamily="34" charset="0"/>
                <a:cs typeface="Verdana" panose="020B0604030504040204" pitchFamily="34" charset="0"/>
              </a:rPr>
              <a:t>12</a:t>
            </a:fld>
            <a:endParaRPr lang="en-US" sz="1000" dirty="0"/>
          </a:p>
        </p:txBody>
      </p:sp>
    </p:spTree>
    <p:extLst>
      <p:ext uri="{BB962C8B-B14F-4D97-AF65-F5344CB8AC3E}">
        <p14:creationId xmlns:p14="http://schemas.microsoft.com/office/powerpoint/2010/main" val="3696163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C4DF648-97BC-0216-F7A5-A1CDD6CBE629}"/>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624689" y="0"/>
            <a:ext cx="11567311" cy="6010466"/>
          </a:xfrm>
          <a:prstGeom prst="rect">
            <a:avLst/>
          </a:prstGeom>
        </p:spPr>
      </p:pic>
      <p:sp>
        <p:nvSpPr>
          <p:cNvPr id="9" name="Title 2">
            <a:extLst>
              <a:ext uri="{FF2B5EF4-FFF2-40B4-BE49-F238E27FC236}">
                <a16:creationId xmlns:a16="http://schemas.microsoft.com/office/drawing/2014/main" id="{374D94A9-E2C8-776F-D0E5-55BA06AF91B6}"/>
              </a:ext>
            </a:extLst>
          </p:cNvPr>
          <p:cNvSpPr>
            <a:spLocks noGrp="1"/>
          </p:cNvSpPr>
          <p:nvPr>
            <p:ph type="title"/>
          </p:nvPr>
        </p:nvSpPr>
        <p:spPr>
          <a:xfrm>
            <a:off x="1352990" y="2148830"/>
            <a:ext cx="10214321" cy="3140217"/>
          </a:xfrm>
        </p:spPr>
        <p:txBody>
          <a:bodyPr>
            <a:normAutofit/>
          </a:bodyPr>
          <a:lstStyle/>
          <a:p>
            <a:pPr algn="l"/>
            <a:r>
              <a:rPr lang="en-AU" dirty="0">
                <a:effectLst/>
                <a:latin typeface="Verdana"/>
                <a:ea typeface="Verdana"/>
                <a:cs typeface="Times New Roman"/>
              </a:rPr>
              <a:t>Identifying the population with disability using statistical data</a:t>
            </a:r>
            <a:r>
              <a:rPr lang="en-AU" dirty="0">
                <a:latin typeface="Verdana"/>
                <a:ea typeface="Verdana"/>
                <a:cs typeface="Times New Roman"/>
              </a:rPr>
              <a:t> </a:t>
            </a:r>
            <a:endParaRPr lang="en-AU" dirty="0">
              <a:latin typeface="Verdana"/>
              <a:ea typeface="Verdana"/>
            </a:endParaRPr>
          </a:p>
        </p:txBody>
      </p:sp>
      <p:sp>
        <p:nvSpPr>
          <p:cNvPr id="5" name="TextBox 4">
            <a:extLst>
              <a:ext uri="{FF2B5EF4-FFF2-40B4-BE49-F238E27FC236}">
                <a16:creationId xmlns:a16="http://schemas.microsoft.com/office/drawing/2014/main" id="{693508EC-A993-1F18-92F5-8E51924648FC}"/>
              </a:ext>
            </a:extLst>
          </p:cNvPr>
          <p:cNvSpPr txBox="1"/>
          <p:nvPr/>
        </p:nvSpPr>
        <p:spPr>
          <a:xfrm>
            <a:off x="3322622" y="6332464"/>
            <a:ext cx="8383509" cy="400110"/>
          </a:xfrm>
          <a:prstGeom prst="rect">
            <a:avLst/>
          </a:prstGeom>
          <a:noFill/>
        </p:spPr>
        <p:txBody>
          <a:bodyPr wrap="square" rtlCol="0">
            <a:spAutoFit/>
          </a:bodyPr>
          <a:lstStyle/>
          <a:p>
            <a:pPr algn="r"/>
            <a:r>
              <a:rPr lang="en-AU" sz="1000" b="1" dirty="0">
                <a:solidFill>
                  <a:srgbClr val="3F8EC5"/>
                </a:solidFill>
                <a:latin typeface="Verdana" panose="020B0604030504040204" pitchFamily="34" charset="0"/>
                <a:ea typeface="Verdana" panose="020B0604030504040204" pitchFamily="34" charset="0"/>
                <a:cs typeface="Verdana" panose="020B0604030504040204" pitchFamily="34" charset="0"/>
              </a:rPr>
              <a:t>Disability Data Advocacy Workshop for Organisations of Persons with Disabilities – </a:t>
            </a:r>
            <a:r>
              <a:rPr lang="en-AU" sz="1000" b="1" dirty="0">
                <a:solidFill>
                  <a:srgbClr val="C00000"/>
                </a:solidFill>
                <a:latin typeface="Verdana" panose="020B0604030504040204" pitchFamily="34" charset="0"/>
                <a:ea typeface="Verdana" panose="020B0604030504040204" pitchFamily="34" charset="0"/>
                <a:cs typeface="Verdana" panose="020B0604030504040204" pitchFamily="34" charset="0"/>
              </a:rPr>
              <a:t>SESSION 2</a:t>
            </a:r>
          </a:p>
          <a:p>
            <a:pPr algn="r"/>
            <a:endParaRPr lang="en-US" sz="1000" dirty="0"/>
          </a:p>
        </p:txBody>
      </p:sp>
      <p:sp>
        <p:nvSpPr>
          <p:cNvPr id="6" name="TextBox 5">
            <a:extLst>
              <a:ext uri="{FF2B5EF4-FFF2-40B4-BE49-F238E27FC236}">
                <a16:creationId xmlns:a16="http://schemas.microsoft.com/office/drawing/2014/main" id="{8E7C7DE8-92C1-6E3E-C7B8-2848C594A736}"/>
              </a:ext>
            </a:extLst>
          </p:cNvPr>
          <p:cNvSpPr txBox="1"/>
          <p:nvPr/>
        </p:nvSpPr>
        <p:spPr>
          <a:xfrm>
            <a:off x="624689" y="6332464"/>
            <a:ext cx="2018923" cy="246221"/>
          </a:xfrm>
          <a:prstGeom prst="rect">
            <a:avLst/>
          </a:prstGeom>
          <a:noFill/>
        </p:spPr>
        <p:txBody>
          <a:bodyPr wrap="square" rtlCol="0">
            <a:spAutoFit/>
          </a:bodyPr>
          <a:lstStyle/>
          <a:p>
            <a:fld id="{9CAA54A6-5C63-AB4A-BFB1-7A53E2C7C1AC}" type="slidenum">
              <a:rPr lang="en-AU" sz="1000" b="1" smtClean="0">
                <a:solidFill>
                  <a:srgbClr val="3F8EC5"/>
                </a:solidFill>
                <a:latin typeface="Verdana" panose="020B0604030504040204" pitchFamily="34" charset="0"/>
                <a:ea typeface="Verdana" panose="020B0604030504040204" pitchFamily="34" charset="0"/>
                <a:cs typeface="Verdana" panose="020B0604030504040204" pitchFamily="34" charset="0"/>
              </a:rPr>
              <a:t>13</a:t>
            </a:fld>
            <a:endParaRPr lang="en-US" sz="1000" dirty="0"/>
          </a:p>
        </p:txBody>
      </p:sp>
    </p:spTree>
    <p:extLst>
      <p:ext uri="{BB962C8B-B14F-4D97-AF65-F5344CB8AC3E}">
        <p14:creationId xmlns:p14="http://schemas.microsoft.com/office/powerpoint/2010/main" val="21649703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B454FCB-F767-9F3C-4102-E328F6A24867}"/>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25716" y="0"/>
            <a:ext cx="11649330" cy="5984341"/>
          </a:xfrm>
          <a:prstGeom prst="rect">
            <a:avLst/>
          </a:prstGeom>
        </p:spPr>
      </p:pic>
      <p:sp>
        <p:nvSpPr>
          <p:cNvPr id="10" name="Title 1">
            <a:extLst>
              <a:ext uri="{FF2B5EF4-FFF2-40B4-BE49-F238E27FC236}">
                <a16:creationId xmlns:a16="http://schemas.microsoft.com/office/drawing/2014/main" id="{A89998A0-347E-7478-9768-976F21DAEEE4}"/>
              </a:ext>
            </a:extLst>
          </p:cNvPr>
          <p:cNvSpPr>
            <a:spLocks noGrp="1"/>
          </p:cNvSpPr>
          <p:nvPr>
            <p:ph type="title"/>
          </p:nvPr>
        </p:nvSpPr>
        <p:spPr>
          <a:xfrm>
            <a:off x="977548" y="473563"/>
            <a:ext cx="10391697" cy="1282431"/>
          </a:xfrm>
        </p:spPr>
        <p:txBody>
          <a:bodyPr>
            <a:normAutofit fontScale="90000"/>
          </a:bodyPr>
          <a:lstStyle/>
          <a:p>
            <a:r>
              <a:rPr lang="en-US" altLang="en-US" dirty="0">
                <a:solidFill>
                  <a:srgbClr val="C00000"/>
                </a:solidFill>
                <a:latin typeface="Verdana"/>
                <a:ea typeface="Verdana"/>
              </a:rPr>
              <a:t>Identifying the population with disabilities using statistical data (1)</a:t>
            </a:r>
            <a:br>
              <a:rPr lang="en-US" altLang="en-US" sz="4000" dirty="0">
                <a:solidFill>
                  <a:srgbClr val="C00000"/>
                </a:solidFill>
                <a:latin typeface="Verdana"/>
              </a:rPr>
            </a:br>
            <a:endParaRPr lang="en-AU" dirty="0">
              <a:solidFill>
                <a:srgbClr val="C00000"/>
              </a:solidFill>
            </a:endParaRPr>
          </a:p>
        </p:txBody>
      </p:sp>
      <p:sp>
        <p:nvSpPr>
          <p:cNvPr id="3" name="Content Placeholder 2"/>
          <p:cNvSpPr>
            <a:spLocks noGrp="1"/>
          </p:cNvSpPr>
          <p:nvPr>
            <p:ph idx="1"/>
          </p:nvPr>
        </p:nvSpPr>
        <p:spPr>
          <a:xfrm>
            <a:off x="1071123" y="1578663"/>
            <a:ext cx="10835029" cy="4745951"/>
          </a:xfrm>
        </p:spPr>
        <p:txBody>
          <a:bodyPr vert="horz" lIns="91440" tIns="45720" rIns="91440" bIns="45720" rtlCol="0" anchor="t">
            <a:normAutofit/>
          </a:bodyPr>
          <a:lstStyle/>
          <a:p>
            <a:pPr marL="0" indent="0">
              <a:buClr>
                <a:srgbClr val="3F8EC5"/>
              </a:buClr>
              <a:buSzPct val="100000"/>
              <a:buNone/>
              <a:defRPr/>
            </a:pPr>
            <a:r>
              <a:rPr lang="en-US" altLang="en-US" sz="2400" dirty="0">
                <a:latin typeface="Verdana"/>
                <a:ea typeface="Verdana"/>
              </a:rPr>
              <a:t>The data used to identify the population with disabilities is obtained from questions included in censuses and surveys.</a:t>
            </a:r>
          </a:p>
          <a:p>
            <a:pPr marL="0" indent="0">
              <a:buClr>
                <a:srgbClr val="3F8EC5"/>
              </a:buClr>
              <a:buSzPct val="100000"/>
              <a:buNone/>
              <a:defRPr/>
            </a:pPr>
            <a:r>
              <a:rPr lang="en-US" altLang="en-US" sz="2400" dirty="0">
                <a:latin typeface="Verdana"/>
                <a:ea typeface="Verdana"/>
              </a:rPr>
              <a:t>It is not possible to write one question or a short set of survey questions that can adequately and accurately capture the complexity of disability in its entirety.</a:t>
            </a:r>
            <a:endParaRPr lang="en-US" altLang="en-US" sz="2400" dirty="0">
              <a:latin typeface="Verdana"/>
              <a:ea typeface="Verdana"/>
              <a:cs typeface="Calibri"/>
            </a:endParaRPr>
          </a:p>
          <a:p>
            <a:pPr marL="0" indent="0">
              <a:buClr>
                <a:srgbClr val="3F8EC5"/>
              </a:buClr>
              <a:buSzPct val="100000"/>
              <a:buNone/>
              <a:defRPr/>
            </a:pPr>
            <a:r>
              <a:rPr lang="en-US" altLang="en-US" sz="2400" b="1" dirty="0">
                <a:latin typeface="Verdana"/>
                <a:ea typeface="Verdana"/>
              </a:rPr>
              <a:t>And yet,</a:t>
            </a:r>
            <a:r>
              <a:rPr lang="en-US" altLang="en-US" sz="2400" i="1" dirty="0">
                <a:latin typeface="Verdana"/>
                <a:ea typeface="Verdana"/>
              </a:rPr>
              <a:t> s</a:t>
            </a:r>
            <a:r>
              <a:rPr lang="en-US" altLang="en-US" sz="2400" dirty="0">
                <a:latin typeface="Verdana"/>
                <a:ea typeface="Verdana"/>
              </a:rPr>
              <a:t>urvey questions must be short, clear, and precise.</a:t>
            </a:r>
            <a:endParaRPr lang="en-US" altLang="en-US" sz="2400" dirty="0">
              <a:latin typeface="Verdana"/>
              <a:ea typeface="Verdana"/>
              <a:cs typeface="Calibri"/>
            </a:endParaRPr>
          </a:p>
          <a:p>
            <a:pPr marL="0" indent="0">
              <a:buClr>
                <a:srgbClr val="3F8EC5"/>
              </a:buClr>
              <a:buSzPct val="100000"/>
              <a:buNone/>
              <a:defRPr/>
            </a:pPr>
            <a:r>
              <a:rPr lang="en-US" altLang="en-US" sz="2400" b="1" dirty="0">
                <a:latin typeface="Verdana"/>
                <a:ea typeface="Verdana"/>
              </a:rPr>
              <a:t>As a result,</a:t>
            </a:r>
            <a:r>
              <a:rPr lang="en-US" altLang="en-US" sz="2400" i="1" dirty="0">
                <a:latin typeface="Verdana"/>
                <a:ea typeface="Verdana"/>
              </a:rPr>
              <a:t> </a:t>
            </a:r>
            <a:r>
              <a:rPr lang="en-US" altLang="en-US" sz="2400" dirty="0">
                <a:latin typeface="Verdana"/>
                <a:ea typeface="Verdana"/>
              </a:rPr>
              <a:t>many problematic questions have been used.</a:t>
            </a:r>
            <a:endParaRPr lang="en-US" altLang="en-US" sz="2400" dirty="0">
              <a:latin typeface="Verdana"/>
              <a:ea typeface="Verdana"/>
              <a:cs typeface="Calibri"/>
            </a:endParaRPr>
          </a:p>
          <a:p>
            <a:pPr lvl="1" indent="-225425">
              <a:buClr>
                <a:srgbClr val="3F8EC5"/>
              </a:buClr>
              <a:buSzPct val="100000"/>
              <a:defRPr/>
            </a:pPr>
            <a:r>
              <a:rPr lang="en-GB" altLang="en-US" dirty="0">
                <a:latin typeface="Verdana"/>
                <a:ea typeface="Verdana"/>
                <a:cs typeface="Verdana" panose="020B0604030504040204" pitchFamily="34" charset="0"/>
              </a:rPr>
              <a:t>Mostly based on the </a:t>
            </a:r>
            <a:r>
              <a:rPr lang="en-GB" altLang="en-US" b="1" dirty="0">
                <a:latin typeface="Verdana"/>
                <a:ea typeface="Verdana"/>
                <a:cs typeface="Verdana" panose="020B0604030504040204" pitchFamily="34" charset="0"/>
              </a:rPr>
              <a:t>medical model</a:t>
            </a:r>
            <a:r>
              <a:rPr lang="en-GB" altLang="en-US" b="1" dirty="0">
                <a:solidFill>
                  <a:srgbClr val="C00000"/>
                </a:solidFill>
                <a:latin typeface="Verdana"/>
                <a:ea typeface="Verdana"/>
                <a:cs typeface="Verdana" panose="020B0604030504040204" pitchFamily="34" charset="0"/>
              </a:rPr>
              <a:t> </a:t>
            </a:r>
          </a:p>
          <a:p>
            <a:pPr lvl="1" indent="-225425">
              <a:buClr>
                <a:srgbClr val="3F8EC5"/>
              </a:buClr>
              <a:buSzPct val="100000"/>
              <a:defRPr/>
            </a:pPr>
            <a:r>
              <a:rPr lang="en-GB" altLang="en-US" dirty="0">
                <a:latin typeface="Verdana"/>
                <a:ea typeface="Verdana"/>
                <a:cs typeface="Verdana" panose="020B0604030504040204" pitchFamily="34" charset="0"/>
              </a:rPr>
              <a:t>Using the word </a:t>
            </a:r>
            <a:r>
              <a:rPr lang="en-GB" altLang="en-US" b="1" dirty="0">
                <a:latin typeface="Verdana"/>
                <a:ea typeface="Verdana"/>
                <a:cs typeface="Verdana" panose="020B0604030504040204" pitchFamily="34" charset="0"/>
              </a:rPr>
              <a:t>disability</a:t>
            </a:r>
            <a:r>
              <a:rPr lang="en-GB" altLang="en-US" dirty="0">
                <a:latin typeface="Verdana"/>
                <a:ea typeface="Verdana"/>
                <a:cs typeface="Verdana" panose="020B0604030504040204" pitchFamily="34" charset="0"/>
              </a:rPr>
              <a:t> in the question even though there is stigma and different meanings associated with disability. </a:t>
            </a:r>
            <a:endParaRPr lang="en-GB" altLang="en-US" dirty="0">
              <a:latin typeface="Verdana"/>
              <a:ea typeface="Verdana" panose="020B0604030504040204" pitchFamily="34" charset="0"/>
              <a:cs typeface="Verdana" panose="020B0604030504040204" pitchFamily="34" charset="0"/>
            </a:endParaRPr>
          </a:p>
          <a:p>
            <a:pPr marL="0" indent="0">
              <a:buClr>
                <a:schemeClr val="tx1"/>
              </a:buClr>
              <a:buSzPct val="150000"/>
              <a:buNone/>
              <a:defRPr/>
            </a:pPr>
            <a:endParaRPr lang="en-US" altLang="en-US" sz="2800" dirty="0"/>
          </a:p>
          <a:p>
            <a:endParaRPr lang="en-AU" dirty="0"/>
          </a:p>
        </p:txBody>
      </p:sp>
      <p:sp>
        <p:nvSpPr>
          <p:cNvPr id="5" name="TextBox 4">
            <a:extLst>
              <a:ext uri="{FF2B5EF4-FFF2-40B4-BE49-F238E27FC236}">
                <a16:creationId xmlns:a16="http://schemas.microsoft.com/office/drawing/2014/main" id="{D64E7966-EF71-4E37-6B3A-A40FDF4F182A}"/>
              </a:ext>
            </a:extLst>
          </p:cNvPr>
          <p:cNvSpPr txBox="1"/>
          <p:nvPr/>
        </p:nvSpPr>
        <p:spPr>
          <a:xfrm>
            <a:off x="3322622" y="6332464"/>
            <a:ext cx="8383509" cy="400110"/>
          </a:xfrm>
          <a:prstGeom prst="rect">
            <a:avLst/>
          </a:prstGeom>
          <a:noFill/>
        </p:spPr>
        <p:txBody>
          <a:bodyPr wrap="square" rtlCol="0">
            <a:spAutoFit/>
          </a:bodyPr>
          <a:lstStyle/>
          <a:p>
            <a:pPr algn="r"/>
            <a:r>
              <a:rPr lang="en-AU" sz="1000" b="1" dirty="0">
                <a:solidFill>
                  <a:srgbClr val="3F8EC5"/>
                </a:solidFill>
                <a:latin typeface="Verdana" panose="020B0604030504040204" pitchFamily="34" charset="0"/>
                <a:ea typeface="Verdana" panose="020B0604030504040204" pitchFamily="34" charset="0"/>
                <a:cs typeface="Verdana" panose="020B0604030504040204" pitchFamily="34" charset="0"/>
              </a:rPr>
              <a:t>Disability Data Advocacy Workshop for Organisations of Persons with Disabilities – </a:t>
            </a:r>
            <a:r>
              <a:rPr lang="en-AU" sz="1000" b="1" dirty="0">
                <a:solidFill>
                  <a:srgbClr val="C00000"/>
                </a:solidFill>
                <a:latin typeface="Verdana" panose="020B0604030504040204" pitchFamily="34" charset="0"/>
                <a:ea typeface="Verdana" panose="020B0604030504040204" pitchFamily="34" charset="0"/>
                <a:cs typeface="Verdana" panose="020B0604030504040204" pitchFamily="34" charset="0"/>
              </a:rPr>
              <a:t>SESSION 2</a:t>
            </a:r>
          </a:p>
          <a:p>
            <a:pPr algn="r"/>
            <a:endParaRPr lang="en-US" sz="1000" dirty="0"/>
          </a:p>
        </p:txBody>
      </p:sp>
      <p:sp>
        <p:nvSpPr>
          <p:cNvPr id="6" name="TextBox 5">
            <a:extLst>
              <a:ext uri="{FF2B5EF4-FFF2-40B4-BE49-F238E27FC236}">
                <a16:creationId xmlns:a16="http://schemas.microsoft.com/office/drawing/2014/main" id="{EE84EF0B-BAFC-E273-C4A1-1C6650FE12E1}"/>
              </a:ext>
            </a:extLst>
          </p:cNvPr>
          <p:cNvSpPr txBox="1"/>
          <p:nvPr/>
        </p:nvSpPr>
        <p:spPr>
          <a:xfrm>
            <a:off x="624689" y="6332464"/>
            <a:ext cx="2018923" cy="246221"/>
          </a:xfrm>
          <a:prstGeom prst="rect">
            <a:avLst/>
          </a:prstGeom>
          <a:noFill/>
        </p:spPr>
        <p:txBody>
          <a:bodyPr wrap="square" rtlCol="0">
            <a:spAutoFit/>
          </a:bodyPr>
          <a:lstStyle/>
          <a:p>
            <a:fld id="{9CAA54A6-5C63-AB4A-BFB1-7A53E2C7C1AC}" type="slidenum">
              <a:rPr lang="en-AU" sz="1000" b="1" smtClean="0">
                <a:solidFill>
                  <a:srgbClr val="3F8EC5"/>
                </a:solidFill>
                <a:latin typeface="Verdana" panose="020B0604030504040204" pitchFamily="34" charset="0"/>
                <a:ea typeface="Verdana" panose="020B0604030504040204" pitchFamily="34" charset="0"/>
                <a:cs typeface="Verdana" panose="020B0604030504040204" pitchFamily="34" charset="0"/>
              </a:rPr>
              <a:t>14</a:t>
            </a:fld>
            <a:endParaRPr lang="en-US" sz="1000" dirty="0"/>
          </a:p>
        </p:txBody>
      </p:sp>
    </p:spTree>
    <p:extLst>
      <p:ext uri="{BB962C8B-B14F-4D97-AF65-F5344CB8AC3E}">
        <p14:creationId xmlns:p14="http://schemas.microsoft.com/office/powerpoint/2010/main" val="27180364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C8F1E63-DF3E-D6CB-E44E-D674045248ED}"/>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42670" y="0"/>
            <a:ext cx="11649330" cy="5984341"/>
          </a:xfrm>
          <a:prstGeom prst="rect">
            <a:avLst/>
          </a:prstGeom>
        </p:spPr>
      </p:pic>
      <p:sp>
        <p:nvSpPr>
          <p:cNvPr id="2" name="Title 1"/>
          <p:cNvSpPr>
            <a:spLocks noGrp="1"/>
          </p:cNvSpPr>
          <p:nvPr>
            <p:ph type="title"/>
          </p:nvPr>
        </p:nvSpPr>
        <p:spPr>
          <a:xfrm>
            <a:off x="1109183" y="460368"/>
            <a:ext cx="10850752" cy="1339940"/>
          </a:xfrm>
        </p:spPr>
        <p:txBody>
          <a:bodyPr>
            <a:normAutofit/>
          </a:bodyPr>
          <a:lstStyle/>
          <a:p>
            <a:r>
              <a:rPr lang="en-US" altLang="en-US" sz="3600" dirty="0">
                <a:solidFill>
                  <a:srgbClr val="C00000"/>
                </a:solidFill>
                <a:latin typeface="Verdana"/>
                <a:ea typeface="Verdana"/>
              </a:rPr>
              <a:t>Identifying the population with disabilities using statistical data</a:t>
            </a:r>
            <a:r>
              <a:rPr lang="en-AU" sz="3600" dirty="0">
                <a:solidFill>
                  <a:srgbClr val="C00000"/>
                </a:solidFill>
                <a:latin typeface="Verdana"/>
                <a:ea typeface="Verdana"/>
              </a:rPr>
              <a:t> (2)</a:t>
            </a:r>
          </a:p>
        </p:txBody>
      </p:sp>
      <p:sp>
        <p:nvSpPr>
          <p:cNvPr id="3" name="Content Placeholder 2"/>
          <p:cNvSpPr>
            <a:spLocks noGrp="1"/>
          </p:cNvSpPr>
          <p:nvPr>
            <p:ph idx="1"/>
          </p:nvPr>
        </p:nvSpPr>
        <p:spPr>
          <a:xfrm>
            <a:off x="1109183" y="2056737"/>
            <a:ext cx="10456284" cy="4351338"/>
          </a:xfrm>
        </p:spPr>
        <p:txBody>
          <a:bodyPr vert="horz" lIns="91440" tIns="45720" rIns="91440" bIns="45720" rtlCol="0" anchor="t">
            <a:normAutofit/>
          </a:bodyPr>
          <a:lstStyle/>
          <a:p>
            <a:pPr>
              <a:buClr>
                <a:srgbClr val="3F8EC5"/>
              </a:buClr>
            </a:pPr>
            <a:r>
              <a:rPr lang="en-AU" sz="2400" dirty="0">
                <a:latin typeface="Verdana"/>
                <a:ea typeface="Verdana"/>
              </a:rPr>
              <a:t>Given:</a:t>
            </a:r>
          </a:p>
          <a:p>
            <a:pPr lvl="1">
              <a:buClr>
                <a:srgbClr val="3F8EC5"/>
              </a:buClr>
            </a:pPr>
            <a:r>
              <a:rPr lang="en-AU" dirty="0">
                <a:latin typeface="Verdana"/>
                <a:ea typeface="Verdana"/>
              </a:rPr>
              <a:t>the complexity of the disability concept,</a:t>
            </a:r>
            <a:endParaRPr lang="en-AU" dirty="0">
              <a:latin typeface="Verdana"/>
              <a:ea typeface="Verdana"/>
              <a:cs typeface="Calibri"/>
            </a:endParaRPr>
          </a:p>
          <a:p>
            <a:pPr lvl="1">
              <a:buClr>
                <a:srgbClr val="3F8EC5"/>
              </a:buClr>
            </a:pPr>
            <a:r>
              <a:rPr lang="en-AU" dirty="0">
                <a:latin typeface="Verdana"/>
                <a:ea typeface="Verdana"/>
              </a:rPr>
              <a:t>the major differences in how the term is understood within a community or country and across countries, and</a:t>
            </a:r>
            <a:endParaRPr lang="en-AU" dirty="0">
              <a:latin typeface="Verdana"/>
              <a:ea typeface="Verdana"/>
              <a:cs typeface="Calibri"/>
            </a:endParaRPr>
          </a:p>
          <a:p>
            <a:pPr lvl="1">
              <a:buClr>
                <a:srgbClr val="3F8EC5"/>
              </a:buClr>
            </a:pPr>
            <a:r>
              <a:rPr lang="en-AU" dirty="0">
                <a:latin typeface="Verdana"/>
                <a:ea typeface="Verdana"/>
              </a:rPr>
              <a:t>the stigma attached to the term in some cultures.</a:t>
            </a:r>
            <a:endParaRPr lang="en-AU" dirty="0">
              <a:latin typeface="Verdana"/>
              <a:ea typeface="Verdana"/>
              <a:cs typeface="Calibri"/>
            </a:endParaRPr>
          </a:p>
          <a:p>
            <a:pPr>
              <a:buClr>
                <a:srgbClr val="3F8EC5"/>
              </a:buClr>
            </a:pPr>
            <a:r>
              <a:rPr lang="en-AU" sz="2400" dirty="0">
                <a:latin typeface="Verdana"/>
                <a:ea typeface="Verdana"/>
              </a:rPr>
              <a:t>And that the question – ‘Are you disabled?’ should not be used to identify the population with disabilities for monitoring inclusion.</a:t>
            </a:r>
            <a:endParaRPr lang="en-AU" sz="2400" dirty="0">
              <a:latin typeface="Verdana"/>
              <a:ea typeface="Verdana"/>
              <a:cs typeface="Calibri"/>
            </a:endParaRPr>
          </a:p>
          <a:p>
            <a:pPr>
              <a:buClr>
                <a:srgbClr val="3F8EC5"/>
              </a:buClr>
            </a:pPr>
            <a:r>
              <a:rPr lang="en-AU" sz="2400" dirty="0">
                <a:latin typeface="Verdana"/>
                <a:ea typeface="Verdana"/>
              </a:rPr>
              <a:t>How should the population be defined?</a:t>
            </a:r>
            <a:endParaRPr lang="en-AU" sz="2400" dirty="0">
              <a:latin typeface="Verdana"/>
              <a:ea typeface="Verdana"/>
              <a:cs typeface="Calibri"/>
            </a:endParaRPr>
          </a:p>
        </p:txBody>
      </p:sp>
      <p:sp>
        <p:nvSpPr>
          <p:cNvPr id="5" name="TextBox 4">
            <a:extLst>
              <a:ext uri="{FF2B5EF4-FFF2-40B4-BE49-F238E27FC236}">
                <a16:creationId xmlns:a16="http://schemas.microsoft.com/office/drawing/2014/main" id="{F29201F8-AC9D-3891-EAC1-43E31D4DA846}"/>
              </a:ext>
            </a:extLst>
          </p:cNvPr>
          <p:cNvSpPr txBox="1"/>
          <p:nvPr/>
        </p:nvSpPr>
        <p:spPr>
          <a:xfrm>
            <a:off x="3322622" y="6332464"/>
            <a:ext cx="8383509" cy="400110"/>
          </a:xfrm>
          <a:prstGeom prst="rect">
            <a:avLst/>
          </a:prstGeom>
          <a:noFill/>
        </p:spPr>
        <p:txBody>
          <a:bodyPr wrap="square" rtlCol="0">
            <a:spAutoFit/>
          </a:bodyPr>
          <a:lstStyle/>
          <a:p>
            <a:pPr algn="r"/>
            <a:r>
              <a:rPr lang="en-AU" sz="1000" b="1" dirty="0">
                <a:solidFill>
                  <a:srgbClr val="3F8EC5"/>
                </a:solidFill>
                <a:latin typeface="Verdana" panose="020B0604030504040204" pitchFamily="34" charset="0"/>
                <a:ea typeface="Verdana" panose="020B0604030504040204" pitchFamily="34" charset="0"/>
                <a:cs typeface="Verdana" panose="020B0604030504040204" pitchFamily="34" charset="0"/>
              </a:rPr>
              <a:t>Disability Data Advocacy Workshop for Organisations of Persons with Disabilities – </a:t>
            </a:r>
            <a:r>
              <a:rPr lang="en-AU" sz="1000" b="1" dirty="0">
                <a:solidFill>
                  <a:srgbClr val="C00000"/>
                </a:solidFill>
                <a:latin typeface="Verdana" panose="020B0604030504040204" pitchFamily="34" charset="0"/>
                <a:ea typeface="Verdana" panose="020B0604030504040204" pitchFamily="34" charset="0"/>
                <a:cs typeface="Verdana" panose="020B0604030504040204" pitchFamily="34" charset="0"/>
              </a:rPr>
              <a:t>SESSION 2</a:t>
            </a:r>
          </a:p>
          <a:p>
            <a:pPr algn="r"/>
            <a:endParaRPr lang="en-US" sz="1000" dirty="0"/>
          </a:p>
        </p:txBody>
      </p:sp>
      <p:sp>
        <p:nvSpPr>
          <p:cNvPr id="6" name="TextBox 5">
            <a:extLst>
              <a:ext uri="{FF2B5EF4-FFF2-40B4-BE49-F238E27FC236}">
                <a16:creationId xmlns:a16="http://schemas.microsoft.com/office/drawing/2014/main" id="{9675EBAD-984B-E353-3A0A-AC1FB0C8E13A}"/>
              </a:ext>
            </a:extLst>
          </p:cNvPr>
          <p:cNvSpPr txBox="1"/>
          <p:nvPr/>
        </p:nvSpPr>
        <p:spPr>
          <a:xfrm>
            <a:off x="624689" y="6332464"/>
            <a:ext cx="2018923" cy="246221"/>
          </a:xfrm>
          <a:prstGeom prst="rect">
            <a:avLst/>
          </a:prstGeom>
          <a:noFill/>
        </p:spPr>
        <p:txBody>
          <a:bodyPr wrap="square" rtlCol="0">
            <a:spAutoFit/>
          </a:bodyPr>
          <a:lstStyle/>
          <a:p>
            <a:fld id="{9CAA54A6-5C63-AB4A-BFB1-7A53E2C7C1AC}" type="slidenum">
              <a:rPr lang="en-AU" sz="1000" b="1" smtClean="0">
                <a:solidFill>
                  <a:srgbClr val="3F8EC5"/>
                </a:solidFill>
                <a:latin typeface="Verdana" panose="020B0604030504040204" pitchFamily="34" charset="0"/>
                <a:ea typeface="Verdana" panose="020B0604030504040204" pitchFamily="34" charset="0"/>
                <a:cs typeface="Verdana" panose="020B0604030504040204" pitchFamily="34" charset="0"/>
              </a:rPr>
              <a:t>15</a:t>
            </a:fld>
            <a:endParaRPr lang="en-US" sz="1000" dirty="0"/>
          </a:p>
        </p:txBody>
      </p:sp>
    </p:spTree>
    <p:extLst>
      <p:ext uri="{BB962C8B-B14F-4D97-AF65-F5344CB8AC3E}">
        <p14:creationId xmlns:p14="http://schemas.microsoft.com/office/powerpoint/2010/main" val="1807589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2AABCEB-4B90-F11B-96DD-38B698465810}"/>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2670" y="0"/>
            <a:ext cx="11649330" cy="5984341"/>
          </a:xfrm>
          <a:prstGeom prst="rect">
            <a:avLst/>
          </a:prstGeom>
        </p:spPr>
      </p:pic>
      <p:sp>
        <p:nvSpPr>
          <p:cNvPr id="13" name="Title 1">
            <a:extLst>
              <a:ext uri="{FF2B5EF4-FFF2-40B4-BE49-F238E27FC236}">
                <a16:creationId xmlns:a16="http://schemas.microsoft.com/office/drawing/2014/main" id="{03F67B16-227F-8F64-4F9C-84448044C4DD}"/>
              </a:ext>
            </a:extLst>
          </p:cNvPr>
          <p:cNvSpPr>
            <a:spLocks noGrp="1"/>
          </p:cNvSpPr>
          <p:nvPr>
            <p:ph type="title"/>
          </p:nvPr>
        </p:nvSpPr>
        <p:spPr>
          <a:xfrm>
            <a:off x="952852" y="394471"/>
            <a:ext cx="10261600" cy="1325563"/>
          </a:xfrm>
        </p:spPr>
        <p:txBody>
          <a:bodyPr>
            <a:normAutofit fontScale="90000"/>
          </a:bodyPr>
          <a:lstStyle/>
          <a:p>
            <a:r>
              <a:rPr lang="en-US" altLang="en-US" dirty="0">
                <a:solidFill>
                  <a:srgbClr val="C00000"/>
                </a:solidFill>
                <a:latin typeface="Verdana"/>
                <a:ea typeface="Verdana"/>
              </a:rPr>
              <a:t>Identifying the population with disabilities using statistical data (3)</a:t>
            </a:r>
            <a:br>
              <a:rPr lang="en-US" altLang="en-US" sz="4000" dirty="0">
                <a:solidFill>
                  <a:srgbClr val="C00000"/>
                </a:solidFill>
                <a:latin typeface="Verdana"/>
              </a:rPr>
            </a:br>
            <a:endParaRPr lang="en-AU" dirty="0">
              <a:solidFill>
                <a:srgbClr val="C00000"/>
              </a:solidFill>
            </a:endParaRPr>
          </a:p>
        </p:txBody>
      </p:sp>
      <p:sp>
        <p:nvSpPr>
          <p:cNvPr id="3" name="Content Placeholder 2"/>
          <p:cNvSpPr>
            <a:spLocks noGrp="1"/>
          </p:cNvSpPr>
          <p:nvPr>
            <p:ph idx="1"/>
          </p:nvPr>
        </p:nvSpPr>
        <p:spPr>
          <a:xfrm>
            <a:off x="897868" y="1807065"/>
            <a:ext cx="10507011" cy="4351338"/>
          </a:xfrm>
        </p:spPr>
        <p:txBody>
          <a:bodyPr vert="horz" lIns="91440" tIns="45720" rIns="91440" bIns="45720" rtlCol="0" anchor="t">
            <a:normAutofit/>
          </a:bodyPr>
          <a:lstStyle/>
          <a:p>
            <a:pPr>
              <a:buClr>
                <a:srgbClr val="3F8EC5"/>
              </a:buClr>
            </a:pPr>
            <a:r>
              <a:rPr lang="en-AU" sz="2400" dirty="0">
                <a:latin typeface="Verdana"/>
                <a:ea typeface="Verdana"/>
              </a:rPr>
              <a:t>For monitoring inclusion, survey questions to identify the population with disabilities should obtain information on:</a:t>
            </a:r>
          </a:p>
          <a:p>
            <a:pPr lvl="1">
              <a:buClr>
                <a:srgbClr val="3F8EC5"/>
              </a:buClr>
            </a:pPr>
            <a:r>
              <a:rPr lang="en-AU" dirty="0">
                <a:latin typeface="Verdana"/>
                <a:ea typeface="Verdana"/>
              </a:rPr>
              <a:t>limitations in functioning, </a:t>
            </a:r>
            <a:endParaRPr lang="en-AU" dirty="0">
              <a:latin typeface="Calibri"/>
              <a:ea typeface="Verdana"/>
              <a:cs typeface="Calibri"/>
            </a:endParaRPr>
          </a:p>
          <a:p>
            <a:pPr lvl="1">
              <a:buClr>
                <a:srgbClr val="3F8EC5"/>
              </a:buClr>
            </a:pPr>
            <a:r>
              <a:rPr lang="en-AU" dirty="0">
                <a:latin typeface="Verdana"/>
                <a:ea typeface="Verdana"/>
              </a:rPr>
              <a:t>that affect one’s ability to participate in society, and</a:t>
            </a:r>
            <a:endParaRPr lang="en-AU" dirty="0">
              <a:latin typeface="Calibri"/>
              <a:ea typeface="Verdana"/>
              <a:cs typeface="Calibri"/>
            </a:endParaRPr>
          </a:p>
          <a:p>
            <a:pPr lvl="1">
              <a:buClr>
                <a:srgbClr val="3F8EC5"/>
              </a:buClr>
            </a:pPr>
            <a:r>
              <a:rPr lang="en-AU" dirty="0">
                <a:latin typeface="Verdana"/>
                <a:ea typeface="Verdana"/>
              </a:rPr>
              <a:t>if appropriate accommodations are not made.</a:t>
            </a:r>
            <a:endParaRPr lang="en-AU" dirty="0">
              <a:latin typeface="Calibri"/>
              <a:ea typeface="Verdana"/>
              <a:cs typeface="Calibri"/>
            </a:endParaRPr>
          </a:p>
          <a:p>
            <a:pPr marL="0" indent="0">
              <a:buClr>
                <a:srgbClr val="3F8EC5"/>
              </a:buClr>
              <a:buNone/>
            </a:pPr>
            <a:endParaRPr lang="en-AU" sz="2400" dirty="0">
              <a:latin typeface="Verdana"/>
              <a:ea typeface="Verdana"/>
            </a:endParaRPr>
          </a:p>
          <a:p>
            <a:pPr marL="0" indent="0">
              <a:buClr>
                <a:srgbClr val="3F8EC5"/>
              </a:buClr>
              <a:buNone/>
            </a:pPr>
            <a:r>
              <a:rPr lang="en-AU" sz="2400" dirty="0">
                <a:latin typeface="Verdana"/>
                <a:ea typeface="Verdana"/>
              </a:rPr>
              <a:t>This approach is consistent with the CRPD. </a:t>
            </a:r>
            <a:endParaRPr lang="en-AU" sz="2400" dirty="0">
              <a:latin typeface="Calibri"/>
              <a:ea typeface="Verdana"/>
              <a:cs typeface="Calibri"/>
            </a:endParaRPr>
          </a:p>
        </p:txBody>
      </p:sp>
      <p:sp>
        <p:nvSpPr>
          <p:cNvPr id="5" name="TextBox 4">
            <a:extLst>
              <a:ext uri="{FF2B5EF4-FFF2-40B4-BE49-F238E27FC236}">
                <a16:creationId xmlns:a16="http://schemas.microsoft.com/office/drawing/2014/main" id="{615A76C7-111D-6680-5D8B-502638DEB99D}"/>
              </a:ext>
            </a:extLst>
          </p:cNvPr>
          <p:cNvSpPr txBox="1"/>
          <p:nvPr/>
        </p:nvSpPr>
        <p:spPr>
          <a:xfrm>
            <a:off x="3322622" y="6332464"/>
            <a:ext cx="8383509" cy="400110"/>
          </a:xfrm>
          <a:prstGeom prst="rect">
            <a:avLst/>
          </a:prstGeom>
          <a:noFill/>
        </p:spPr>
        <p:txBody>
          <a:bodyPr wrap="square" rtlCol="0">
            <a:spAutoFit/>
          </a:bodyPr>
          <a:lstStyle/>
          <a:p>
            <a:pPr algn="r"/>
            <a:r>
              <a:rPr lang="en-AU" sz="1000" b="1" dirty="0">
                <a:solidFill>
                  <a:srgbClr val="3F8EC5"/>
                </a:solidFill>
                <a:latin typeface="Verdana" panose="020B0604030504040204" pitchFamily="34" charset="0"/>
                <a:ea typeface="Verdana" panose="020B0604030504040204" pitchFamily="34" charset="0"/>
                <a:cs typeface="Verdana" panose="020B0604030504040204" pitchFamily="34" charset="0"/>
              </a:rPr>
              <a:t>Disability Data Advocacy Workshop for Organisations of Persons with Disabilities – </a:t>
            </a:r>
            <a:r>
              <a:rPr lang="en-AU" sz="1000" b="1" dirty="0">
                <a:solidFill>
                  <a:srgbClr val="C00000"/>
                </a:solidFill>
                <a:latin typeface="Verdana" panose="020B0604030504040204" pitchFamily="34" charset="0"/>
                <a:ea typeface="Verdana" panose="020B0604030504040204" pitchFamily="34" charset="0"/>
                <a:cs typeface="Verdana" panose="020B0604030504040204" pitchFamily="34" charset="0"/>
              </a:rPr>
              <a:t>SESSION 2</a:t>
            </a:r>
          </a:p>
          <a:p>
            <a:pPr algn="r"/>
            <a:endParaRPr lang="en-US" sz="1000" dirty="0"/>
          </a:p>
        </p:txBody>
      </p:sp>
      <p:sp>
        <p:nvSpPr>
          <p:cNvPr id="6" name="TextBox 5">
            <a:extLst>
              <a:ext uri="{FF2B5EF4-FFF2-40B4-BE49-F238E27FC236}">
                <a16:creationId xmlns:a16="http://schemas.microsoft.com/office/drawing/2014/main" id="{EECB4740-5170-1566-4B82-7A86A3325531}"/>
              </a:ext>
            </a:extLst>
          </p:cNvPr>
          <p:cNvSpPr txBox="1"/>
          <p:nvPr/>
        </p:nvSpPr>
        <p:spPr>
          <a:xfrm>
            <a:off x="624689" y="6332464"/>
            <a:ext cx="2018923" cy="246221"/>
          </a:xfrm>
          <a:prstGeom prst="rect">
            <a:avLst/>
          </a:prstGeom>
          <a:noFill/>
        </p:spPr>
        <p:txBody>
          <a:bodyPr wrap="square" rtlCol="0">
            <a:spAutoFit/>
          </a:bodyPr>
          <a:lstStyle/>
          <a:p>
            <a:fld id="{9CAA54A6-5C63-AB4A-BFB1-7A53E2C7C1AC}" type="slidenum">
              <a:rPr lang="en-AU" sz="1000" b="1" smtClean="0">
                <a:solidFill>
                  <a:srgbClr val="3F8EC5"/>
                </a:solidFill>
                <a:latin typeface="Verdana" panose="020B0604030504040204" pitchFamily="34" charset="0"/>
                <a:ea typeface="Verdana" panose="020B0604030504040204" pitchFamily="34" charset="0"/>
                <a:cs typeface="Verdana" panose="020B0604030504040204" pitchFamily="34" charset="0"/>
              </a:rPr>
              <a:t>16</a:t>
            </a:fld>
            <a:endParaRPr lang="en-US" sz="1000" dirty="0"/>
          </a:p>
        </p:txBody>
      </p:sp>
    </p:spTree>
    <p:extLst>
      <p:ext uri="{BB962C8B-B14F-4D97-AF65-F5344CB8AC3E}">
        <p14:creationId xmlns:p14="http://schemas.microsoft.com/office/powerpoint/2010/main" val="16180552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29F9429-4543-3162-87A9-FF4B893642A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2670" y="0"/>
            <a:ext cx="11649330" cy="5984341"/>
          </a:xfrm>
          <a:prstGeom prst="rect">
            <a:avLst/>
          </a:prstGeom>
        </p:spPr>
      </p:pic>
      <p:sp>
        <p:nvSpPr>
          <p:cNvPr id="2" name="Title 1">
            <a:extLst>
              <a:ext uri="{FF2B5EF4-FFF2-40B4-BE49-F238E27FC236}">
                <a16:creationId xmlns:a16="http://schemas.microsoft.com/office/drawing/2014/main" id="{B1377C2A-F849-174D-A5BC-CFCC96452BE5}"/>
              </a:ext>
            </a:extLst>
          </p:cNvPr>
          <p:cNvSpPr>
            <a:spLocks noGrp="1"/>
          </p:cNvSpPr>
          <p:nvPr>
            <p:ph type="title"/>
          </p:nvPr>
        </p:nvSpPr>
        <p:spPr>
          <a:xfrm>
            <a:off x="1027489" y="125426"/>
            <a:ext cx="11301837" cy="1216025"/>
          </a:xfrm>
        </p:spPr>
        <p:txBody>
          <a:bodyPr>
            <a:normAutofit/>
          </a:bodyPr>
          <a:lstStyle/>
          <a:p>
            <a:r>
              <a:rPr lang="en-US" altLang="en-US" sz="3200" dirty="0">
                <a:solidFill>
                  <a:srgbClr val="C00000"/>
                </a:solidFill>
                <a:latin typeface="Verdana"/>
                <a:ea typeface="Verdana"/>
              </a:rPr>
              <a:t>Review - Why do we need disaggregated data?</a:t>
            </a:r>
            <a:endParaRPr lang="en-US" sz="3200" dirty="0">
              <a:solidFill>
                <a:srgbClr val="C00000"/>
              </a:solidFill>
              <a:latin typeface="Verdana"/>
              <a:ea typeface="Verdana"/>
            </a:endParaRPr>
          </a:p>
        </p:txBody>
      </p:sp>
      <p:sp>
        <p:nvSpPr>
          <p:cNvPr id="3" name="Text Placeholder 2">
            <a:extLst>
              <a:ext uri="{FF2B5EF4-FFF2-40B4-BE49-F238E27FC236}">
                <a16:creationId xmlns:a16="http://schemas.microsoft.com/office/drawing/2014/main" id="{09887855-FD0B-D24B-B2C7-7476DC70321E}"/>
              </a:ext>
            </a:extLst>
          </p:cNvPr>
          <p:cNvSpPr>
            <a:spLocks noGrp="1"/>
          </p:cNvSpPr>
          <p:nvPr>
            <p:ph type="body" sz="half" idx="1"/>
          </p:nvPr>
        </p:nvSpPr>
        <p:spPr>
          <a:xfrm>
            <a:off x="1038131" y="1206400"/>
            <a:ext cx="10668000" cy="5249174"/>
          </a:xfrm>
        </p:spPr>
        <p:txBody>
          <a:bodyPr vert="horz" lIns="91440" tIns="45720" rIns="91440" bIns="45720" rtlCol="0" anchor="t">
            <a:normAutofit/>
          </a:bodyPr>
          <a:lstStyle/>
          <a:p>
            <a:pPr marL="0" indent="0">
              <a:buClr>
                <a:schemeClr val="tx1"/>
              </a:buClr>
              <a:buSzPct val="150000"/>
              <a:buNone/>
            </a:pPr>
            <a:r>
              <a:rPr lang="en-US" altLang="en-US" sz="2000" dirty="0">
                <a:latin typeface="Verdana"/>
                <a:ea typeface="Verdana"/>
              </a:rPr>
              <a:t>When a survey:</a:t>
            </a:r>
            <a:endParaRPr lang="en-US" altLang="en-US" sz="2000" dirty="0">
              <a:latin typeface="Verdana"/>
              <a:ea typeface="Verdana"/>
              <a:cs typeface="Calibri"/>
            </a:endParaRPr>
          </a:p>
          <a:p>
            <a:pPr>
              <a:buClr>
                <a:srgbClr val="3F8EC5"/>
              </a:buClr>
              <a:buSzPct val="150000"/>
            </a:pPr>
            <a:r>
              <a:rPr lang="en-US" altLang="en-US" sz="2000" dirty="0">
                <a:latin typeface="Verdana"/>
                <a:ea typeface="Verdana"/>
              </a:rPr>
              <a:t>Identifies the groups with and without disabilities, </a:t>
            </a:r>
            <a:r>
              <a:rPr lang="en-US" altLang="en-US" sz="2000" b="1" dirty="0">
                <a:latin typeface="Verdana"/>
                <a:ea typeface="Verdana"/>
              </a:rPr>
              <a:t>and</a:t>
            </a:r>
            <a:endParaRPr lang="en-US" altLang="en-US" sz="2000" b="1" dirty="0">
              <a:latin typeface="Verdana"/>
              <a:ea typeface="Verdana"/>
              <a:cs typeface="Calibri"/>
            </a:endParaRPr>
          </a:p>
          <a:p>
            <a:pPr>
              <a:buClr>
                <a:srgbClr val="3F8EC5"/>
              </a:buClr>
              <a:buSzPct val="150000"/>
            </a:pPr>
            <a:r>
              <a:rPr lang="en-US" altLang="en-US" sz="2000" dirty="0">
                <a:latin typeface="Verdana"/>
                <a:ea typeface="Verdana"/>
              </a:rPr>
              <a:t>Obtains information on the indicators, such as rate of employment (from separate questions but the same data collection tool). </a:t>
            </a:r>
            <a:endParaRPr lang="en-US" altLang="en-US" sz="2000" dirty="0">
              <a:latin typeface="Verdana"/>
              <a:ea typeface="Verdana"/>
              <a:cs typeface="Calibri"/>
            </a:endParaRPr>
          </a:p>
          <a:p>
            <a:pPr marL="0" indent="0">
              <a:buClr>
                <a:srgbClr val="3F8EC5"/>
              </a:buClr>
              <a:buSzPct val="150000"/>
              <a:buNone/>
            </a:pPr>
            <a:r>
              <a:rPr lang="en-US" altLang="en-US" sz="2000" dirty="0">
                <a:latin typeface="Verdana"/>
                <a:ea typeface="Verdana"/>
              </a:rPr>
              <a:t>Then we can </a:t>
            </a:r>
            <a:r>
              <a:rPr lang="en-US" altLang="en-US" sz="2000" dirty="0" err="1">
                <a:latin typeface="Verdana"/>
                <a:ea typeface="Verdana"/>
              </a:rPr>
              <a:t>analyse</a:t>
            </a:r>
            <a:r>
              <a:rPr lang="en-US" altLang="en-US" sz="2000" dirty="0">
                <a:latin typeface="Verdana"/>
                <a:ea typeface="Verdana"/>
              </a:rPr>
              <a:t> both together. </a:t>
            </a:r>
            <a:endParaRPr lang="en-US" altLang="en-US" sz="2000" dirty="0">
              <a:latin typeface="Verdana"/>
              <a:ea typeface="Verdana"/>
              <a:cs typeface="Calibri"/>
            </a:endParaRPr>
          </a:p>
          <a:p>
            <a:pPr marL="0" indent="0">
              <a:buClr>
                <a:srgbClr val="3F8EC5"/>
              </a:buClr>
              <a:buSzPct val="150000"/>
              <a:buNone/>
            </a:pPr>
            <a:endParaRPr lang="en-US" altLang="en-US" sz="2000" dirty="0">
              <a:latin typeface="Verdana"/>
              <a:ea typeface="Calibri"/>
              <a:cs typeface="Calibri"/>
            </a:endParaRPr>
          </a:p>
          <a:p>
            <a:pPr marL="0" indent="0">
              <a:buClr>
                <a:srgbClr val="3F8EC5"/>
              </a:buClr>
              <a:buSzPct val="150000"/>
              <a:buNone/>
            </a:pPr>
            <a:r>
              <a:rPr lang="en-US" altLang="en-US" sz="2000" dirty="0">
                <a:latin typeface="Verdana"/>
                <a:ea typeface="Verdana"/>
              </a:rPr>
              <a:t>This is called </a:t>
            </a:r>
            <a:r>
              <a:rPr lang="en-US" altLang="en-US" sz="2000" b="1" dirty="0">
                <a:latin typeface="Verdana"/>
                <a:ea typeface="Verdana"/>
              </a:rPr>
              <a:t>disaggregation</a:t>
            </a:r>
            <a:r>
              <a:rPr lang="en-US" altLang="en-US" sz="2000" dirty="0">
                <a:latin typeface="Verdana"/>
                <a:ea typeface="Verdana"/>
              </a:rPr>
              <a:t>, which allows us to:</a:t>
            </a:r>
            <a:endParaRPr lang="en-US" altLang="en-US" sz="2000" dirty="0">
              <a:latin typeface="Verdana"/>
              <a:ea typeface="Verdana"/>
              <a:cs typeface="Calibri"/>
            </a:endParaRPr>
          </a:p>
          <a:p>
            <a:pPr>
              <a:buClr>
                <a:srgbClr val="3F8EC5"/>
              </a:buClr>
              <a:buSzPct val="150000"/>
            </a:pPr>
            <a:r>
              <a:rPr lang="en-US" altLang="en-US" sz="2000" dirty="0">
                <a:latin typeface="Verdana"/>
                <a:ea typeface="Verdana"/>
              </a:rPr>
              <a:t>determine whether the CRPD objectives of equality and inclusion have been met.</a:t>
            </a:r>
            <a:endParaRPr lang="en-US" altLang="en-US" sz="2000" dirty="0">
              <a:latin typeface="Verdana"/>
              <a:ea typeface="Verdana"/>
              <a:cs typeface="Calibri"/>
            </a:endParaRPr>
          </a:p>
          <a:p>
            <a:pPr>
              <a:buClr>
                <a:srgbClr val="3F8EC5"/>
              </a:buClr>
              <a:buSzPct val="150000"/>
            </a:pPr>
            <a:r>
              <a:rPr lang="en-US" altLang="en-US" sz="2000" dirty="0">
                <a:latin typeface="Verdana"/>
                <a:ea typeface="Verdana"/>
              </a:rPr>
              <a:t> inform national policy and budgeting initiatives.</a:t>
            </a:r>
            <a:endParaRPr lang="en-US" altLang="en-US" sz="2000" dirty="0">
              <a:latin typeface="Verdana"/>
              <a:ea typeface="Verdana"/>
              <a:cs typeface="Calibri"/>
            </a:endParaRPr>
          </a:p>
          <a:p>
            <a:pPr>
              <a:buClr>
                <a:srgbClr val="3F8EC5"/>
              </a:buClr>
              <a:buSzPct val="150000"/>
            </a:pPr>
            <a:r>
              <a:rPr lang="en-US" altLang="en-US" sz="2000" dirty="0">
                <a:latin typeface="Verdana"/>
                <a:ea typeface="Verdana"/>
              </a:rPr>
              <a:t>If done over time, monitor whether programs and policies are effectively improving outcomes for persons with disabilities toward equality and inclusion. </a:t>
            </a:r>
            <a:endParaRPr lang="en-US" sz="2000" dirty="0">
              <a:latin typeface="Verdana"/>
              <a:ea typeface="Verdana"/>
            </a:endParaRPr>
          </a:p>
        </p:txBody>
      </p:sp>
      <p:sp>
        <p:nvSpPr>
          <p:cNvPr id="5" name="TextBox 4">
            <a:extLst>
              <a:ext uri="{FF2B5EF4-FFF2-40B4-BE49-F238E27FC236}">
                <a16:creationId xmlns:a16="http://schemas.microsoft.com/office/drawing/2014/main" id="{95439C6A-333A-711A-2527-CD8392BA9FB1}"/>
              </a:ext>
            </a:extLst>
          </p:cNvPr>
          <p:cNvSpPr txBox="1"/>
          <p:nvPr/>
        </p:nvSpPr>
        <p:spPr>
          <a:xfrm>
            <a:off x="3322622" y="6332464"/>
            <a:ext cx="8383509" cy="400110"/>
          </a:xfrm>
          <a:prstGeom prst="rect">
            <a:avLst/>
          </a:prstGeom>
          <a:noFill/>
        </p:spPr>
        <p:txBody>
          <a:bodyPr wrap="square" rtlCol="0">
            <a:spAutoFit/>
          </a:bodyPr>
          <a:lstStyle/>
          <a:p>
            <a:pPr algn="r"/>
            <a:r>
              <a:rPr lang="en-AU" sz="1000" b="1" dirty="0">
                <a:solidFill>
                  <a:srgbClr val="3F8EC5"/>
                </a:solidFill>
                <a:latin typeface="Verdana" panose="020B0604030504040204" pitchFamily="34" charset="0"/>
                <a:ea typeface="Verdana" panose="020B0604030504040204" pitchFamily="34" charset="0"/>
                <a:cs typeface="Verdana" panose="020B0604030504040204" pitchFamily="34" charset="0"/>
              </a:rPr>
              <a:t>Disability Data Advocacy Workshop for Organisations of Persons with Disabilities – </a:t>
            </a:r>
            <a:r>
              <a:rPr lang="en-AU" sz="1000" b="1" dirty="0">
                <a:solidFill>
                  <a:srgbClr val="C00000"/>
                </a:solidFill>
                <a:latin typeface="Verdana" panose="020B0604030504040204" pitchFamily="34" charset="0"/>
                <a:ea typeface="Verdana" panose="020B0604030504040204" pitchFamily="34" charset="0"/>
                <a:cs typeface="Verdana" panose="020B0604030504040204" pitchFamily="34" charset="0"/>
              </a:rPr>
              <a:t>SESSION 2</a:t>
            </a:r>
          </a:p>
          <a:p>
            <a:pPr algn="r"/>
            <a:endParaRPr lang="en-US" sz="1000" dirty="0"/>
          </a:p>
        </p:txBody>
      </p:sp>
      <p:sp>
        <p:nvSpPr>
          <p:cNvPr id="6" name="TextBox 5">
            <a:extLst>
              <a:ext uri="{FF2B5EF4-FFF2-40B4-BE49-F238E27FC236}">
                <a16:creationId xmlns:a16="http://schemas.microsoft.com/office/drawing/2014/main" id="{C656173D-08C8-D4AB-974E-500605B0DB94}"/>
              </a:ext>
            </a:extLst>
          </p:cNvPr>
          <p:cNvSpPr txBox="1"/>
          <p:nvPr/>
        </p:nvSpPr>
        <p:spPr>
          <a:xfrm>
            <a:off x="624689" y="6332464"/>
            <a:ext cx="2018923" cy="246221"/>
          </a:xfrm>
          <a:prstGeom prst="rect">
            <a:avLst/>
          </a:prstGeom>
          <a:noFill/>
        </p:spPr>
        <p:txBody>
          <a:bodyPr wrap="square" rtlCol="0">
            <a:spAutoFit/>
          </a:bodyPr>
          <a:lstStyle/>
          <a:p>
            <a:fld id="{9CAA54A6-5C63-AB4A-BFB1-7A53E2C7C1AC}" type="slidenum">
              <a:rPr lang="en-AU" sz="1000" b="1" smtClean="0">
                <a:solidFill>
                  <a:srgbClr val="3F8EC5"/>
                </a:solidFill>
                <a:latin typeface="Verdana" panose="020B0604030504040204" pitchFamily="34" charset="0"/>
                <a:ea typeface="Verdana" panose="020B0604030504040204" pitchFamily="34" charset="0"/>
                <a:cs typeface="Verdana" panose="020B0604030504040204" pitchFamily="34" charset="0"/>
              </a:rPr>
              <a:t>17</a:t>
            </a:fld>
            <a:endParaRPr lang="en-US" sz="1000" dirty="0"/>
          </a:p>
        </p:txBody>
      </p:sp>
    </p:spTree>
    <p:extLst>
      <p:ext uri="{BB962C8B-B14F-4D97-AF65-F5344CB8AC3E}">
        <p14:creationId xmlns:p14="http://schemas.microsoft.com/office/powerpoint/2010/main" val="242499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899AF48-F027-2C91-097E-65DF91EF19E3}"/>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42670" y="0"/>
            <a:ext cx="11649330" cy="5984341"/>
          </a:xfrm>
          <a:prstGeom prst="rect">
            <a:avLst/>
          </a:prstGeom>
        </p:spPr>
      </p:pic>
      <p:sp>
        <p:nvSpPr>
          <p:cNvPr id="2" name="Title 1"/>
          <p:cNvSpPr>
            <a:spLocks noGrp="1"/>
          </p:cNvSpPr>
          <p:nvPr>
            <p:ph type="title"/>
          </p:nvPr>
        </p:nvSpPr>
        <p:spPr>
          <a:xfrm>
            <a:off x="956107" y="322923"/>
            <a:ext cx="11312745" cy="980507"/>
          </a:xfrm>
        </p:spPr>
        <p:txBody>
          <a:bodyPr>
            <a:normAutofit/>
          </a:bodyPr>
          <a:lstStyle/>
          <a:p>
            <a:r>
              <a:rPr lang="en-AU" sz="2900" dirty="0">
                <a:solidFill>
                  <a:srgbClr val="C00000"/>
                </a:solidFill>
                <a:latin typeface="Verdana"/>
                <a:ea typeface="Verdana"/>
              </a:rPr>
              <a:t>Potential sources of data to disaggregate SDG 8.5.2</a:t>
            </a:r>
            <a:endParaRPr lang="en-AU" sz="2900" dirty="0">
              <a:solidFill>
                <a:srgbClr val="C00000"/>
              </a:solidFill>
              <a:latin typeface="Verdana"/>
              <a:ea typeface="Verdana"/>
              <a:cs typeface="Calibri"/>
            </a:endParaRPr>
          </a:p>
        </p:txBody>
      </p:sp>
      <p:sp>
        <p:nvSpPr>
          <p:cNvPr id="3" name="Content Placeholder 2"/>
          <p:cNvSpPr>
            <a:spLocks noGrp="1"/>
          </p:cNvSpPr>
          <p:nvPr>
            <p:ph idx="1"/>
          </p:nvPr>
        </p:nvSpPr>
        <p:spPr>
          <a:xfrm>
            <a:off x="1045029" y="1516007"/>
            <a:ext cx="6429776" cy="5019070"/>
          </a:xfrm>
        </p:spPr>
        <p:txBody>
          <a:bodyPr vert="horz" lIns="91440" tIns="45720" rIns="91440" bIns="45720" rtlCol="0" anchor="t">
            <a:normAutofit/>
          </a:bodyPr>
          <a:lstStyle/>
          <a:p>
            <a:pPr>
              <a:buClr>
                <a:srgbClr val="3F8EC5"/>
              </a:buClr>
            </a:pPr>
            <a:r>
              <a:rPr lang="en-US" altLang="en-US" sz="1800" dirty="0"/>
              <a:t>T</a:t>
            </a:r>
            <a:r>
              <a:rPr lang="en-US" altLang="en-US" sz="1800" dirty="0">
                <a:latin typeface="Verdana"/>
                <a:ea typeface="Verdana"/>
              </a:rPr>
              <a:t>he indicator (8.5.2) is often obtained from:</a:t>
            </a:r>
          </a:p>
          <a:p>
            <a:pPr lvl="1">
              <a:buClr>
                <a:srgbClr val="3F8EC5"/>
              </a:buClr>
            </a:pPr>
            <a:r>
              <a:rPr lang="en-US" altLang="en-US" sz="1800" dirty="0">
                <a:latin typeface="Verdana"/>
                <a:ea typeface="Verdana"/>
              </a:rPr>
              <a:t>Censuses</a:t>
            </a:r>
            <a:endParaRPr lang="en-US" altLang="en-US" sz="1800" dirty="0">
              <a:latin typeface="Verdana"/>
              <a:ea typeface="Verdana"/>
              <a:cs typeface="Calibri"/>
            </a:endParaRPr>
          </a:p>
          <a:p>
            <a:pPr lvl="1">
              <a:buClr>
                <a:srgbClr val="3F8EC5"/>
              </a:buClr>
            </a:pPr>
            <a:r>
              <a:rPr lang="en-US" altLang="en-US" sz="1800" dirty="0">
                <a:latin typeface="Verdana"/>
                <a:ea typeface="Verdana"/>
              </a:rPr>
              <a:t>Labor Force Surveys</a:t>
            </a:r>
            <a:endParaRPr lang="en-US" altLang="en-US" sz="1800" dirty="0">
              <a:latin typeface="Verdana"/>
              <a:ea typeface="Verdana"/>
              <a:cs typeface="Calibri"/>
            </a:endParaRPr>
          </a:p>
          <a:p>
            <a:pPr lvl="1">
              <a:buClr>
                <a:srgbClr val="3F8EC5"/>
              </a:buClr>
            </a:pPr>
            <a:r>
              <a:rPr lang="en-US" altLang="en-US" sz="1800" dirty="0">
                <a:latin typeface="Verdana"/>
                <a:ea typeface="Verdana"/>
              </a:rPr>
              <a:t>Other surveys</a:t>
            </a:r>
            <a:endParaRPr lang="en-US" altLang="en-US" sz="1800" dirty="0">
              <a:latin typeface="Verdana"/>
              <a:ea typeface="Verdana"/>
              <a:cs typeface="Calibri"/>
            </a:endParaRPr>
          </a:p>
          <a:p>
            <a:pPr>
              <a:buClr>
                <a:srgbClr val="3F8EC5"/>
              </a:buClr>
            </a:pPr>
            <a:r>
              <a:rPr lang="en-US" altLang="en-US" sz="1800" dirty="0">
                <a:latin typeface="Verdana"/>
                <a:ea typeface="Verdana"/>
              </a:rPr>
              <a:t>If these sources </a:t>
            </a:r>
            <a:r>
              <a:rPr lang="en-US" altLang="en-US" sz="1800" b="1" dirty="0">
                <a:latin typeface="Verdana"/>
                <a:ea typeface="Verdana"/>
              </a:rPr>
              <a:t>also </a:t>
            </a:r>
            <a:r>
              <a:rPr lang="en-US" altLang="en-US" sz="1800" dirty="0">
                <a:latin typeface="Verdana"/>
                <a:ea typeface="Verdana"/>
              </a:rPr>
              <a:t>obtain questions to identify the population with disabilities:</a:t>
            </a:r>
            <a:endParaRPr lang="en-US" altLang="en-US" sz="1800" dirty="0">
              <a:latin typeface="Verdana"/>
              <a:ea typeface="Verdana"/>
              <a:cs typeface="Calibri"/>
            </a:endParaRPr>
          </a:p>
          <a:p>
            <a:pPr lvl="1">
              <a:buClr>
                <a:srgbClr val="3F8EC5"/>
              </a:buClr>
            </a:pPr>
            <a:r>
              <a:rPr lang="en-US" altLang="en-US" sz="1800" dirty="0">
                <a:latin typeface="Verdana"/>
                <a:ea typeface="Verdana"/>
              </a:rPr>
              <a:t>Then SDG 8.5.2 can be disaggregated by disability status.</a:t>
            </a:r>
            <a:endParaRPr lang="en-US" altLang="en-US" sz="1800" dirty="0">
              <a:latin typeface="Verdana"/>
              <a:ea typeface="Verdana"/>
              <a:cs typeface="Calibri"/>
            </a:endParaRPr>
          </a:p>
          <a:p>
            <a:pPr lvl="1">
              <a:buClr>
                <a:srgbClr val="3F8EC5"/>
              </a:buClr>
            </a:pPr>
            <a:r>
              <a:rPr lang="en-US" altLang="en-US" sz="1800" dirty="0">
                <a:latin typeface="Verdana"/>
                <a:ea typeface="Verdana"/>
              </a:rPr>
              <a:t>It is then possible to determine whether full inclusion on this indicator has been attained.</a:t>
            </a:r>
            <a:endParaRPr lang="en-US" altLang="en-US" sz="1800" dirty="0">
              <a:latin typeface="Verdana"/>
              <a:ea typeface="Verdana"/>
              <a:cs typeface="Calibri"/>
            </a:endParaRPr>
          </a:p>
        </p:txBody>
      </p:sp>
      <p:graphicFrame>
        <p:nvGraphicFramePr>
          <p:cNvPr id="4" name="Object 4" descr="% Employed&#10;&#10;A bar graph with the percentage of persons employed with and without disabilities. The persons without disabilities bar is over twice as big as the persons with disabilities bar.">
            <a:extLst>
              <a:ext uri="{FF2B5EF4-FFF2-40B4-BE49-F238E27FC236}">
                <a16:creationId xmlns:a16="http://schemas.microsoft.com/office/drawing/2014/main" id="{72AE0565-BE40-403F-AFE8-0AB4FB5AECE1}"/>
              </a:ext>
            </a:extLst>
          </p:cNvPr>
          <p:cNvGraphicFramePr>
            <a:graphicFrameLocks noChangeAspect="1"/>
          </p:cNvGraphicFramePr>
          <p:nvPr>
            <p:extLst>
              <p:ext uri="{D42A27DB-BD31-4B8C-83A1-F6EECF244321}">
                <p14:modId xmlns:p14="http://schemas.microsoft.com/office/powerpoint/2010/main" val="843065536"/>
              </p:ext>
            </p:extLst>
          </p:nvPr>
        </p:nvGraphicFramePr>
        <p:xfrm>
          <a:off x="7478768" y="1303430"/>
          <a:ext cx="4256423" cy="4428111"/>
        </p:xfrm>
        <a:graphic>
          <a:graphicData uri="http://schemas.openxmlformats.org/presentationml/2006/ole">
            <mc:AlternateContent xmlns:mc="http://schemas.openxmlformats.org/markup-compatibility/2006">
              <mc:Choice xmlns:v="urn:schemas-microsoft-com:vml" Requires="v">
                <p:oleObj name="Chart" r:id="rId4" imgW="4597400" imgH="4089400" progId="Excel.Chart.8">
                  <p:embed/>
                </p:oleObj>
              </mc:Choice>
              <mc:Fallback>
                <p:oleObj name="Chart" r:id="rId4" imgW="4597400" imgH="4089400" progId="Excel.Chart.8">
                  <p:embed/>
                  <p:pic>
                    <p:nvPicPr>
                      <p:cNvPr id="4" name="Object 4" descr="A bar graph with the percentage of persons employed with and without disabilities" title="% Employed">
                        <a:extLst>
                          <a:ext uri="{FF2B5EF4-FFF2-40B4-BE49-F238E27FC236}">
                            <a16:creationId xmlns:a16="http://schemas.microsoft.com/office/drawing/2014/main" id="{72AE0565-BE40-403F-AFE8-0AB4FB5AECE1}"/>
                          </a:ext>
                        </a:extLst>
                      </p:cNvPr>
                      <p:cNvPicPr>
                        <a:picLocks noGrp="1" noChangeAspect="1" noChangeArrowheads="1"/>
                      </p:cNvPicPr>
                      <p:nvPr/>
                    </p:nvPicPr>
                    <p:blipFill>
                      <a:blip r:embed="rId5"/>
                      <a:srcRect/>
                      <a:stretch>
                        <a:fillRect/>
                      </a:stretch>
                    </p:blipFill>
                    <p:spPr bwMode="auto">
                      <a:xfrm>
                        <a:off x="7478768" y="1303430"/>
                        <a:ext cx="4256423" cy="4428111"/>
                      </a:xfrm>
                      <a:prstGeom prst="rect">
                        <a:avLst/>
                      </a:prstGeom>
                      <a:noFill/>
                      <a:ln>
                        <a:noFill/>
                      </a:ln>
                    </p:spPr>
                  </p:pic>
                </p:oleObj>
              </mc:Fallback>
            </mc:AlternateContent>
          </a:graphicData>
        </a:graphic>
      </p:graphicFrame>
      <p:sp>
        <p:nvSpPr>
          <p:cNvPr id="6" name="TextBox 5">
            <a:extLst>
              <a:ext uri="{FF2B5EF4-FFF2-40B4-BE49-F238E27FC236}">
                <a16:creationId xmlns:a16="http://schemas.microsoft.com/office/drawing/2014/main" id="{680C8152-9516-FBD4-2849-21EC3F829399}"/>
              </a:ext>
            </a:extLst>
          </p:cNvPr>
          <p:cNvSpPr txBox="1"/>
          <p:nvPr/>
        </p:nvSpPr>
        <p:spPr>
          <a:xfrm>
            <a:off x="3322622" y="6332464"/>
            <a:ext cx="8383509" cy="400110"/>
          </a:xfrm>
          <a:prstGeom prst="rect">
            <a:avLst/>
          </a:prstGeom>
          <a:noFill/>
        </p:spPr>
        <p:txBody>
          <a:bodyPr wrap="square" rtlCol="0">
            <a:spAutoFit/>
          </a:bodyPr>
          <a:lstStyle/>
          <a:p>
            <a:pPr algn="r"/>
            <a:r>
              <a:rPr lang="en-AU" sz="1000" b="1" dirty="0">
                <a:solidFill>
                  <a:srgbClr val="3F8EC5"/>
                </a:solidFill>
                <a:latin typeface="Verdana" panose="020B0604030504040204" pitchFamily="34" charset="0"/>
                <a:ea typeface="Verdana" panose="020B0604030504040204" pitchFamily="34" charset="0"/>
                <a:cs typeface="Verdana" panose="020B0604030504040204" pitchFamily="34" charset="0"/>
              </a:rPr>
              <a:t>Disability Data Advocacy Workshop for Organisations of Persons with Disabilities – </a:t>
            </a:r>
            <a:r>
              <a:rPr lang="en-AU" sz="1000" b="1" dirty="0">
                <a:solidFill>
                  <a:srgbClr val="C00000"/>
                </a:solidFill>
                <a:latin typeface="Verdana" panose="020B0604030504040204" pitchFamily="34" charset="0"/>
                <a:ea typeface="Verdana" panose="020B0604030504040204" pitchFamily="34" charset="0"/>
                <a:cs typeface="Verdana" panose="020B0604030504040204" pitchFamily="34" charset="0"/>
              </a:rPr>
              <a:t>SESSION 2</a:t>
            </a:r>
          </a:p>
          <a:p>
            <a:pPr algn="r"/>
            <a:endParaRPr lang="en-US" sz="1000" dirty="0"/>
          </a:p>
        </p:txBody>
      </p:sp>
      <p:sp>
        <p:nvSpPr>
          <p:cNvPr id="7" name="TextBox 6">
            <a:extLst>
              <a:ext uri="{FF2B5EF4-FFF2-40B4-BE49-F238E27FC236}">
                <a16:creationId xmlns:a16="http://schemas.microsoft.com/office/drawing/2014/main" id="{6F45BC38-F379-CB01-E9A7-3B94B14897A6}"/>
              </a:ext>
            </a:extLst>
          </p:cNvPr>
          <p:cNvSpPr txBox="1"/>
          <p:nvPr/>
        </p:nvSpPr>
        <p:spPr>
          <a:xfrm>
            <a:off x="624689" y="6332464"/>
            <a:ext cx="2018923" cy="246221"/>
          </a:xfrm>
          <a:prstGeom prst="rect">
            <a:avLst/>
          </a:prstGeom>
          <a:noFill/>
        </p:spPr>
        <p:txBody>
          <a:bodyPr wrap="square" rtlCol="0">
            <a:spAutoFit/>
          </a:bodyPr>
          <a:lstStyle/>
          <a:p>
            <a:fld id="{9CAA54A6-5C63-AB4A-BFB1-7A53E2C7C1AC}" type="slidenum">
              <a:rPr lang="en-AU" sz="1000" b="1" smtClean="0">
                <a:solidFill>
                  <a:srgbClr val="3F8EC5"/>
                </a:solidFill>
                <a:latin typeface="Verdana" panose="020B0604030504040204" pitchFamily="34" charset="0"/>
                <a:ea typeface="Verdana" panose="020B0604030504040204" pitchFamily="34" charset="0"/>
                <a:cs typeface="Verdana" panose="020B0604030504040204" pitchFamily="34" charset="0"/>
              </a:rPr>
              <a:t>18</a:t>
            </a:fld>
            <a:endParaRPr lang="en-US" sz="1000" dirty="0"/>
          </a:p>
        </p:txBody>
      </p:sp>
    </p:spTree>
    <p:extLst>
      <p:ext uri="{BB962C8B-B14F-4D97-AF65-F5344CB8AC3E}">
        <p14:creationId xmlns:p14="http://schemas.microsoft.com/office/powerpoint/2010/main" val="27839621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6D70896-69F8-429F-9667-B0984BBA4C3D}"/>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42670" y="0"/>
            <a:ext cx="11649330" cy="5984341"/>
          </a:xfrm>
          <a:prstGeom prst="rect">
            <a:avLst/>
          </a:prstGeom>
        </p:spPr>
      </p:pic>
      <p:sp>
        <p:nvSpPr>
          <p:cNvPr id="2" name="Title 1"/>
          <p:cNvSpPr>
            <a:spLocks noGrp="1"/>
          </p:cNvSpPr>
          <p:nvPr>
            <p:ph type="title"/>
          </p:nvPr>
        </p:nvSpPr>
        <p:spPr>
          <a:xfrm>
            <a:off x="1179191" y="259767"/>
            <a:ext cx="10803467" cy="966130"/>
          </a:xfrm>
        </p:spPr>
        <p:txBody>
          <a:bodyPr/>
          <a:lstStyle/>
          <a:p>
            <a:r>
              <a:rPr lang="en-AU" dirty="0">
                <a:solidFill>
                  <a:srgbClr val="C00000"/>
                </a:solidFill>
                <a:latin typeface="Verdana"/>
                <a:ea typeface="Verdana"/>
              </a:rPr>
              <a:t>Summary of key points</a:t>
            </a:r>
          </a:p>
        </p:txBody>
      </p:sp>
      <p:sp>
        <p:nvSpPr>
          <p:cNvPr id="3" name="Content Placeholder 2"/>
          <p:cNvSpPr>
            <a:spLocks noGrp="1"/>
          </p:cNvSpPr>
          <p:nvPr>
            <p:ph idx="1"/>
          </p:nvPr>
        </p:nvSpPr>
        <p:spPr>
          <a:xfrm>
            <a:off x="1179192" y="1360572"/>
            <a:ext cx="10677864" cy="5372002"/>
          </a:xfrm>
        </p:spPr>
        <p:txBody>
          <a:bodyPr vert="horz" lIns="91440" tIns="45720" rIns="91440" bIns="45720" rtlCol="0" anchor="t">
            <a:normAutofit/>
          </a:bodyPr>
          <a:lstStyle/>
          <a:p>
            <a:pPr marL="342900" indent="-342900">
              <a:buClr>
                <a:srgbClr val="3F8EC5"/>
              </a:buClr>
            </a:pPr>
            <a:r>
              <a:rPr lang="en-AU" sz="2000" dirty="0">
                <a:effectLst/>
                <a:latin typeface="Verdana"/>
                <a:ea typeface="Times New Roman" panose="02020603050405020304" pitchFamily="18" charset="0"/>
                <a:cs typeface="Times New Roman"/>
              </a:rPr>
              <a:t>Both the CRPD and the SDGs require that data be collected to determine if their objectives around equality and inclusion have been met.</a:t>
            </a:r>
            <a:endParaRPr lang="en-AU" sz="2000" dirty="0">
              <a:latin typeface="Times New Roman"/>
              <a:ea typeface="Verdana"/>
              <a:cs typeface="Times New Roman"/>
            </a:endParaRPr>
          </a:p>
          <a:p>
            <a:pPr marL="342900" indent="-342900">
              <a:buClr>
                <a:srgbClr val="3F8EC5"/>
              </a:buClr>
            </a:pPr>
            <a:r>
              <a:rPr lang="en-AU" sz="2000" dirty="0">
                <a:effectLst/>
                <a:latin typeface="Verdana"/>
                <a:ea typeface="Times New Roman" panose="02020603050405020304" pitchFamily="18" charset="0"/>
                <a:cs typeface="Times New Roman"/>
              </a:rPr>
              <a:t>Data disaggregation is used for this purpose.</a:t>
            </a:r>
            <a:endParaRPr lang="en-AU" sz="2000" dirty="0">
              <a:latin typeface="Times New Roman"/>
              <a:ea typeface="Verdana" panose="020B0604030504040204" pitchFamily="34" charset="0"/>
              <a:cs typeface="Times New Roman"/>
            </a:endParaRPr>
          </a:p>
          <a:p>
            <a:pPr marL="342900" indent="-342900">
              <a:buClr>
                <a:srgbClr val="3F8EC5"/>
              </a:buClr>
            </a:pPr>
            <a:r>
              <a:rPr lang="en-AU" sz="2000" dirty="0">
                <a:effectLst/>
                <a:latin typeface="Verdana"/>
                <a:ea typeface="Times New Roman" panose="02020603050405020304" pitchFamily="18" charset="0"/>
                <a:cs typeface="Times New Roman"/>
              </a:rPr>
              <a:t>Disaggregation requires that the population with disabilities be </a:t>
            </a:r>
            <a:r>
              <a:rPr lang="en-AU" sz="2000" dirty="0">
                <a:latin typeface="Verdana"/>
                <a:ea typeface="Times New Roman" panose="02020603050405020304" pitchFamily="18" charset="0"/>
                <a:cs typeface="Times New Roman"/>
              </a:rPr>
              <a:t>identified.</a:t>
            </a:r>
            <a:endParaRPr lang="en-AU" sz="2000" dirty="0">
              <a:latin typeface="Times New Roman"/>
              <a:ea typeface="Verdana" panose="020B0604030504040204" pitchFamily="34" charset="0"/>
              <a:cs typeface="Times New Roman"/>
            </a:endParaRPr>
          </a:p>
          <a:p>
            <a:pPr marL="342900" indent="-342900">
              <a:buClr>
                <a:srgbClr val="3F8EC5"/>
              </a:buClr>
            </a:pPr>
            <a:r>
              <a:rPr lang="en-AU" sz="2000" dirty="0">
                <a:latin typeface="Verdana"/>
                <a:ea typeface="Times New Roman" panose="02020603050405020304" pitchFamily="18" charset="0"/>
                <a:cs typeface="Times New Roman"/>
              </a:rPr>
              <a:t>Given</a:t>
            </a:r>
            <a:r>
              <a:rPr lang="en-AU" sz="2000" dirty="0">
                <a:effectLst/>
                <a:latin typeface="Verdana"/>
                <a:ea typeface="Times New Roman" panose="02020603050405020304" pitchFamily="18" charset="0"/>
                <a:cs typeface="Times New Roman"/>
              </a:rPr>
              <a:t> the complexity of the concept of disability, there are different ways to identify the population which will produce different </a:t>
            </a:r>
            <a:r>
              <a:rPr lang="en-AU" sz="2000" dirty="0">
                <a:latin typeface="Verdana"/>
                <a:ea typeface="Times New Roman" panose="02020603050405020304" pitchFamily="18" charset="0"/>
                <a:cs typeface="Times New Roman"/>
              </a:rPr>
              <a:t>disaggregation</a:t>
            </a:r>
            <a:r>
              <a:rPr lang="en-AU" sz="2000" dirty="0">
                <a:effectLst/>
                <a:latin typeface="Verdana"/>
                <a:ea typeface="Times New Roman" panose="02020603050405020304" pitchFamily="18" charset="0"/>
                <a:cs typeface="Times New Roman"/>
              </a:rPr>
              <a:t>.</a:t>
            </a:r>
            <a:endParaRPr lang="en-AU" sz="2000" dirty="0">
              <a:latin typeface="Times New Roman"/>
              <a:ea typeface="Verdana" panose="020B0604030504040204" pitchFamily="34" charset="0"/>
              <a:cs typeface="Times New Roman"/>
            </a:endParaRPr>
          </a:p>
          <a:p>
            <a:pPr marL="342900" indent="-342900">
              <a:buClr>
                <a:srgbClr val="3F8EC5"/>
              </a:buClr>
            </a:pPr>
            <a:r>
              <a:rPr lang="en-AU" sz="2000" dirty="0">
                <a:effectLst/>
                <a:latin typeface="Verdana"/>
                <a:ea typeface="Times New Roman" panose="02020603050405020304" pitchFamily="18" charset="0"/>
                <a:cs typeface="Times New Roman"/>
              </a:rPr>
              <a:t>To disaggregate indicators, such as the SDGs, information that identifies the population with </a:t>
            </a:r>
            <a:r>
              <a:rPr lang="en-AU" sz="2000" dirty="0">
                <a:latin typeface="Verdana"/>
                <a:ea typeface="Times New Roman" panose="02020603050405020304" pitchFamily="18" charset="0"/>
                <a:cs typeface="Times New Roman"/>
              </a:rPr>
              <a:t>disabilities</a:t>
            </a:r>
            <a:r>
              <a:rPr lang="en-AU" sz="2000" dirty="0">
                <a:effectLst/>
                <a:latin typeface="Verdana"/>
                <a:ea typeface="Times New Roman" panose="02020603050405020304" pitchFamily="18" charset="0"/>
                <a:cs typeface="Times New Roman"/>
              </a:rPr>
              <a:t> must be included in surveys</a:t>
            </a:r>
            <a:r>
              <a:rPr lang="en-AU" sz="2000" dirty="0">
                <a:latin typeface="Verdana"/>
                <a:ea typeface="Times New Roman" panose="02020603050405020304" pitchFamily="18" charset="0"/>
                <a:cs typeface="Times New Roman"/>
              </a:rPr>
              <a:t> that</a:t>
            </a:r>
            <a:r>
              <a:rPr lang="en-AU" sz="2000" dirty="0">
                <a:effectLst/>
                <a:latin typeface="Verdana"/>
                <a:ea typeface="Times New Roman" panose="02020603050405020304" pitchFamily="18" charset="0"/>
                <a:cs typeface="Times New Roman"/>
              </a:rPr>
              <a:t> collect data.</a:t>
            </a:r>
            <a:endParaRPr lang="en-AU" sz="2000" dirty="0">
              <a:effectLst/>
              <a:latin typeface="Times New Roman"/>
              <a:ea typeface="Verdana" panose="020B0604030504040204" pitchFamily="34" charset="0"/>
              <a:cs typeface="Times New Roman"/>
            </a:endParaRPr>
          </a:p>
          <a:p>
            <a:pPr marL="742950" lvl="1" indent="-285750">
              <a:buClr>
                <a:srgbClr val="3F8EC5"/>
              </a:buClr>
              <a:buFont typeface="+mj-lt"/>
              <a:buAutoNum type="arabicPeriod"/>
            </a:pPr>
            <a:r>
              <a:rPr lang="en-AU" sz="2000" dirty="0">
                <a:effectLst/>
                <a:latin typeface="Verdana"/>
                <a:ea typeface="Times New Roman" panose="02020603050405020304" pitchFamily="18" charset="0"/>
                <a:cs typeface="Times New Roman"/>
              </a:rPr>
              <a:t>If this is not the case, </a:t>
            </a:r>
            <a:r>
              <a:rPr lang="en-AU" sz="2000" b="1" dirty="0">
                <a:effectLst/>
                <a:latin typeface="Verdana"/>
                <a:ea typeface="Times New Roman" panose="02020603050405020304" pitchFamily="18" charset="0"/>
                <a:cs typeface="Times New Roman"/>
              </a:rPr>
              <a:t>there is a strong need to advocate for </a:t>
            </a:r>
            <a:r>
              <a:rPr lang="en-AU" sz="2000" b="1" dirty="0">
                <a:latin typeface="Verdana"/>
                <a:ea typeface="Times New Roman" panose="02020603050405020304" pitchFamily="18" charset="0"/>
                <a:cs typeface="Times New Roman"/>
              </a:rPr>
              <a:t>the collection</a:t>
            </a:r>
            <a:r>
              <a:rPr lang="en-AU" sz="2000" b="1" dirty="0">
                <a:effectLst/>
                <a:latin typeface="Verdana"/>
                <a:ea typeface="Times New Roman" panose="02020603050405020304" pitchFamily="18" charset="0"/>
                <a:cs typeface="Times New Roman"/>
              </a:rPr>
              <a:t> of this data</a:t>
            </a:r>
            <a:r>
              <a:rPr lang="en-AU" sz="2000" dirty="0">
                <a:effectLst/>
                <a:latin typeface="Verdana"/>
                <a:ea typeface="Times New Roman" panose="02020603050405020304" pitchFamily="18" charset="0"/>
                <a:cs typeface="Times New Roman"/>
              </a:rPr>
              <a:t>.</a:t>
            </a:r>
            <a:r>
              <a:rPr lang="en-AU" sz="2000" dirty="0">
                <a:latin typeface="Verdana"/>
                <a:ea typeface="Times New Roman" panose="02020603050405020304" pitchFamily="18" charset="0"/>
                <a:cs typeface="Times New Roman"/>
              </a:rPr>
              <a:t> </a:t>
            </a:r>
            <a:endParaRPr lang="en-AU" sz="2000" dirty="0">
              <a:latin typeface="Times New Roman"/>
              <a:ea typeface="Verdana" panose="020B0604030504040204" pitchFamily="34" charset="0"/>
              <a:cs typeface="Times New Roman" panose="02020603050405020304" pitchFamily="18" charset="0"/>
            </a:endParaRPr>
          </a:p>
          <a:p>
            <a:pPr marL="742950" lvl="1" indent="-285750">
              <a:buClr>
                <a:srgbClr val="3F8EC5"/>
              </a:buClr>
              <a:buFont typeface="+mj-lt"/>
              <a:buAutoNum type="arabicPeriod"/>
            </a:pPr>
            <a:r>
              <a:rPr lang="en-AU" sz="2000" dirty="0">
                <a:effectLst/>
                <a:latin typeface="Verdana"/>
                <a:ea typeface="Times New Roman" panose="02020603050405020304" pitchFamily="18" charset="0"/>
                <a:cs typeface="Times New Roman"/>
              </a:rPr>
              <a:t>If it is the case, advocacy can use the </a:t>
            </a:r>
            <a:r>
              <a:rPr lang="en-AU" sz="2000" dirty="0">
                <a:latin typeface="Verdana"/>
                <a:ea typeface="Times New Roman" panose="02020603050405020304" pitchFamily="18" charset="0"/>
                <a:cs typeface="Times New Roman"/>
              </a:rPr>
              <a:t>results of </a:t>
            </a:r>
            <a:r>
              <a:rPr lang="en-AU" sz="2000" dirty="0">
                <a:effectLst/>
                <a:latin typeface="Verdana"/>
                <a:ea typeface="Times New Roman" panose="02020603050405020304" pitchFamily="18" charset="0"/>
                <a:cs typeface="Times New Roman"/>
              </a:rPr>
              <a:t>disaggregation</a:t>
            </a:r>
            <a:r>
              <a:rPr lang="en-AU" sz="2000" dirty="0">
                <a:latin typeface="Verdana"/>
                <a:ea typeface="Times New Roman" panose="02020603050405020304" pitchFamily="18" charset="0"/>
                <a:cs typeface="Times New Roman"/>
              </a:rPr>
              <a:t> </a:t>
            </a:r>
            <a:r>
              <a:rPr lang="en-AU" sz="2000" dirty="0">
                <a:effectLst/>
                <a:latin typeface="Verdana"/>
                <a:ea typeface="Times New Roman" panose="02020603050405020304" pitchFamily="18" charset="0"/>
                <a:cs typeface="Times New Roman"/>
              </a:rPr>
              <a:t>to advocate for policies or programs that will address the inequalities observed.</a:t>
            </a:r>
            <a:r>
              <a:rPr lang="en-AU" sz="2000" dirty="0">
                <a:latin typeface="Verdana"/>
                <a:ea typeface="Times New Roman" panose="02020603050405020304" pitchFamily="18" charset="0"/>
                <a:cs typeface="Times New Roman"/>
              </a:rPr>
              <a:t> </a:t>
            </a:r>
            <a:endParaRPr lang="en-AU" sz="2000" dirty="0">
              <a:effectLst/>
              <a:latin typeface="Times New Roman"/>
              <a:ea typeface="Verdana" panose="020B0604030504040204" pitchFamily="34" charset="0"/>
              <a:cs typeface="Times New Roman" panose="02020603050405020304" pitchFamily="18" charset="0"/>
            </a:endParaRPr>
          </a:p>
          <a:p>
            <a:pPr>
              <a:buClr>
                <a:srgbClr val="3F8EC5"/>
              </a:buClr>
            </a:pPr>
            <a:endParaRPr lang="en-AU" sz="2000" dirty="0">
              <a:effectLst/>
              <a:latin typeface="+mj-lt"/>
              <a:ea typeface="Times New Roman" panose="02020603050405020304" pitchFamily="18" charset="0"/>
              <a:cs typeface="Times New Roman" panose="02020603050405020304" pitchFamily="18" charset="0"/>
            </a:endParaRPr>
          </a:p>
          <a:p>
            <a:pPr marL="0" indent="0">
              <a:buClr>
                <a:srgbClr val="3F8EC5"/>
              </a:buClr>
              <a:buNone/>
            </a:pPr>
            <a:endParaRPr lang="en-AU" sz="2000" dirty="0"/>
          </a:p>
        </p:txBody>
      </p:sp>
      <p:sp>
        <p:nvSpPr>
          <p:cNvPr id="5" name="TextBox 4">
            <a:extLst>
              <a:ext uri="{FF2B5EF4-FFF2-40B4-BE49-F238E27FC236}">
                <a16:creationId xmlns:a16="http://schemas.microsoft.com/office/drawing/2014/main" id="{E567EA13-3D0E-7389-41FC-44DBD83B242C}"/>
              </a:ext>
            </a:extLst>
          </p:cNvPr>
          <p:cNvSpPr txBox="1"/>
          <p:nvPr/>
        </p:nvSpPr>
        <p:spPr>
          <a:xfrm>
            <a:off x="3322622" y="6332464"/>
            <a:ext cx="8383509" cy="400110"/>
          </a:xfrm>
          <a:prstGeom prst="rect">
            <a:avLst/>
          </a:prstGeom>
          <a:noFill/>
        </p:spPr>
        <p:txBody>
          <a:bodyPr wrap="square" rtlCol="0">
            <a:spAutoFit/>
          </a:bodyPr>
          <a:lstStyle/>
          <a:p>
            <a:pPr algn="r"/>
            <a:r>
              <a:rPr lang="en-AU" sz="1000" b="1" dirty="0">
                <a:solidFill>
                  <a:srgbClr val="3F8EC5"/>
                </a:solidFill>
                <a:latin typeface="Verdana" panose="020B0604030504040204" pitchFamily="34" charset="0"/>
                <a:ea typeface="Verdana" panose="020B0604030504040204" pitchFamily="34" charset="0"/>
                <a:cs typeface="Verdana" panose="020B0604030504040204" pitchFamily="34" charset="0"/>
              </a:rPr>
              <a:t>Disability Data Advocacy Workshop for Organisations of Persons with Disabilities – </a:t>
            </a:r>
            <a:r>
              <a:rPr lang="en-AU" sz="1000" b="1" dirty="0">
                <a:solidFill>
                  <a:srgbClr val="C00000"/>
                </a:solidFill>
                <a:latin typeface="Verdana" panose="020B0604030504040204" pitchFamily="34" charset="0"/>
                <a:ea typeface="Verdana" panose="020B0604030504040204" pitchFamily="34" charset="0"/>
                <a:cs typeface="Verdana" panose="020B0604030504040204" pitchFamily="34" charset="0"/>
              </a:rPr>
              <a:t>SESSION 2</a:t>
            </a:r>
          </a:p>
          <a:p>
            <a:pPr algn="r"/>
            <a:endParaRPr lang="en-US" sz="1000" dirty="0"/>
          </a:p>
        </p:txBody>
      </p:sp>
      <p:sp>
        <p:nvSpPr>
          <p:cNvPr id="6" name="TextBox 5">
            <a:extLst>
              <a:ext uri="{FF2B5EF4-FFF2-40B4-BE49-F238E27FC236}">
                <a16:creationId xmlns:a16="http://schemas.microsoft.com/office/drawing/2014/main" id="{FBF28DF5-2C0E-33C8-934E-4D3B275AA7E9}"/>
              </a:ext>
            </a:extLst>
          </p:cNvPr>
          <p:cNvSpPr txBox="1"/>
          <p:nvPr/>
        </p:nvSpPr>
        <p:spPr>
          <a:xfrm>
            <a:off x="624689" y="6332464"/>
            <a:ext cx="2018923" cy="246221"/>
          </a:xfrm>
          <a:prstGeom prst="rect">
            <a:avLst/>
          </a:prstGeom>
          <a:noFill/>
        </p:spPr>
        <p:txBody>
          <a:bodyPr wrap="square" rtlCol="0">
            <a:spAutoFit/>
          </a:bodyPr>
          <a:lstStyle/>
          <a:p>
            <a:fld id="{9CAA54A6-5C63-AB4A-BFB1-7A53E2C7C1AC}" type="slidenum">
              <a:rPr lang="en-AU" sz="1000" b="1" smtClean="0">
                <a:solidFill>
                  <a:srgbClr val="3F8EC5"/>
                </a:solidFill>
                <a:latin typeface="Verdana" panose="020B0604030504040204" pitchFamily="34" charset="0"/>
                <a:ea typeface="Verdana" panose="020B0604030504040204" pitchFamily="34" charset="0"/>
                <a:cs typeface="Verdana" panose="020B0604030504040204" pitchFamily="34" charset="0"/>
              </a:rPr>
              <a:t>19</a:t>
            </a:fld>
            <a:endParaRPr lang="en-US" sz="1000" dirty="0"/>
          </a:p>
        </p:txBody>
      </p:sp>
    </p:spTree>
    <p:extLst>
      <p:ext uri="{BB962C8B-B14F-4D97-AF65-F5344CB8AC3E}">
        <p14:creationId xmlns:p14="http://schemas.microsoft.com/office/powerpoint/2010/main" val="2694898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2E40D73-4CA7-B3A1-7FB5-EF574F25AE76}"/>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624689" y="0"/>
            <a:ext cx="11567311" cy="6010466"/>
          </a:xfrm>
          <a:prstGeom prst="rect">
            <a:avLst/>
          </a:prstGeom>
        </p:spPr>
      </p:pic>
      <p:sp>
        <p:nvSpPr>
          <p:cNvPr id="4" name="Title 1" hidden="1">
            <a:extLst>
              <a:ext uri="{FF2B5EF4-FFF2-40B4-BE49-F238E27FC236}">
                <a16:creationId xmlns:a16="http://schemas.microsoft.com/office/drawing/2014/main" id="{5010EA63-46F8-5A42-61B3-7495559EE4E3}"/>
              </a:ext>
            </a:extLst>
          </p:cNvPr>
          <p:cNvSpPr txBox="1">
            <a:spLocks/>
          </p:cNvSpPr>
          <p:nvPr/>
        </p:nvSpPr>
        <p:spPr>
          <a:xfrm>
            <a:off x="1352990" y="1487700"/>
            <a:ext cx="8128000" cy="314021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lang="en-AU" sz="4800" b="1" kern="1200" baseline="0" dirty="0">
                <a:solidFill>
                  <a:schemeClr val="bg1"/>
                </a:solidFill>
                <a:latin typeface="+mj-lt"/>
                <a:ea typeface="+mn-ea"/>
                <a:cs typeface="+mn-cs"/>
              </a:defRPr>
            </a:lvl1pPr>
          </a:lstStyle>
          <a:p>
            <a:pPr algn="l"/>
            <a:r>
              <a:rPr lang="en-GB" dirty="0">
                <a:latin typeface="Verdana" panose="020B0604030504040204" pitchFamily="34" charset="0"/>
                <a:ea typeface="Verdana" panose="020B0604030504040204" pitchFamily="34" charset="0"/>
              </a:rPr>
              <a:t>Session overview</a:t>
            </a:r>
          </a:p>
        </p:txBody>
      </p:sp>
      <p:sp>
        <p:nvSpPr>
          <p:cNvPr id="3" name="Title 2">
            <a:extLst>
              <a:ext uri="{FF2B5EF4-FFF2-40B4-BE49-F238E27FC236}">
                <a16:creationId xmlns:a16="http://schemas.microsoft.com/office/drawing/2014/main" id="{7D46322F-6F29-438F-9D2F-3E6D4D68DAF4}"/>
              </a:ext>
            </a:extLst>
          </p:cNvPr>
          <p:cNvSpPr>
            <a:spLocks noGrp="1"/>
          </p:cNvSpPr>
          <p:nvPr>
            <p:ph type="title"/>
          </p:nvPr>
        </p:nvSpPr>
        <p:spPr>
          <a:xfrm>
            <a:off x="1363784" y="1806137"/>
            <a:ext cx="8128000" cy="3140217"/>
          </a:xfrm>
        </p:spPr>
        <p:txBody>
          <a:bodyPr/>
          <a:lstStyle/>
          <a:p>
            <a:pPr algn="l" rtl="0" eaLnBrk="1" latinLnBrk="0" hangingPunct="1"/>
            <a:r>
              <a:rPr lang="en-GB" kern="1200" dirty="0">
                <a:effectLst/>
                <a:latin typeface="Verdana" panose="020B0604030504040204" pitchFamily="34" charset="0"/>
                <a:ea typeface="Verdana" panose="020B0604030504040204" pitchFamily="34" charset="0"/>
                <a:cs typeface="Verdana" panose="020B0604030504040204" pitchFamily="34" charset="0"/>
              </a:rPr>
              <a:t>Session overview</a:t>
            </a:r>
            <a:endParaRPr lang="en-US" dirty="0">
              <a:effectLst/>
              <a:latin typeface="Verdana" panose="020B0604030504040204" pitchFamily="34" charset="0"/>
              <a:ea typeface="Verdana" panose="020B0604030504040204" pitchFamily="34" charset="0"/>
              <a:cs typeface="Verdana" panose="020B0604030504040204" pitchFamily="34" charset="0"/>
            </a:endParaRPr>
          </a:p>
          <a:p>
            <a:endParaRPr lang="en-US" dirty="0"/>
          </a:p>
        </p:txBody>
      </p:sp>
      <p:sp>
        <p:nvSpPr>
          <p:cNvPr id="5" name="TextBox 4">
            <a:extLst>
              <a:ext uri="{FF2B5EF4-FFF2-40B4-BE49-F238E27FC236}">
                <a16:creationId xmlns:a16="http://schemas.microsoft.com/office/drawing/2014/main" id="{61222881-F817-ECFC-A075-96CDCBE45154}"/>
              </a:ext>
            </a:extLst>
          </p:cNvPr>
          <p:cNvSpPr txBox="1"/>
          <p:nvPr/>
        </p:nvSpPr>
        <p:spPr>
          <a:xfrm>
            <a:off x="3322622" y="6332464"/>
            <a:ext cx="8383509" cy="400110"/>
          </a:xfrm>
          <a:prstGeom prst="rect">
            <a:avLst/>
          </a:prstGeom>
          <a:noFill/>
        </p:spPr>
        <p:txBody>
          <a:bodyPr wrap="square" rtlCol="0">
            <a:spAutoFit/>
          </a:bodyPr>
          <a:lstStyle/>
          <a:p>
            <a:pPr algn="r"/>
            <a:r>
              <a:rPr lang="en-AU" sz="1000" b="1" dirty="0">
                <a:solidFill>
                  <a:srgbClr val="3F8EC5"/>
                </a:solidFill>
                <a:latin typeface="Verdana" panose="020B0604030504040204" pitchFamily="34" charset="0"/>
                <a:ea typeface="Verdana" panose="020B0604030504040204" pitchFamily="34" charset="0"/>
                <a:cs typeface="Verdana" panose="020B0604030504040204" pitchFamily="34" charset="0"/>
              </a:rPr>
              <a:t>Disability Data Advocacy Workshop for Organisations of Persons with Disabilities – </a:t>
            </a:r>
            <a:r>
              <a:rPr lang="en-AU" sz="1000" b="1" dirty="0">
                <a:solidFill>
                  <a:srgbClr val="C00000"/>
                </a:solidFill>
                <a:latin typeface="Verdana" panose="020B0604030504040204" pitchFamily="34" charset="0"/>
                <a:ea typeface="Verdana" panose="020B0604030504040204" pitchFamily="34" charset="0"/>
                <a:cs typeface="Verdana" panose="020B0604030504040204" pitchFamily="34" charset="0"/>
              </a:rPr>
              <a:t>SESSION 2</a:t>
            </a:r>
          </a:p>
          <a:p>
            <a:pPr algn="r"/>
            <a:endParaRPr lang="en-US" sz="1000" dirty="0"/>
          </a:p>
        </p:txBody>
      </p:sp>
      <p:sp>
        <p:nvSpPr>
          <p:cNvPr id="6" name="TextBox 5">
            <a:extLst>
              <a:ext uri="{FF2B5EF4-FFF2-40B4-BE49-F238E27FC236}">
                <a16:creationId xmlns:a16="http://schemas.microsoft.com/office/drawing/2014/main" id="{B5F89F2A-8E7E-9FB5-3213-2EBAF635239F}"/>
              </a:ext>
            </a:extLst>
          </p:cNvPr>
          <p:cNvSpPr txBox="1"/>
          <p:nvPr/>
        </p:nvSpPr>
        <p:spPr>
          <a:xfrm>
            <a:off x="624689" y="6332464"/>
            <a:ext cx="2018923" cy="246221"/>
          </a:xfrm>
          <a:prstGeom prst="rect">
            <a:avLst/>
          </a:prstGeom>
          <a:noFill/>
        </p:spPr>
        <p:txBody>
          <a:bodyPr wrap="square" rtlCol="0">
            <a:spAutoFit/>
          </a:bodyPr>
          <a:lstStyle/>
          <a:p>
            <a:fld id="{9CAA54A6-5C63-AB4A-BFB1-7A53E2C7C1AC}" type="slidenum">
              <a:rPr lang="en-AU" sz="1000" b="1" smtClean="0">
                <a:solidFill>
                  <a:srgbClr val="3F8EC5"/>
                </a:solidFill>
                <a:latin typeface="Verdana" panose="020B0604030504040204" pitchFamily="34" charset="0"/>
                <a:ea typeface="Verdana" panose="020B0604030504040204" pitchFamily="34" charset="0"/>
                <a:cs typeface="Verdana" panose="020B0604030504040204" pitchFamily="34" charset="0"/>
              </a:rPr>
              <a:t>2</a:t>
            </a:fld>
            <a:endParaRPr lang="en-US" sz="1000" dirty="0"/>
          </a:p>
        </p:txBody>
      </p:sp>
    </p:spTree>
    <p:extLst>
      <p:ext uri="{BB962C8B-B14F-4D97-AF65-F5344CB8AC3E}">
        <p14:creationId xmlns:p14="http://schemas.microsoft.com/office/powerpoint/2010/main" val="473303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418D461-AC82-C032-6AAA-698EE28D16E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624689" y="0"/>
            <a:ext cx="11567311" cy="6010466"/>
          </a:xfrm>
          <a:prstGeom prst="rect">
            <a:avLst/>
          </a:prstGeom>
        </p:spPr>
      </p:pic>
      <p:sp>
        <p:nvSpPr>
          <p:cNvPr id="8" name="Title 1" hidden="1">
            <a:extLst>
              <a:ext uri="{FF2B5EF4-FFF2-40B4-BE49-F238E27FC236}">
                <a16:creationId xmlns:a16="http://schemas.microsoft.com/office/drawing/2014/main" id="{AE5050DA-A0B4-6FFF-980B-FB06A761FAB2}"/>
              </a:ext>
            </a:extLst>
          </p:cNvPr>
          <p:cNvSpPr txBox="1">
            <a:spLocks/>
          </p:cNvSpPr>
          <p:nvPr/>
        </p:nvSpPr>
        <p:spPr>
          <a:xfrm>
            <a:off x="1352988" y="1487700"/>
            <a:ext cx="10597585" cy="314021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lang="en-AU" sz="4800" b="1" kern="1200" baseline="0" dirty="0">
                <a:solidFill>
                  <a:schemeClr val="bg1"/>
                </a:solidFill>
                <a:latin typeface="+mj-lt"/>
                <a:ea typeface="+mn-ea"/>
                <a:cs typeface="+mn-cs"/>
              </a:defRPr>
            </a:lvl1pPr>
          </a:lstStyle>
          <a:p>
            <a:pPr algn="l"/>
            <a:r>
              <a:rPr lang="en-GB" dirty="0">
                <a:latin typeface="Verdana"/>
                <a:ea typeface="Verdana"/>
              </a:rPr>
              <a:t>End of session</a:t>
            </a:r>
            <a:br>
              <a:rPr lang="en-GB" dirty="0">
                <a:latin typeface="Verdana" panose="020B0604030504040204" pitchFamily="34" charset="0"/>
                <a:ea typeface="Verdana" panose="020B0604030504040204" pitchFamily="34" charset="0"/>
              </a:rPr>
            </a:br>
            <a:r>
              <a:rPr lang="en-GB" sz="4000" dirty="0">
                <a:solidFill>
                  <a:schemeClr val="tx1"/>
                </a:solidFill>
                <a:latin typeface="Verdana"/>
                <a:ea typeface="Verdana"/>
              </a:rPr>
              <a:t>Please complete Individual</a:t>
            </a:r>
            <a:br>
              <a:rPr lang="en-GB" sz="4000" dirty="0">
                <a:latin typeface="Verdana" panose="020B0604030504040204" pitchFamily="34" charset="0"/>
                <a:ea typeface="Verdana" panose="020B0604030504040204" pitchFamily="34" charset="0"/>
              </a:rPr>
            </a:br>
            <a:r>
              <a:rPr lang="en-GB" sz="4000" dirty="0">
                <a:solidFill>
                  <a:schemeClr val="tx1"/>
                </a:solidFill>
                <a:latin typeface="Verdana"/>
                <a:ea typeface="Verdana"/>
              </a:rPr>
              <a:t>Reflection Sheets for this session</a:t>
            </a:r>
          </a:p>
        </p:txBody>
      </p:sp>
      <p:sp>
        <p:nvSpPr>
          <p:cNvPr id="2" name="Title 1">
            <a:extLst>
              <a:ext uri="{FF2B5EF4-FFF2-40B4-BE49-F238E27FC236}">
                <a16:creationId xmlns:a16="http://schemas.microsoft.com/office/drawing/2014/main" id="{B946CD09-62F8-5ACF-12B4-C63809C6DFAA}"/>
              </a:ext>
            </a:extLst>
          </p:cNvPr>
          <p:cNvSpPr>
            <a:spLocks noGrp="1"/>
          </p:cNvSpPr>
          <p:nvPr>
            <p:ph type="title"/>
          </p:nvPr>
        </p:nvSpPr>
        <p:spPr>
          <a:xfrm>
            <a:off x="1363783" y="1823722"/>
            <a:ext cx="9918573" cy="3140217"/>
          </a:xfrm>
        </p:spPr>
        <p:txBody>
          <a:bodyPr/>
          <a:lstStyle/>
          <a:p>
            <a:pPr algn="l" rtl="0" eaLnBrk="1" latinLnBrk="0" hangingPunct="1"/>
            <a:r>
              <a:rPr lang="en-GB" kern="1200" dirty="0">
                <a:effectLst/>
                <a:latin typeface="Verdana" panose="020B0604030504040204" pitchFamily="34" charset="0"/>
                <a:ea typeface="Verdana" panose="020B0604030504040204" pitchFamily="34" charset="0"/>
                <a:cs typeface="Verdana" panose="020B0604030504040204" pitchFamily="34" charset="0"/>
              </a:rPr>
              <a:t>End of session</a:t>
            </a:r>
            <a:br>
              <a:rPr lang="en-GB" sz="4000" kern="12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br>
            <a:r>
              <a:rPr lang="en-GB" sz="4000" kern="12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Please complete Individual</a:t>
            </a:r>
            <a:br>
              <a:rPr lang="en-GB" sz="4000" kern="12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br>
            <a:r>
              <a:rPr lang="en-GB" sz="4000" kern="12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Reflection Sheets for this session</a:t>
            </a:r>
            <a:endParaRPr lang="en-US" sz="4000" dirty="0">
              <a:effectLst/>
              <a:latin typeface="Verdana" panose="020B0604030504040204" pitchFamily="34" charset="0"/>
              <a:ea typeface="Verdana" panose="020B0604030504040204" pitchFamily="34" charset="0"/>
              <a:cs typeface="Verdana" panose="020B0604030504040204" pitchFamily="34" charset="0"/>
            </a:endParaRPr>
          </a:p>
          <a:p>
            <a:endParaRPr lang="en-US" dirty="0"/>
          </a:p>
        </p:txBody>
      </p:sp>
      <p:sp>
        <p:nvSpPr>
          <p:cNvPr id="6" name="TextBox 5">
            <a:extLst>
              <a:ext uri="{FF2B5EF4-FFF2-40B4-BE49-F238E27FC236}">
                <a16:creationId xmlns:a16="http://schemas.microsoft.com/office/drawing/2014/main" id="{2AE7C922-112B-642F-3913-05D176B7A056}"/>
              </a:ext>
            </a:extLst>
          </p:cNvPr>
          <p:cNvSpPr txBox="1"/>
          <p:nvPr/>
        </p:nvSpPr>
        <p:spPr>
          <a:xfrm>
            <a:off x="3322622" y="6332464"/>
            <a:ext cx="8383509" cy="400110"/>
          </a:xfrm>
          <a:prstGeom prst="rect">
            <a:avLst/>
          </a:prstGeom>
          <a:noFill/>
        </p:spPr>
        <p:txBody>
          <a:bodyPr wrap="square" rtlCol="0">
            <a:spAutoFit/>
          </a:bodyPr>
          <a:lstStyle/>
          <a:p>
            <a:pPr algn="r"/>
            <a:r>
              <a:rPr lang="en-AU" sz="1000" b="1" dirty="0">
                <a:solidFill>
                  <a:srgbClr val="3F8EC5"/>
                </a:solidFill>
                <a:latin typeface="Verdana" panose="020B0604030504040204" pitchFamily="34" charset="0"/>
                <a:ea typeface="Verdana" panose="020B0604030504040204" pitchFamily="34" charset="0"/>
                <a:cs typeface="Verdana" panose="020B0604030504040204" pitchFamily="34" charset="0"/>
              </a:rPr>
              <a:t>Disability Data Advocacy Workshop for Organisations of Persons with Disabilities – </a:t>
            </a:r>
            <a:r>
              <a:rPr lang="en-AU" sz="1000" b="1" dirty="0">
                <a:solidFill>
                  <a:srgbClr val="C00000"/>
                </a:solidFill>
                <a:latin typeface="Verdana" panose="020B0604030504040204" pitchFamily="34" charset="0"/>
                <a:ea typeface="Verdana" panose="020B0604030504040204" pitchFamily="34" charset="0"/>
                <a:cs typeface="Verdana" panose="020B0604030504040204" pitchFamily="34" charset="0"/>
              </a:rPr>
              <a:t>SESSION 2</a:t>
            </a:r>
          </a:p>
          <a:p>
            <a:pPr algn="r"/>
            <a:endParaRPr lang="en-US" sz="1000" dirty="0"/>
          </a:p>
        </p:txBody>
      </p:sp>
      <p:sp>
        <p:nvSpPr>
          <p:cNvPr id="7" name="TextBox 6">
            <a:extLst>
              <a:ext uri="{FF2B5EF4-FFF2-40B4-BE49-F238E27FC236}">
                <a16:creationId xmlns:a16="http://schemas.microsoft.com/office/drawing/2014/main" id="{5BDAE6B1-9E6F-22A1-8884-017994256D1D}"/>
              </a:ext>
            </a:extLst>
          </p:cNvPr>
          <p:cNvSpPr txBox="1"/>
          <p:nvPr/>
        </p:nvSpPr>
        <p:spPr>
          <a:xfrm>
            <a:off x="624689" y="6332464"/>
            <a:ext cx="2018923" cy="246221"/>
          </a:xfrm>
          <a:prstGeom prst="rect">
            <a:avLst/>
          </a:prstGeom>
          <a:noFill/>
        </p:spPr>
        <p:txBody>
          <a:bodyPr wrap="square" rtlCol="0">
            <a:spAutoFit/>
          </a:bodyPr>
          <a:lstStyle/>
          <a:p>
            <a:fld id="{9CAA54A6-5C63-AB4A-BFB1-7A53E2C7C1AC}" type="slidenum">
              <a:rPr lang="en-AU" sz="1000" b="1" smtClean="0">
                <a:solidFill>
                  <a:srgbClr val="3F8EC5"/>
                </a:solidFill>
                <a:latin typeface="Verdana" panose="020B0604030504040204" pitchFamily="34" charset="0"/>
                <a:ea typeface="Verdana" panose="020B0604030504040204" pitchFamily="34" charset="0"/>
                <a:cs typeface="Verdana" panose="020B0604030504040204" pitchFamily="34" charset="0"/>
              </a:rPr>
              <a:t>20</a:t>
            </a:fld>
            <a:endParaRPr lang="en-US" sz="1000" dirty="0"/>
          </a:p>
        </p:txBody>
      </p:sp>
    </p:spTree>
    <p:extLst>
      <p:ext uri="{BB962C8B-B14F-4D97-AF65-F5344CB8AC3E}">
        <p14:creationId xmlns:p14="http://schemas.microsoft.com/office/powerpoint/2010/main" val="3323755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45DE638-D95C-FCA6-7DE9-1E24F311BBF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25716" y="0"/>
            <a:ext cx="11649330" cy="5984341"/>
          </a:xfrm>
          <a:prstGeom prst="rect">
            <a:avLst/>
          </a:prstGeom>
        </p:spPr>
      </p:pic>
      <p:sp>
        <p:nvSpPr>
          <p:cNvPr id="2" name="Title 1"/>
          <p:cNvSpPr>
            <a:spLocks noGrp="1"/>
          </p:cNvSpPr>
          <p:nvPr>
            <p:ph type="title"/>
          </p:nvPr>
        </p:nvSpPr>
        <p:spPr>
          <a:xfrm>
            <a:off x="955454" y="238717"/>
            <a:ext cx="7441055" cy="1325563"/>
          </a:xfrm>
        </p:spPr>
        <p:txBody>
          <a:bodyPr/>
          <a:lstStyle/>
          <a:p>
            <a:r>
              <a:rPr lang="en-AU" dirty="0">
                <a:solidFill>
                  <a:srgbClr val="C00000"/>
                </a:solidFill>
                <a:latin typeface="Verdana"/>
                <a:ea typeface="Verdana"/>
              </a:rPr>
              <a:t>Overview of session</a:t>
            </a:r>
          </a:p>
        </p:txBody>
      </p:sp>
      <p:sp>
        <p:nvSpPr>
          <p:cNvPr id="3" name="Content Placeholder 2"/>
          <p:cNvSpPr>
            <a:spLocks noGrp="1"/>
          </p:cNvSpPr>
          <p:nvPr>
            <p:ph idx="1"/>
          </p:nvPr>
        </p:nvSpPr>
        <p:spPr>
          <a:xfrm>
            <a:off x="955454" y="1143239"/>
            <a:ext cx="10050845" cy="4396462"/>
          </a:xfrm>
        </p:spPr>
        <p:txBody>
          <a:bodyPr vert="horz" lIns="91440" tIns="45720" rIns="91440" bIns="45720" rtlCol="0" anchor="t">
            <a:normAutofit fontScale="92500" lnSpcReduction="10000"/>
          </a:bodyPr>
          <a:lstStyle/>
          <a:p>
            <a:pPr>
              <a:spcBef>
                <a:spcPts val="0"/>
              </a:spcBef>
              <a:spcAft>
                <a:spcPts val="1200"/>
              </a:spcAft>
            </a:pPr>
            <a:endParaRPr lang="en-AU" dirty="0">
              <a:latin typeface="+mj-lt"/>
              <a:ea typeface="Verdana"/>
              <a:cs typeface="Times New Roman"/>
            </a:endParaRPr>
          </a:p>
          <a:p>
            <a:pPr>
              <a:buClr>
                <a:srgbClr val="3F8EC5"/>
              </a:buClr>
            </a:pPr>
            <a:r>
              <a:rPr lang="en-AU" dirty="0">
                <a:latin typeface="Verdana"/>
                <a:ea typeface="+mn-lt"/>
                <a:cs typeface="+mn-lt"/>
              </a:rPr>
              <a:t>What does data disaggregation mean, and what basic data is needed for it?</a:t>
            </a:r>
            <a:endParaRPr lang="en-US" dirty="0">
              <a:latin typeface="Verdana"/>
              <a:ea typeface="+mn-lt"/>
              <a:cs typeface="+mn-lt"/>
            </a:endParaRPr>
          </a:p>
          <a:p>
            <a:pPr marL="0" indent="0">
              <a:buClr>
                <a:srgbClr val="3F8EC5"/>
              </a:buClr>
              <a:buNone/>
            </a:pPr>
            <a:endParaRPr lang="en-AU" dirty="0">
              <a:latin typeface="Verdana"/>
              <a:ea typeface="+mn-lt"/>
              <a:cs typeface="+mn-lt"/>
            </a:endParaRPr>
          </a:p>
          <a:p>
            <a:pPr>
              <a:spcBef>
                <a:spcPts val="0"/>
              </a:spcBef>
              <a:spcAft>
                <a:spcPts val="1200"/>
              </a:spcAft>
              <a:buClr>
                <a:srgbClr val="3F8EC5"/>
              </a:buClr>
            </a:pPr>
            <a:r>
              <a:rPr lang="en-AU" dirty="0">
                <a:latin typeface="Verdana"/>
                <a:ea typeface="+mn-lt"/>
                <a:cs typeface="+mn-lt"/>
              </a:rPr>
              <a:t>Why</a:t>
            </a:r>
            <a:r>
              <a:rPr lang="en-AU" dirty="0">
                <a:effectLst/>
                <a:latin typeface="Verdana"/>
                <a:ea typeface="+mn-lt"/>
                <a:cs typeface="+mn-lt"/>
              </a:rPr>
              <a:t> is </a:t>
            </a:r>
            <a:r>
              <a:rPr lang="en-AU" dirty="0">
                <a:latin typeface="Verdana"/>
                <a:ea typeface="+mn-lt"/>
                <a:cs typeface="+mn-lt"/>
              </a:rPr>
              <a:t>disaggregation</a:t>
            </a:r>
            <a:r>
              <a:rPr lang="en-AU" dirty="0">
                <a:effectLst/>
                <a:latin typeface="Verdana"/>
                <a:ea typeface="+mn-lt"/>
                <a:cs typeface="+mn-lt"/>
              </a:rPr>
              <a:t> </a:t>
            </a:r>
            <a:r>
              <a:rPr lang="en-AU" dirty="0">
                <a:latin typeface="Verdana"/>
                <a:ea typeface="+mn-lt"/>
                <a:cs typeface="+mn-lt"/>
              </a:rPr>
              <a:t>is </a:t>
            </a:r>
            <a:r>
              <a:rPr lang="en-AU" dirty="0">
                <a:effectLst/>
                <a:latin typeface="Verdana"/>
                <a:ea typeface="+mn-lt"/>
                <a:cs typeface="+mn-lt"/>
              </a:rPr>
              <a:t>fundamental to measuring equity and inclusion</a:t>
            </a:r>
            <a:r>
              <a:rPr lang="en-AU" dirty="0">
                <a:latin typeface="Verdana"/>
                <a:ea typeface="+mn-lt"/>
                <a:cs typeface="+mn-lt"/>
              </a:rPr>
              <a:t>?</a:t>
            </a:r>
            <a:endParaRPr lang="en-US" dirty="0">
              <a:latin typeface="Verdana"/>
              <a:ea typeface="Verdana"/>
              <a:cs typeface="Times New Roman"/>
            </a:endParaRPr>
          </a:p>
          <a:p>
            <a:pPr>
              <a:buClr>
                <a:srgbClr val="3F8EC5"/>
              </a:buClr>
            </a:pPr>
            <a:r>
              <a:rPr lang="en-AU" dirty="0">
                <a:latin typeface="Verdana"/>
                <a:ea typeface="+mn-lt"/>
                <a:cs typeface="+mn-lt"/>
              </a:rPr>
              <a:t>What is the </a:t>
            </a:r>
            <a:r>
              <a:rPr lang="en-AU" dirty="0">
                <a:effectLst/>
                <a:latin typeface="Verdana"/>
                <a:ea typeface="+mn-lt"/>
                <a:cs typeface="+mn-lt"/>
              </a:rPr>
              <a:t>link between disaggregation and advocacy</a:t>
            </a:r>
            <a:r>
              <a:rPr lang="en-AU" dirty="0">
                <a:latin typeface="Verdana"/>
                <a:ea typeface="+mn-lt"/>
                <a:cs typeface="+mn-lt"/>
              </a:rPr>
              <a:t>?</a:t>
            </a:r>
            <a:endParaRPr lang="en-US" altLang="en-US" dirty="0">
              <a:latin typeface="Verdana"/>
              <a:ea typeface="+mn-lt"/>
              <a:cs typeface="+mn-lt"/>
            </a:endParaRPr>
          </a:p>
          <a:p>
            <a:pPr marL="0" indent="0">
              <a:buClr>
                <a:srgbClr val="3F8EC5"/>
              </a:buClr>
              <a:buNone/>
            </a:pPr>
            <a:endParaRPr lang="en-AU" dirty="0">
              <a:latin typeface="Calibri"/>
              <a:ea typeface="+mn-lt"/>
              <a:cs typeface="+mn-lt"/>
            </a:endParaRPr>
          </a:p>
          <a:p>
            <a:pPr>
              <a:spcBef>
                <a:spcPts val="0"/>
              </a:spcBef>
              <a:spcAft>
                <a:spcPts val="1200"/>
              </a:spcAft>
              <a:buClr>
                <a:srgbClr val="3F8EC5"/>
              </a:buClr>
            </a:pPr>
            <a:r>
              <a:rPr lang="en-US" dirty="0">
                <a:effectLst/>
                <a:latin typeface="Verdana"/>
                <a:ea typeface="+mn-lt"/>
                <a:cs typeface="+mn-lt"/>
              </a:rPr>
              <a:t>How </a:t>
            </a:r>
            <a:r>
              <a:rPr lang="en-US" dirty="0">
                <a:latin typeface="Verdana"/>
                <a:ea typeface="+mn-lt"/>
                <a:cs typeface="+mn-lt"/>
              </a:rPr>
              <a:t>can disaggregation </a:t>
            </a:r>
            <a:r>
              <a:rPr lang="en-US" dirty="0">
                <a:effectLst/>
                <a:latin typeface="Verdana"/>
                <a:ea typeface="+mn-lt"/>
                <a:cs typeface="+mn-lt"/>
              </a:rPr>
              <a:t>help monitor whether </a:t>
            </a:r>
            <a:r>
              <a:rPr lang="en-US" dirty="0">
                <a:latin typeface="Verdana"/>
                <a:ea typeface="+mn-lt"/>
                <a:cs typeface="+mn-lt"/>
              </a:rPr>
              <a:t>CRPD</a:t>
            </a:r>
            <a:r>
              <a:rPr lang="en-US" dirty="0">
                <a:effectLst/>
                <a:latin typeface="Verdana"/>
                <a:ea typeface="+mn-lt"/>
                <a:cs typeface="+mn-lt"/>
              </a:rPr>
              <a:t> </a:t>
            </a:r>
            <a:r>
              <a:rPr lang="en-US" dirty="0">
                <a:latin typeface="Verdana"/>
                <a:ea typeface="+mn-lt"/>
                <a:cs typeface="+mn-lt"/>
              </a:rPr>
              <a:t>and SDG </a:t>
            </a:r>
            <a:r>
              <a:rPr lang="en-US" dirty="0">
                <a:effectLst/>
                <a:latin typeface="Verdana"/>
                <a:ea typeface="+mn-lt"/>
                <a:cs typeface="+mn-lt"/>
              </a:rPr>
              <a:t>requirements have been met</a:t>
            </a:r>
            <a:r>
              <a:rPr lang="en-US" dirty="0">
                <a:latin typeface="Verdana"/>
                <a:ea typeface="+mn-lt"/>
                <a:cs typeface="+mn-lt"/>
              </a:rPr>
              <a:t>? </a:t>
            </a:r>
            <a:endParaRPr lang="en-US" dirty="0">
              <a:ea typeface="+mn-lt"/>
              <a:cs typeface="+mn-lt"/>
            </a:endParaRPr>
          </a:p>
        </p:txBody>
      </p:sp>
      <p:sp>
        <p:nvSpPr>
          <p:cNvPr id="6" name="TextBox 5">
            <a:extLst>
              <a:ext uri="{FF2B5EF4-FFF2-40B4-BE49-F238E27FC236}">
                <a16:creationId xmlns:a16="http://schemas.microsoft.com/office/drawing/2014/main" id="{2F6BA1E2-2444-8B15-79E2-F2D09514FE81}"/>
              </a:ext>
            </a:extLst>
          </p:cNvPr>
          <p:cNvSpPr txBox="1"/>
          <p:nvPr/>
        </p:nvSpPr>
        <p:spPr>
          <a:xfrm>
            <a:off x="3322622" y="6332464"/>
            <a:ext cx="8383509" cy="400110"/>
          </a:xfrm>
          <a:prstGeom prst="rect">
            <a:avLst/>
          </a:prstGeom>
          <a:noFill/>
        </p:spPr>
        <p:txBody>
          <a:bodyPr wrap="square" rtlCol="0">
            <a:spAutoFit/>
          </a:bodyPr>
          <a:lstStyle/>
          <a:p>
            <a:pPr algn="r"/>
            <a:r>
              <a:rPr lang="en-AU" sz="1000" b="1" dirty="0">
                <a:solidFill>
                  <a:srgbClr val="3F8EC5"/>
                </a:solidFill>
                <a:latin typeface="Verdana" panose="020B0604030504040204" pitchFamily="34" charset="0"/>
                <a:ea typeface="Verdana" panose="020B0604030504040204" pitchFamily="34" charset="0"/>
                <a:cs typeface="Verdana" panose="020B0604030504040204" pitchFamily="34" charset="0"/>
              </a:rPr>
              <a:t>Disability Data Advocacy Workshop for Organisations of Persons with Disabilities – </a:t>
            </a:r>
            <a:r>
              <a:rPr lang="en-AU" sz="1000" b="1" dirty="0">
                <a:solidFill>
                  <a:srgbClr val="C00000"/>
                </a:solidFill>
                <a:latin typeface="Verdana" panose="020B0604030504040204" pitchFamily="34" charset="0"/>
                <a:ea typeface="Verdana" panose="020B0604030504040204" pitchFamily="34" charset="0"/>
                <a:cs typeface="Verdana" panose="020B0604030504040204" pitchFamily="34" charset="0"/>
              </a:rPr>
              <a:t>SESSION 2</a:t>
            </a:r>
          </a:p>
          <a:p>
            <a:pPr algn="r"/>
            <a:endParaRPr lang="en-US" sz="1000" dirty="0"/>
          </a:p>
        </p:txBody>
      </p:sp>
      <p:sp>
        <p:nvSpPr>
          <p:cNvPr id="7" name="TextBox 6">
            <a:extLst>
              <a:ext uri="{FF2B5EF4-FFF2-40B4-BE49-F238E27FC236}">
                <a16:creationId xmlns:a16="http://schemas.microsoft.com/office/drawing/2014/main" id="{285597C9-D3E6-2685-5B35-720FB12966EC}"/>
              </a:ext>
            </a:extLst>
          </p:cNvPr>
          <p:cNvSpPr txBox="1"/>
          <p:nvPr/>
        </p:nvSpPr>
        <p:spPr>
          <a:xfrm>
            <a:off x="624689" y="6332464"/>
            <a:ext cx="2018923" cy="246221"/>
          </a:xfrm>
          <a:prstGeom prst="rect">
            <a:avLst/>
          </a:prstGeom>
          <a:noFill/>
        </p:spPr>
        <p:txBody>
          <a:bodyPr wrap="square" rtlCol="0">
            <a:spAutoFit/>
          </a:bodyPr>
          <a:lstStyle/>
          <a:p>
            <a:fld id="{9CAA54A6-5C63-AB4A-BFB1-7A53E2C7C1AC}" type="slidenum">
              <a:rPr lang="en-AU" sz="1000" b="1" smtClean="0">
                <a:solidFill>
                  <a:srgbClr val="3F8EC5"/>
                </a:solidFill>
                <a:latin typeface="Verdana" panose="020B0604030504040204" pitchFamily="34" charset="0"/>
                <a:ea typeface="Verdana" panose="020B0604030504040204" pitchFamily="34" charset="0"/>
                <a:cs typeface="Verdana" panose="020B0604030504040204" pitchFamily="34" charset="0"/>
              </a:rPr>
              <a:t>3</a:t>
            </a:fld>
            <a:endParaRPr lang="en-US" sz="1000" dirty="0"/>
          </a:p>
        </p:txBody>
      </p:sp>
    </p:spTree>
    <p:extLst>
      <p:ext uri="{BB962C8B-B14F-4D97-AF65-F5344CB8AC3E}">
        <p14:creationId xmlns:p14="http://schemas.microsoft.com/office/powerpoint/2010/main" val="2671354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53E3295-DAB8-1F07-7FBC-D28D0E5ED34C}"/>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624689" y="0"/>
            <a:ext cx="11567311" cy="6010466"/>
          </a:xfrm>
          <a:prstGeom prst="rect">
            <a:avLst/>
          </a:prstGeom>
        </p:spPr>
      </p:pic>
      <p:sp>
        <p:nvSpPr>
          <p:cNvPr id="4" name="Title 1" hidden="1">
            <a:extLst>
              <a:ext uri="{FF2B5EF4-FFF2-40B4-BE49-F238E27FC236}">
                <a16:creationId xmlns:a16="http://schemas.microsoft.com/office/drawing/2014/main" id="{532266AC-6E75-7EFA-C595-4A5C9F8BA0C9}"/>
              </a:ext>
            </a:extLst>
          </p:cNvPr>
          <p:cNvSpPr txBox="1">
            <a:spLocks/>
          </p:cNvSpPr>
          <p:nvPr/>
        </p:nvSpPr>
        <p:spPr>
          <a:xfrm>
            <a:off x="1352990" y="1487700"/>
            <a:ext cx="8128000" cy="314021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lang="en-AU" sz="4800" b="1" kern="1200" baseline="0" dirty="0">
                <a:solidFill>
                  <a:schemeClr val="bg1"/>
                </a:solidFill>
                <a:latin typeface="+mj-lt"/>
                <a:ea typeface="+mn-ea"/>
                <a:cs typeface="+mn-cs"/>
              </a:defRPr>
            </a:lvl1pPr>
          </a:lstStyle>
          <a:p>
            <a:pPr algn="l"/>
            <a:r>
              <a:rPr lang="en-GB" dirty="0">
                <a:latin typeface="Verdana" panose="020B0604030504040204" pitchFamily="34" charset="0"/>
                <a:ea typeface="Verdana" panose="020B0604030504040204" pitchFamily="34" charset="0"/>
              </a:rPr>
              <a:t>Data disaggregation</a:t>
            </a:r>
          </a:p>
        </p:txBody>
      </p:sp>
      <p:sp>
        <p:nvSpPr>
          <p:cNvPr id="3" name="Title 2">
            <a:extLst>
              <a:ext uri="{FF2B5EF4-FFF2-40B4-BE49-F238E27FC236}">
                <a16:creationId xmlns:a16="http://schemas.microsoft.com/office/drawing/2014/main" id="{9B64C3A3-47A6-4BCA-D7E6-6436D7AD23FE}"/>
              </a:ext>
            </a:extLst>
          </p:cNvPr>
          <p:cNvSpPr>
            <a:spLocks noGrp="1"/>
          </p:cNvSpPr>
          <p:nvPr>
            <p:ph type="title"/>
          </p:nvPr>
        </p:nvSpPr>
        <p:spPr>
          <a:xfrm>
            <a:off x="1363786" y="1806137"/>
            <a:ext cx="8128000" cy="3140217"/>
          </a:xfrm>
        </p:spPr>
        <p:txBody>
          <a:bodyPr/>
          <a:lstStyle/>
          <a:p>
            <a:pPr algn="l" rtl="0" eaLnBrk="1" latinLnBrk="0" hangingPunct="1"/>
            <a:r>
              <a:rPr lang="en-GB" kern="1200" dirty="0">
                <a:effectLst/>
                <a:latin typeface="Verdana" panose="020B0604030504040204" pitchFamily="34" charset="0"/>
                <a:ea typeface="Verdana" panose="020B0604030504040204" pitchFamily="34" charset="0"/>
                <a:cs typeface="Verdana" panose="020B0604030504040204" pitchFamily="34" charset="0"/>
              </a:rPr>
              <a:t>Data disaggregation</a:t>
            </a:r>
            <a:endParaRPr lang="en-US" dirty="0">
              <a:effectLst/>
              <a:latin typeface="Verdana" panose="020B0604030504040204" pitchFamily="34" charset="0"/>
              <a:ea typeface="Verdana" panose="020B0604030504040204" pitchFamily="34" charset="0"/>
              <a:cs typeface="Verdana" panose="020B0604030504040204" pitchFamily="34" charset="0"/>
            </a:endParaRPr>
          </a:p>
          <a:p>
            <a:endParaRPr lang="en-US" dirty="0"/>
          </a:p>
        </p:txBody>
      </p:sp>
      <p:sp>
        <p:nvSpPr>
          <p:cNvPr id="5" name="TextBox 4">
            <a:extLst>
              <a:ext uri="{FF2B5EF4-FFF2-40B4-BE49-F238E27FC236}">
                <a16:creationId xmlns:a16="http://schemas.microsoft.com/office/drawing/2014/main" id="{7EACDCBB-AEF5-A489-C489-72FD6646668B}"/>
              </a:ext>
            </a:extLst>
          </p:cNvPr>
          <p:cNvSpPr txBox="1"/>
          <p:nvPr/>
        </p:nvSpPr>
        <p:spPr>
          <a:xfrm>
            <a:off x="3322622" y="6332464"/>
            <a:ext cx="8383509" cy="400110"/>
          </a:xfrm>
          <a:prstGeom prst="rect">
            <a:avLst/>
          </a:prstGeom>
          <a:noFill/>
        </p:spPr>
        <p:txBody>
          <a:bodyPr wrap="square" rtlCol="0">
            <a:spAutoFit/>
          </a:bodyPr>
          <a:lstStyle/>
          <a:p>
            <a:pPr algn="r"/>
            <a:r>
              <a:rPr lang="en-AU" sz="1000" b="1" dirty="0">
                <a:solidFill>
                  <a:srgbClr val="3F8EC5"/>
                </a:solidFill>
                <a:latin typeface="Verdana" panose="020B0604030504040204" pitchFamily="34" charset="0"/>
                <a:ea typeface="Verdana" panose="020B0604030504040204" pitchFamily="34" charset="0"/>
                <a:cs typeface="Verdana" panose="020B0604030504040204" pitchFamily="34" charset="0"/>
              </a:rPr>
              <a:t>Disability Data Advocacy Workshop for Organisations of Persons with Disabilities – </a:t>
            </a:r>
            <a:r>
              <a:rPr lang="en-AU" sz="1000" b="1" dirty="0">
                <a:solidFill>
                  <a:srgbClr val="C00000"/>
                </a:solidFill>
                <a:latin typeface="Verdana" panose="020B0604030504040204" pitchFamily="34" charset="0"/>
                <a:ea typeface="Verdana" panose="020B0604030504040204" pitchFamily="34" charset="0"/>
                <a:cs typeface="Verdana" panose="020B0604030504040204" pitchFamily="34" charset="0"/>
              </a:rPr>
              <a:t>SESSION 2</a:t>
            </a:r>
          </a:p>
          <a:p>
            <a:pPr algn="r"/>
            <a:endParaRPr lang="en-US" sz="1000" dirty="0"/>
          </a:p>
        </p:txBody>
      </p:sp>
      <p:sp>
        <p:nvSpPr>
          <p:cNvPr id="6" name="TextBox 5">
            <a:extLst>
              <a:ext uri="{FF2B5EF4-FFF2-40B4-BE49-F238E27FC236}">
                <a16:creationId xmlns:a16="http://schemas.microsoft.com/office/drawing/2014/main" id="{6F48D6A8-00B9-F154-0160-A0D92ECC91A1}"/>
              </a:ext>
            </a:extLst>
          </p:cNvPr>
          <p:cNvSpPr txBox="1"/>
          <p:nvPr/>
        </p:nvSpPr>
        <p:spPr>
          <a:xfrm>
            <a:off x="624689" y="6332464"/>
            <a:ext cx="2018923" cy="246221"/>
          </a:xfrm>
          <a:prstGeom prst="rect">
            <a:avLst/>
          </a:prstGeom>
          <a:noFill/>
        </p:spPr>
        <p:txBody>
          <a:bodyPr wrap="square" rtlCol="0">
            <a:spAutoFit/>
          </a:bodyPr>
          <a:lstStyle/>
          <a:p>
            <a:fld id="{9CAA54A6-5C63-AB4A-BFB1-7A53E2C7C1AC}" type="slidenum">
              <a:rPr lang="en-AU" sz="1000" b="1" smtClean="0">
                <a:solidFill>
                  <a:srgbClr val="3F8EC5"/>
                </a:solidFill>
                <a:latin typeface="Verdana" panose="020B0604030504040204" pitchFamily="34" charset="0"/>
                <a:ea typeface="Verdana" panose="020B0604030504040204" pitchFamily="34" charset="0"/>
                <a:cs typeface="Verdana" panose="020B0604030504040204" pitchFamily="34" charset="0"/>
              </a:rPr>
              <a:t>4</a:t>
            </a:fld>
            <a:endParaRPr lang="en-US" sz="1000" dirty="0"/>
          </a:p>
        </p:txBody>
      </p:sp>
    </p:spTree>
    <p:extLst>
      <p:ext uri="{BB962C8B-B14F-4D97-AF65-F5344CB8AC3E}">
        <p14:creationId xmlns:p14="http://schemas.microsoft.com/office/powerpoint/2010/main" val="4173696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63C1BA1-D64D-7AA7-2E2D-126D4E850F60}"/>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25716" y="0"/>
            <a:ext cx="11649330" cy="5984341"/>
          </a:xfrm>
          <a:prstGeom prst="rect">
            <a:avLst/>
          </a:prstGeom>
        </p:spPr>
      </p:pic>
      <p:sp>
        <p:nvSpPr>
          <p:cNvPr id="11" name="Title 1">
            <a:extLst>
              <a:ext uri="{FF2B5EF4-FFF2-40B4-BE49-F238E27FC236}">
                <a16:creationId xmlns:a16="http://schemas.microsoft.com/office/drawing/2014/main" id="{7CE5A835-9E5E-3183-1488-7825F66C32EF}"/>
              </a:ext>
            </a:extLst>
          </p:cNvPr>
          <p:cNvSpPr>
            <a:spLocks noGrp="1"/>
          </p:cNvSpPr>
          <p:nvPr>
            <p:ph type="title"/>
          </p:nvPr>
        </p:nvSpPr>
        <p:spPr>
          <a:xfrm>
            <a:off x="955454" y="608593"/>
            <a:ext cx="7825904" cy="649828"/>
          </a:xfrm>
        </p:spPr>
        <p:txBody>
          <a:bodyPr/>
          <a:lstStyle/>
          <a:p>
            <a:r>
              <a:rPr lang="en-AU" dirty="0">
                <a:solidFill>
                  <a:srgbClr val="C00000"/>
                </a:solidFill>
                <a:latin typeface="Verdana"/>
                <a:ea typeface="Verdana"/>
              </a:rPr>
              <a:t>Useful definitions</a:t>
            </a:r>
          </a:p>
        </p:txBody>
      </p:sp>
      <p:sp>
        <p:nvSpPr>
          <p:cNvPr id="3" name="Content Placeholder 2"/>
          <p:cNvSpPr>
            <a:spLocks noGrp="1"/>
          </p:cNvSpPr>
          <p:nvPr>
            <p:ph idx="1"/>
          </p:nvPr>
        </p:nvSpPr>
        <p:spPr>
          <a:xfrm>
            <a:off x="485869" y="1127862"/>
            <a:ext cx="11312744" cy="5970092"/>
          </a:xfrm>
        </p:spPr>
        <p:txBody>
          <a:bodyPr vert="horz" lIns="91440" tIns="45720" rIns="91440" bIns="45720" rtlCol="0" anchor="t">
            <a:normAutofit/>
          </a:bodyPr>
          <a:lstStyle/>
          <a:p>
            <a:pPr marL="457200" lvl="1" indent="0">
              <a:spcAft>
                <a:spcPts val="600"/>
              </a:spcAft>
              <a:buNone/>
            </a:pPr>
            <a:endParaRPr lang="en-AU" sz="1800" dirty="0">
              <a:ea typeface="+mn-lt"/>
              <a:cs typeface="Times New Roman"/>
            </a:endParaRPr>
          </a:p>
          <a:p>
            <a:pPr lvl="1">
              <a:spcAft>
                <a:spcPts val="600"/>
              </a:spcAft>
              <a:buClr>
                <a:srgbClr val="3F8EC5"/>
              </a:buClr>
              <a:buFont typeface="Arial" panose="020F0502020204030204"/>
              <a:buChar char="•"/>
            </a:pPr>
            <a:r>
              <a:rPr lang="en-AU" sz="1800" b="1" dirty="0">
                <a:latin typeface="Verdana"/>
                <a:ea typeface="+mn-lt"/>
                <a:cs typeface="+mn-lt"/>
              </a:rPr>
              <a:t>Indicators</a:t>
            </a:r>
            <a:r>
              <a:rPr lang="en-AU" sz="1800" dirty="0">
                <a:latin typeface="Verdana"/>
                <a:ea typeface="+mn-lt"/>
                <a:cs typeface="+mn-lt"/>
              </a:rPr>
              <a:t>: </a:t>
            </a:r>
            <a:r>
              <a:rPr lang="en-AU" sz="1800" dirty="0">
                <a:effectLst/>
                <a:latin typeface="Verdana"/>
                <a:ea typeface="+mn-lt"/>
                <a:cs typeface="+mn-lt"/>
              </a:rPr>
              <a:t>Indicators are used to measure what is happening amongst a population on a certain thing, such as around</a:t>
            </a:r>
            <a:r>
              <a:rPr lang="en-AU" sz="1800" dirty="0">
                <a:latin typeface="Verdana"/>
                <a:ea typeface="+mn-lt"/>
                <a:cs typeface="+mn-lt"/>
              </a:rPr>
              <a:t> </a:t>
            </a:r>
            <a:r>
              <a:rPr lang="en-AU" sz="1800" b="1" dirty="0">
                <a:effectLst/>
                <a:latin typeface="Verdana"/>
                <a:ea typeface="+mn-lt"/>
                <a:cs typeface="+mn-lt"/>
              </a:rPr>
              <a:t>unemployment</a:t>
            </a:r>
            <a:r>
              <a:rPr lang="en-AU" sz="1800" dirty="0">
                <a:effectLst/>
                <a:latin typeface="Verdana"/>
                <a:ea typeface="+mn-lt"/>
                <a:cs typeface="+mn-lt"/>
              </a:rPr>
              <a:t>. Statistics are used to measure the indicator, e.g</a:t>
            </a:r>
            <a:r>
              <a:rPr lang="en-AU" sz="1800" dirty="0">
                <a:latin typeface="Verdana"/>
                <a:ea typeface="+mn-lt"/>
                <a:cs typeface="+mn-lt"/>
              </a:rPr>
              <a:t>., </a:t>
            </a:r>
            <a:r>
              <a:rPr lang="en-AU" sz="1800" dirty="0">
                <a:effectLst/>
                <a:latin typeface="Verdana"/>
                <a:ea typeface="+mn-lt"/>
                <a:cs typeface="+mn-lt"/>
              </a:rPr>
              <a:t>by providing the</a:t>
            </a:r>
            <a:r>
              <a:rPr lang="en-AU" sz="1800" dirty="0">
                <a:latin typeface="Verdana"/>
                <a:ea typeface="+mn-lt"/>
                <a:cs typeface="+mn-lt"/>
              </a:rPr>
              <a:t> </a:t>
            </a:r>
            <a:r>
              <a:rPr lang="en-AU" sz="1800" b="1" dirty="0">
                <a:effectLst/>
                <a:latin typeface="Verdana"/>
                <a:ea typeface="+mn-lt"/>
                <a:cs typeface="+mn-lt"/>
              </a:rPr>
              <a:t>rate</a:t>
            </a:r>
            <a:r>
              <a:rPr lang="en-AU" sz="1800" b="1" dirty="0">
                <a:latin typeface="Verdana"/>
                <a:ea typeface="+mn-lt"/>
                <a:cs typeface="+mn-lt"/>
              </a:rPr>
              <a:t> </a:t>
            </a:r>
            <a:r>
              <a:rPr lang="en-AU" sz="1800" b="1" dirty="0">
                <a:effectLst/>
                <a:latin typeface="Verdana"/>
                <a:ea typeface="+mn-lt"/>
                <a:cs typeface="+mn-lt"/>
              </a:rPr>
              <a:t>of unemployment</a:t>
            </a:r>
            <a:r>
              <a:rPr lang="en-AU" sz="1800" dirty="0">
                <a:effectLst/>
                <a:latin typeface="Verdana"/>
                <a:ea typeface="+mn-lt"/>
                <a:cs typeface="+mn-lt"/>
              </a:rPr>
              <a:t>.</a:t>
            </a:r>
            <a:endParaRPr lang="en-US" sz="1800" dirty="0">
              <a:effectLst/>
              <a:latin typeface="Verdana"/>
              <a:ea typeface="+mn-lt"/>
              <a:cs typeface="+mn-lt"/>
            </a:endParaRPr>
          </a:p>
          <a:p>
            <a:pPr lvl="1">
              <a:spcAft>
                <a:spcPts val="600"/>
              </a:spcAft>
              <a:buClr>
                <a:srgbClr val="3F8EC5"/>
              </a:buClr>
              <a:buFont typeface="Arial" panose="020F0502020204030204"/>
              <a:buChar char="•"/>
            </a:pPr>
            <a:r>
              <a:rPr lang="en-AU" sz="1800" b="1" dirty="0">
                <a:latin typeface="Verdana"/>
                <a:ea typeface="+mn-lt"/>
                <a:cs typeface="+mn-lt"/>
              </a:rPr>
              <a:t>Disaggregated data</a:t>
            </a:r>
            <a:r>
              <a:rPr lang="en-AU" sz="1800" dirty="0">
                <a:latin typeface="Verdana"/>
                <a:ea typeface="+mn-lt"/>
                <a:cs typeface="+mn-lt"/>
              </a:rPr>
              <a:t>: Disaggregated data is data that has been broken down by sub-groups, such as by age, ethnicity, or unemployment rate. Disaggregated data can indicate inequalities that may not be fully reflected in aggregated data.</a:t>
            </a:r>
            <a:endParaRPr lang="en-US" sz="1800" dirty="0">
              <a:latin typeface="Verdana"/>
              <a:ea typeface="+mn-lt"/>
              <a:cs typeface="+mn-lt"/>
            </a:endParaRPr>
          </a:p>
          <a:p>
            <a:pPr lvl="1">
              <a:spcAft>
                <a:spcPts val="600"/>
              </a:spcAft>
              <a:buClr>
                <a:srgbClr val="3F8EC5"/>
              </a:buClr>
              <a:buFont typeface="Arial" panose="020F0502020204030204"/>
              <a:buChar char="•"/>
            </a:pPr>
            <a:r>
              <a:rPr lang="en-AU" sz="1800" b="1" dirty="0">
                <a:latin typeface="Verdana"/>
                <a:ea typeface="+mn-lt"/>
                <a:cs typeface="+mn-lt"/>
              </a:rPr>
              <a:t>Data disaggregated by disability</a:t>
            </a:r>
            <a:r>
              <a:rPr lang="en-AU" sz="1800" dirty="0">
                <a:latin typeface="Verdana"/>
                <a:ea typeface="+mn-lt"/>
                <a:cs typeface="+mn-lt"/>
              </a:rPr>
              <a:t>: Data </a:t>
            </a:r>
            <a:r>
              <a:rPr lang="en-AU" sz="1800" dirty="0">
                <a:effectLst/>
                <a:latin typeface="Verdana"/>
                <a:ea typeface="+mn-lt"/>
                <a:cs typeface="+mn-lt"/>
              </a:rPr>
              <a:t>disaggregated </a:t>
            </a:r>
            <a:r>
              <a:rPr lang="en-AU" sz="1800" dirty="0">
                <a:latin typeface="Verdana"/>
                <a:ea typeface="+mn-lt"/>
                <a:cs typeface="+mn-lt"/>
              </a:rPr>
              <a:t>by disability refers to describing and comparing the characteristics of persons</a:t>
            </a:r>
            <a:r>
              <a:rPr lang="en-AU" sz="1800" dirty="0">
                <a:effectLst/>
                <a:latin typeface="Verdana"/>
                <a:ea typeface="+mn-lt"/>
                <a:cs typeface="+mn-lt"/>
              </a:rPr>
              <a:t> with disabilities </a:t>
            </a:r>
            <a:r>
              <a:rPr lang="en-AU" sz="1800" dirty="0">
                <a:latin typeface="Verdana"/>
                <a:ea typeface="+mn-lt"/>
                <a:cs typeface="+mn-lt"/>
              </a:rPr>
              <a:t>and persons without disabilities to determine if the two groups are similar on the characteristics of interest</a:t>
            </a:r>
            <a:r>
              <a:rPr lang="en-AU" sz="1800" dirty="0">
                <a:effectLst/>
                <a:latin typeface="Verdana"/>
                <a:ea typeface="+mn-lt"/>
                <a:cs typeface="+mn-lt"/>
              </a:rPr>
              <a:t>. </a:t>
            </a:r>
            <a:r>
              <a:rPr lang="en-AU" sz="1800" dirty="0">
                <a:latin typeface="Verdana"/>
                <a:ea typeface="+mn-lt"/>
                <a:cs typeface="+mn-lt"/>
              </a:rPr>
              <a:t>For example, employment rates </a:t>
            </a:r>
            <a:r>
              <a:rPr lang="en-AU" sz="1800" dirty="0">
                <a:effectLst/>
                <a:latin typeface="Verdana"/>
                <a:ea typeface="+mn-lt"/>
                <a:cs typeface="+mn-lt"/>
              </a:rPr>
              <a:t>disaggregated </a:t>
            </a:r>
            <a:r>
              <a:rPr lang="en-AU" sz="1800" dirty="0">
                <a:latin typeface="Verdana"/>
                <a:ea typeface="+mn-lt"/>
                <a:cs typeface="+mn-lt"/>
              </a:rPr>
              <a:t>by disability compare </a:t>
            </a:r>
            <a:r>
              <a:rPr lang="en-AU" sz="1800" dirty="0">
                <a:effectLst/>
                <a:latin typeface="Verdana"/>
                <a:ea typeface="+mn-lt"/>
                <a:cs typeface="+mn-lt"/>
              </a:rPr>
              <a:t>the </a:t>
            </a:r>
            <a:r>
              <a:rPr lang="en-AU" sz="1800" dirty="0">
                <a:latin typeface="Verdana"/>
                <a:ea typeface="+mn-lt"/>
                <a:cs typeface="+mn-lt"/>
              </a:rPr>
              <a:t>employment rate </a:t>
            </a:r>
            <a:r>
              <a:rPr lang="en-AU" sz="1800" dirty="0">
                <a:effectLst/>
                <a:latin typeface="Verdana"/>
                <a:ea typeface="+mn-lt"/>
                <a:cs typeface="+mn-lt"/>
              </a:rPr>
              <a:t>of </a:t>
            </a:r>
            <a:r>
              <a:rPr lang="en-AU" sz="1800" dirty="0">
                <a:latin typeface="Verdana"/>
                <a:ea typeface="+mn-lt"/>
                <a:cs typeface="+mn-lt"/>
              </a:rPr>
              <a:t>persons</a:t>
            </a:r>
            <a:r>
              <a:rPr lang="en-AU" sz="1800" dirty="0">
                <a:effectLst/>
                <a:latin typeface="Verdana"/>
                <a:ea typeface="+mn-lt"/>
                <a:cs typeface="+mn-lt"/>
              </a:rPr>
              <a:t> with disabilities </a:t>
            </a:r>
            <a:r>
              <a:rPr lang="en-AU" sz="1800" dirty="0">
                <a:latin typeface="Verdana"/>
                <a:ea typeface="+mn-lt"/>
                <a:cs typeface="+mn-lt"/>
              </a:rPr>
              <a:t>to the rate for persons without disabilities to see if the rates are equal. Data is also commonly disaggregated by age, sex, or where people live. </a:t>
            </a:r>
            <a:endParaRPr lang="en-US" sz="1800" dirty="0">
              <a:latin typeface="Verdana"/>
              <a:ea typeface="+mn-lt"/>
              <a:cs typeface="+mn-lt"/>
            </a:endParaRPr>
          </a:p>
          <a:p>
            <a:pPr lvl="1">
              <a:spcAft>
                <a:spcPts val="600"/>
              </a:spcAft>
              <a:buClr>
                <a:srgbClr val="3F8EC5"/>
              </a:buClr>
              <a:buFont typeface="Arial" panose="020F0502020204030204"/>
              <a:buChar char="•"/>
            </a:pPr>
            <a:r>
              <a:rPr lang="en-AU" sz="1800" b="1" dirty="0">
                <a:latin typeface="Verdana"/>
                <a:ea typeface="+mn-lt"/>
                <a:cs typeface="+mn-lt"/>
              </a:rPr>
              <a:t>Disability identifier</a:t>
            </a:r>
            <a:r>
              <a:rPr lang="en-AU" sz="1800" dirty="0">
                <a:latin typeface="Verdana"/>
                <a:ea typeface="+mn-lt"/>
                <a:cs typeface="+mn-lt"/>
              </a:rPr>
              <a:t>: A </a:t>
            </a:r>
            <a:r>
              <a:rPr lang="en-AU" sz="1800" dirty="0">
                <a:effectLst/>
                <a:latin typeface="Verdana"/>
                <a:ea typeface="+mn-lt"/>
                <a:cs typeface="+mn-lt"/>
              </a:rPr>
              <a:t>disability identifier is </a:t>
            </a:r>
            <a:r>
              <a:rPr lang="en-AU" sz="1800" dirty="0">
                <a:latin typeface="Verdana"/>
                <a:ea typeface="+mn-lt"/>
                <a:cs typeface="+mn-lt"/>
              </a:rPr>
              <a:t>created from </a:t>
            </a:r>
            <a:r>
              <a:rPr lang="en-AU" sz="1800" dirty="0">
                <a:effectLst/>
                <a:latin typeface="Verdana"/>
                <a:ea typeface="+mn-lt"/>
                <a:cs typeface="+mn-lt"/>
              </a:rPr>
              <a:t>the </a:t>
            </a:r>
            <a:r>
              <a:rPr lang="en-AU" sz="1800" dirty="0">
                <a:latin typeface="Verdana"/>
                <a:ea typeface="+mn-lt"/>
                <a:cs typeface="+mn-lt"/>
              </a:rPr>
              <a:t>question(s) </a:t>
            </a:r>
            <a:r>
              <a:rPr lang="en-AU" sz="1800" dirty="0">
                <a:effectLst/>
                <a:latin typeface="Verdana"/>
                <a:ea typeface="+mn-lt"/>
                <a:cs typeface="+mn-lt"/>
              </a:rPr>
              <a:t>in the survey or data collection tool that </a:t>
            </a:r>
            <a:r>
              <a:rPr lang="en-AU" sz="1800" dirty="0">
                <a:latin typeface="Verdana"/>
                <a:ea typeface="+mn-lt"/>
                <a:cs typeface="+mn-lt"/>
              </a:rPr>
              <a:t>identifies </a:t>
            </a:r>
            <a:r>
              <a:rPr lang="en-AU" sz="1800" dirty="0">
                <a:effectLst/>
                <a:latin typeface="Verdana"/>
                <a:ea typeface="+mn-lt"/>
                <a:cs typeface="+mn-lt"/>
              </a:rPr>
              <a:t>whether that person has a disability.</a:t>
            </a:r>
            <a:endParaRPr lang="en-US" sz="1800" dirty="0">
              <a:effectLst/>
              <a:latin typeface="Verdana"/>
              <a:ea typeface="+mn-lt"/>
              <a:cs typeface="+mn-lt"/>
            </a:endParaRPr>
          </a:p>
          <a:p>
            <a:pPr marL="457200" lvl="1" indent="0">
              <a:lnSpc>
                <a:spcPct val="100000"/>
              </a:lnSpc>
              <a:spcAft>
                <a:spcPts val="600"/>
              </a:spcAft>
              <a:buNone/>
            </a:pPr>
            <a:r>
              <a:rPr lang="en-AU" sz="1800" dirty="0">
                <a:latin typeface="Verdana"/>
                <a:ea typeface="Verdana"/>
                <a:cs typeface="Times New Roman"/>
              </a:rPr>
              <a:t>Note: further useful definitions are provided in the Session 2 handout.</a:t>
            </a:r>
            <a:endParaRPr lang="en-AU" sz="1800" dirty="0">
              <a:effectLst/>
              <a:latin typeface="Verdana"/>
              <a:ea typeface="Verdana"/>
              <a:cs typeface="Times New Roman"/>
            </a:endParaRPr>
          </a:p>
        </p:txBody>
      </p:sp>
      <p:sp>
        <p:nvSpPr>
          <p:cNvPr id="5" name="TextBox 4">
            <a:extLst>
              <a:ext uri="{FF2B5EF4-FFF2-40B4-BE49-F238E27FC236}">
                <a16:creationId xmlns:a16="http://schemas.microsoft.com/office/drawing/2014/main" id="{004D8269-0E0E-2757-59BD-CD448F1F2EBB}"/>
              </a:ext>
            </a:extLst>
          </p:cNvPr>
          <p:cNvSpPr txBox="1"/>
          <p:nvPr/>
        </p:nvSpPr>
        <p:spPr>
          <a:xfrm>
            <a:off x="3322622" y="6332464"/>
            <a:ext cx="8383509" cy="400110"/>
          </a:xfrm>
          <a:prstGeom prst="rect">
            <a:avLst/>
          </a:prstGeom>
          <a:noFill/>
        </p:spPr>
        <p:txBody>
          <a:bodyPr wrap="square" rtlCol="0">
            <a:spAutoFit/>
          </a:bodyPr>
          <a:lstStyle/>
          <a:p>
            <a:pPr algn="r"/>
            <a:r>
              <a:rPr lang="en-AU" sz="1000" b="1" dirty="0">
                <a:solidFill>
                  <a:srgbClr val="3F8EC5"/>
                </a:solidFill>
                <a:latin typeface="Verdana" panose="020B0604030504040204" pitchFamily="34" charset="0"/>
                <a:ea typeface="Verdana" panose="020B0604030504040204" pitchFamily="34" charset="0"/>
                <a:cs typeface="Verdana" panose="020B0604030504040204" pitchFamily="34" charset="0"/>
              </a:rPr>
              <a:t>Disability Data Advocacy Workshop for Organisations of Persons with Disabilities – </a:t>
            </a:r>
            <a:r>
              <a:rPr lang="en-AU" sz="1000" b="1" dirty="0">
                <a:solidFill>
                  <a:srgbClr val="C00000"/>
                </a:solidFill>
                <a:latin typeface="Verdana" panose="020B0604030504040204" pitchFamily="34" charset="0"/>
                <a:ea typeface="Verdana" panose="020B0604030504040204" pitchFamily="34" charset="0"/>
                <a:cs typeface="Verdana" panose="020B0604030504040204" pitchFamily="34" charset="0"/>
              </a:rPr>
              <a:t>SESSION 2</a:t>
            </a:r>
          </a:p>
          <a:p>
            <a:pPr algn="r"/>
            <a:endParaRPr lang="en-US" sz="1000" dirty="0"/>
          </a:p>
        </p:txBody>
      </p:sp>
      <p:sp>
        <p:nvSpPr>
          <p:cNvPr id="6" name="TextBox 5">
            <a:extLst>
              <a:ext uri="{FF2B5EF4-FFF2-40B4-BE49-F238E27FC236}">
                <a16:creationId xmlns:a16="http://schemas.microsoft.com/office/drawing/2014/main" id="{AE399447-C1C9-7291-DE90-EBCB9EBDB3A2}"/>
              </a:ext>
            </a:extLst>
          </p:cNvPr>
          <p:cNvSpPr txBox="1"/>
          <p:nvPr/>
        </p:nvSpPr>
        <p:spPr>
          <a:xfrm>
            <a:off x="624689" y="6332464"/>
            <a:ext cx="2018923" cy="246221"/>
          </a:xfrm>
          <a:prstGeom prst="rect">
            <a:avLst/>
          </a:prstGeom>
          <a:noFill/>
        </p:spPr>
        <p:txBody>
          <a:bodyPr wrap="square" rtlCol="0">
            <a:spAutoFit/>
          </a:bodyPr>
          <a:lstStyle/>
          <a:p>
            <a:fld id="{9CAA54A6-5C63-AB4A-BFB1-7A53E2C7C1AC}" type="slidenum">
              <a:rPr lang="en-AU" sz="1000" b="1" smtClean="0">
                <a:solidFill>
                  <a:srgbClr val="3F8EC5"/>
                </a:solidFill>
                <a:latin typeface="Verdana" panose="020B0604030504040204" pitchFamily="34" charset="0"/>
                <a:ea typeface="Verdana" panose="020B0604030504040204" pitchFamily="34" charset="0"/>
                <a:cs typeface="Verdana" panose="020B0604030504040204" pitchFamily="34" charset="0"/>
              </a:rPr>
              <a:t>5</a:t>
            </a:fld>
            <a:endParaRPr lang="en-US" sz="1000" dirty="0"/>
          </a:p>
        </p:txBody>
      </p:sp>
    </p:spTree>
    <p:extLst>
      <p:ext uri="{BB962C8B-B14F-4D97-AF65-F5344CB8AC3E}">
        <p14:creationId xmlns:p14="http://schemas.microsoft.com/office/powerpoint/2010/main" val="3397189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C117B62-97DB-AE32-CB10-EBDDFF6A907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2670" y="0"/>
            <a:ext cx="11649330" cy="5984341"/>
          </a:xfrm>
          <a:prstGeom prst="rect">
            <a:avLst/>
          </a:prstGeom>
        </p:spPr>
      </p:pic>
      <p:sp>
        <p:nvSpPr>
          <p:cNvPr id="10" name="Title 1">
            <a:extLst>
              <a:ext uri="{FF2B5EF4-FFF2-40B4-BE49-F238E27FC236}">
                <a16:creationId xmlns:a16="http://schemas.microsoft.com/office/drawing/2014/main" id="{959A5A5E-FEC1-58C3-BDE7-726FC6A8F556}"/>
              </a:ext>
            </a:extLst>
          </p:cNvPr>
          <p:cNvSpPr>
            <a:spLocks noGrp="1"/>
          </p:cNvSpPr>
          <p:nvPr>
            <p:ph type="title"/>
          </p:nvPr>
        </p:nvSpPr>
        <p:spPr>
          <a:xfrm>
            <a:off x="955454" y="279791"/>
            <a:ext cx="10263140" cy="1325563"/>
          </a:xfrm>
        </p:spPr>
        <p:txBody>
          <a:bodyPr>
            <a:normAutofit/>
          </a:bodyPr>
          <a:lstStyle/>
          <a:p>
            <a:r>
              <a:rPr lang="en-US" dirty="0">
                <a:solidFill>
                  <a:srgbClr val="C00000"/>
                </a:solidFill>
                <a:latin typeface="Verdana"/>
                <a:ea typeface="Verdana"/>
              </a:rPr>
              <a:t>Data and the CRPD and the SDGs</a:t>
            </a:r>
            <a:endParaRPr lang="en-AU" dirty="0">
              <a:solidFill>
                <a:srgbClr val="C00000"/>
              </a:solidFill>
              <a:latin typeface="Verdana"/>
              <a:ea typeface="Verdana"/>
            </a:endParaRPr>
          </a:p>
        </p:txBody>
      </p:sp>
      <p:sp>
        <p:nvSpPr>
          <p:cNvPr id="3" name="Content Placeholder 2"/>
          <p:cNvSpPr>
            <a:spLocks noGrp="1"/>
          </p:cNvSpPr>
          <p:nvPr>
            <p:ph idx="1"/>
          </p:nvPr>
        </p:nvSpPr>
        <p:spPr>
          <a:xfrm>
            <a:off x="948914" y="1346561"/>
            <a:ext cx="10802933" cy="5386013"/>
          </a:xfrm>
        </p:spPr>
        <p:txBody>
          <a:bodyPr vert="horz" lIns="91440" tIns="45720" rIns="91440" bIns="45720" rtlCol="0" anchor="t">
            <a:noAutofit/>
          </a:bodyPr>
          <a:lstStyle/>
          <a:p>
            <a:pPr marL="0" indent="0">
              <a:lnSpc>
                <a:spcPct val="107000"/>
              </a:lnSpc>
              <a:spcAft>
                <a:spcPts val="300"/>
              </a:spcAft>
              <a:buNone/>
            </a:pPr>
            <a:r>
              <a:rPr lang="en-AU" sz="2000" dirty="0">
                <a:effectLst/>
                <a:latin typeface="Verdana"/>
                <a:ea typeface="Calibri"/>
                <a:cs typeface="Times New Roman"/>
              </a:rPr>
              <a:t>Both the CRPD and the SDGs:</a:t>
            </a:r>
          </a:p>
          <a:p>
            <a:pPr lvl="1">
              <a:lnSpc>
                <a:spcPct val="107000"/>
              </a:lnSpc>
              <a:spcAft>
                <a:spcPts val="300"/>
              </a:spcAft>
              <a:buClr>
                <a:srgbClr val="3F8EC5"/>
              </a:buClr>
            </a:pPr>
            <a:r>
              <a:rPr lang="en-AU" sz="2000" dirty="0">
                <a:effectLst/>
                <a:latin typeface="Verdana"/>
                <a:ea typeface="Calibri"/>
                <a:cs typeface="Times New Roman"/>
              </a:rPr>
              <a:t>Aim </a:t>
            </a:r>
            <a:r>
              <a:rPr lang="en-AU" sz="2000" dirty="0">
                <a:latin typeface="Verdana"/>
                <a:ea typeface="Calibri"/>
                <a:cs typeface="Times New Roman"/>
              </a:rPr>
              <a:t>toward</a:t>
            </a:r>
            <a:r>
              <a:rPr lang="en-AU" sz="2000" dirty="0">
                <a:effectLst/>
                <a:latin typeface="Verdana"/>
                <a:ea typeface="Calibri"/>
                <a:cs typeface="Times New Roman"/>
              </a:rPr>
              <a:t> </a:t>
            </a:r>
            <a:r>
              <a:rPr lang="en-AU" sz="2000" dirty="0">
                <a:latin typeface="Verdana"/>
                <a:ea typeface="Calibri"/>
                <a:cs typeface="Times New Roman"/>
              </a:rPr>
              <a:t>the </a:t>
            </a:r>
            <a:r>
              <a:rPr lang="en-AU" sz="2000" b="1" dirty="0">
                <a:effectLst/>
                <a:latin typeface="Verdana"/>
                <a:ea typeface="Calibri"/>
                <a:cs typeface="Times New Roman"/>
              </a:rPr>
              <a:t>full inclusion for </a:t>
            </a:r>
            <a:r>
              <a:rPr lang="en-AU" sz="2000" b="1" dirty="0">
                <a:latin typeface="Verdana"/>
                <a:ea typeface="Calibri"/>
                <a:cs typeface="Times New Roman"/>
              </a:rPr>
              <a:t>persons</a:t>
            </a:r>
            <a:r>
              <a:rPr lang="en-AU" sz="2000" b="1" dirty="0">
                <a:effectLst/>
                <a:latin typeface="Verdana"/>
                <a:ea typeface="Calibri"/>
                <a:cs typeface="Times New Roman"/>
              </a:rPr>
              <a:t> with disabilities</a:t>
            </a:r>
            <a:r>
              <a:rPr lang="en-AU" sz="2000" dirty="0">
                <a:effectLst/>
                <a:latin typeface="Verdana"/>
                <a:ea typeface="Calibri"/>
                <a:cs typeface="Times New Roman"/>
              </a:rPr>
              <a:t>.</a:t>
            </a:r>
            <a:r>
              <a:rPr lang="en-AU" sz="2000" dirty="0">
                <a:latin typeface="Verdana"/>
                <a:ea typeface="Calibri"/>
                <a:cs typeface="Times New Roman"/>
              </a:rPr>
              <a:t> </a:t>
            </a:r>
            <a:endParaRPr lang="en-AU" sz="2000" dirty="0">
              <a:latin typeface="Verdana"/>
              <a:ea typeface="Calibri" panose="020F0502020204030204" pitchFamily="34" charset="0"/>
              <a:cs typeface="Times New Roman" panose="02020603050405020304" pitchFamily="18" charset="0"/>
            </a:endParaRPr>
          </a:p>
          <a:p>
            <a:pPr lvl="1">
              <a:lnSpc>
                <a:spcPct val="107000"/>
              </a:lnSpc>
              <a:spcAft>
                <a:spcPts val="300"/>
              </a:spcAft>
              <a:buClr>
                <a:srgbClr val="3F8EC5"/>
              </a:buClr>
            </a:pPr>
            <a:r>
              <a:rPr lang="en-AU" sz="2000" b="1" dirty="0">
                <a:effectLst/>
                <a:latin typeface="Verdana"/>
                <a:ea typeface="Calibri"/>
                <a:cs typeface="Times New Roman"/>
              </a:rPr>
              <a:t>Rely on data </a:t>
            </a:r>
            <a:r>
              <a:rPr lang="en-AU" sz="2000" dirty="0">
                <a:effectLst/>
                <a:latin typeface="Verdana"/>
                <a:ea typeface="Calibri"/>
                <a:cs typeface="Times New Roman"/>
              </a:rPr>
              <a:t>to assess whether this aim is being achieved.</a:t>
            </a:r>
            <a:endParaRPr lang="en-AU" sz="2000" dirty="0">
              <a:latin typeface="Verdana"/>
              <a:ea typeface="Verdana"/>
            </a:endParaRPr>
          </a:p>
          <a:p>
            <a:pPr lvl="1">
              <a:lnSpc>
                <a:spcPct val="107000"/>
              </a:lnSpc>
              <a:spcAft>
                <a:spcPts val="300"/>
              </a:spcAft>
              <a:buClr>
                <a:srgbClr val="3F8EC5"/>
              </a:buClr>
            </a:pPr>
            <a:r>
              <a:rPr lang="en-AU" sz="2000" dirty="0">
                <a:effectLst/>
                <a:latin typeface="Verdana"/>
                <a:ea typeface="Calibri"/>
                <a:cs typeface="Times New Roman"/>
              </a:rPr>
              <a:t>Call for </a:t>
            </a:r>
            <a:r>
              <a:rPr lang="en-AU" sz="2000" b="1" dirty="0">
                <a:effectLst/>
                <a:latin typeface="Verdana"/>
                <a:ea typeface="Calibri"/>
                <a:cs typeface="Times New Roman"/>
              </a:rPr>
              <a:t>disaggregated data </a:t>
            </a:r>
            <a:r>
              <a:rPr lang="en-AU" sz="2000" dirty="0">
                <a:latin typeface="Verdana"/>
                <a:ea typeface="Calibri"/>
                <a:cs typeface="Times New Roman"/>
              </a:rPr>
              <a:t>to</a:t>
            </a:r>
            <a:r>
              <a:rPr lang="en-AU" sz="2000" dirty="0">
                <a:effectLst/>
                <a:latin typeface="Verdana"/>
                <a:ea typeface="Calibri"/>
                <a:cs typeface="Times New Roman"/>
              </a:rPr>
              <a:t> measure this inclusion.</a:t>
            </a:r>
          </a:p>
          <a:p>
            <a:pPr marL="0" indent="0">
              <a:lnSpc>
                <a:spcPct val="107000"/>
              </a:lnSpc>
              <a:spcAft>
                <a:spcPts val="300"/>
              </a:spcAft>
              <a:buClr>
                <a:srgbClr val="3F8EC5"/>
              </a:buClr>
              <a:buNone/>
            </a:pPr>
            <a:r>
              <a:rPr lang="en-AU" sz="2000" b="1" dirty="0">
                <a:effectLst/>
                <a:latin typeface="Verdana"/>
                <a:ea typeface="Calibri"/>
                <a:cs typeface="Times New Roman"/>
              </a:rPr>
              <a:t>Why is disaggregated data helpful to measure inclusion?</a:t>
            </a:r>
          </a:p>
          <a:p>
            <a:pPr marL="0" indent="0">
              <a:lnSpc>
                <a:spcPct val="107000"/>
              </a:lnSpc>
              <a:spcAft>
                <a:spcPts val="300"/>
              </a:spcAft>
              <a:buClr>
                <a:srgbClr val="3F8EC5"/>
              </a:buClr>
              <a:buNone/>
            </a:pPr>
            <a:r>
              <a:rPr lang="en-AU" sz="2000" b="1" dirty="0">
                <a:effectLst/>
                <a:latin typeface="Verdana"/>
                <a:ea typeface="Calibri"/>
                <a:cs typeface="Times New Roman"/>
              </a:rPr>
              <a:t>Data disaggregated by disability is an important advocacy tool</a:t>
            </a:r>
            <a:r>
              <a:rPr lang="en-AU" sz="2000" dirty="0">
                <a:effectLst/>
                <a:latin typeface="Verdana"/>
                <a:ea typeface="Calibri"/>
                <a:cs typeface="Times New Roman"/>
              </a:rPr>
              <a:t>. It identifies:</a:t>
            </a:r>
          </a:p>
          <a:p>
            <a:pPr lvl="1">
              <a:lnSpc>
                <a:spcPct val="107000"/>
              </a:lnSpc>
              <a:spcAft>
                <a:spcPts val="300"/>
              </a:spcAft>
              <a:buClr>
                <a:srgbClr val="3F8EC5"/>
              </a:buClr>
            </a:pPr>
            <a:r>
              <a:rPr lang="en-AU" sz="2000" dirty="0">
                <a:latin typeface="Verdana"/>
                <a:ea typeface="Calibri"/>
                <a:cs typeface="Times New Roman"/>
              </a:rPr>
              <a:t>t</a:t>
            </a:r>
            <a:r>
              <a:rPr lang="en-AU" sz="2000" dirty="0">
                <a:effectLst/>
                <a:latin typeface="Verdana"/>
                <a:ea typeface="Calibri"/>
                <a:cs typeface="Times New Roman"/>
              </a:rPr>
              <a:t>he specific areas where inclusion has not been achieved for </a:t>
            </a:r>
            <a:r>
              <a:rPr lang="en-AU" sz="2000" dirty="0">
                <a:latin typeface="Verdana"/>
                <a:ea typeface="Calibri"/>
                <a:cs typeface="Times New Roman"/>
              </a:rPr>
              <a:t>persons</a:t>
            </a:r>
            <a:r>
              <a:rPr lang="en-AU" sz="2000" dirty="0">
                <a:effectLst/>
                <a:latin typeface="Verdana"/>
                <a:ea typeface="Calibri"/>
                <a:cs typeface="Times New Roman"/>
              </a:rPr>
              <a:t> with disabilities,</a:t>
            </a:r>
            <a:r>
              <a:rPr lang="en-AU" sz="2000" dirty="0">
                <a:latin typeface="Verdana"/>
                <a:ea typeface="Calibri"/>
                <a:cs typeface="Times New Roman"/>
              </a:rPr>
              <a:t> </a:t>
            </a:r>
            <a:endParaRPr lang="en-AU" sz="2000" dirty="0">
              <a:latin typeface="Verdana"/>
              <a:ea typeface="Calibri"/>
              <a:cs typeface="Times New Roman" panose="02020603050405020304" pitchFamily="18" charset="0"/>
            </a:endParaRPr>
          </a:p>
          <a:p>
            <a:pPr lvl="1">
              <a:lnSpc>
                <a:spcPct val="107000"/>
              </a:lnSpc>
              <a:spcAft>
                <a:spcPts val="300"/>
              </a:spcAft>
              <a:buClr>
                <a:srgbClr val="3F8EC5"/>
              </a:buClr>
            </a:pPr>
            <a:r>
              <a:rPr lang="en-AU" sz="2000" dirty="0">
                <a:effectLst/>
                <a:latin typeface="Verdana"/>
                <a:ea typeface="Calibri"/>
                <a:cs typeface="Times New Roman"/>
              </a:rPr>
              <a:t>How much difference between inclusion of persons with and without disabilities</a:t>
            </a:r>
            <a:endParaRPr lang="en-AU" sz="2000" dirty="0">
              <a:effectLst/>
              <a:latin typeface="Verdana"/>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80E18CA7-0EDD-4619-B02B-3D524FC57C3D}"/>
              </a:ext>
            </a:extLst>
          </p:cNvPr>
          <p:cNvSpPr txBox="1"/>
          <p:nvPr/>
        </p:nvSpPr>
        <p:spPr>
          <a:xfrm>
            <a:off x="3322622" y="6332464"/>
            <a:ext cx="8383509" cy="400110"/>
          </a:xfrm>
          <a:prstGeom prst="rect">
            <a:avLst/>
          </a:prstGeom>
          <a:noFill/>
        </p:spPr>
        <p:txBody>
          <a:bodyPr wrap="square" rtlCol="0">
            <a:spAutoFit/>
          </a:bodyPr>
          <a:lstStyle/>
          <a:p>
            <a:pPr algn="r"/>
            <a:r>
              <a:rPr lang="en-AU" sz="1000" b="1" dirty="0">
                <a:solidFill>
                  <a:srgbClr val="3F8EC5"/>
                </a:solidFill>
                <a:latin typeface="Verdana" panose="020B0604030504040204" pitchFamily="34" charset="0"/>
                <a:ea typeface="Verdana" panose="020B0604030504040204" pitchFamily="34" charset="0"/>
                <a:cs typeface="Verdana" panose="020B0604030504040204" pitchFamily="34" charset="0"/>
              </a:rPr>
              <a:t>Disability Data Advocacy Workshop for Organisations of Persons with Disabilities – </a:t>
            </a:r>
            <a:r>
              <a:rPr lang="en-AU" sz="1000" b="1" dirty="0">
                <a:solidFill>
                  <a:srgbClr val="C00000"/>
                </a:solidFill>
                <a:latin typeface="Verdana" panose="020B0604030504040204" pitchFamily="34" charset="0"/>
                <a:ea typeface="Verdana" panose="020B0604030504040204" pitchFamily="34" charset="0"/>
                <a:cs typeface="Verdana" panose="020B0604030504040204" pitchFamily="34" charset="0"/>
              </a:rPr>
              <a:t>SESSION 2</a:t>
            </a:r>
          </a:p>
          <a:p>
            <a:pPr algn="r"/>
            <a:endParaRPr lang="en-US" sz="1000" dirty="0"/>
          </a:p>
        </p:txBody>
      </p:sp>
      <p:sp>
        <p:nvSpPr>
          <p:cNvPr id="6" name="TextBox 5">
            <a:extLst>
              <a:ext uri="{FF2B5EF4-FFF2-40B4-BE49-F238E27FC236}">
                <a16:creationId xmlns:a16="http://schemas.microsoft.com/office/drawing/2014/main" id="{08A50571-6452-9151-FA6C-20446FECF031}"/>
              </a:ext>
            </a:extLst>
          </p:cNvPr>
          <p:cNvSpPr txBox="1"/>
          <p:nvPr/>
        </p:nvSpPr>
        <p:spPr>
          <a:xfrm>
            <a:off x="624689" y="6332464"/>
            <a:ext cx="2018923" cy="246221"/>
          </a:xfrm>
          <a:prstGeom prst="rect">
            <a:avLst/>
          </a:prstGeom>
          <a:noFill/>
        </p:spPr>
        <p:txBody>
          <a:bodyPr wrap="square" rtlCol="0">
            <a:spAutoFit/>
          </a:bodyPr>
          <a:lstStyle/>
          <a:p>
            <a:fld id="{9CAA54A6-5C63-AB4A-BFB1-7A53E2C7C1AC}" type="slidenum">
              <a:rPr lang="en-AU" sz="1000" b="1" smtClean="0">
                <a:solidFill>
                  <a:srgbClr val="3F8EC5"/>
                </a:solidFill>
                <a:latin typeface="Verdana" panose="020B0604030504040204" pitchFamily="34" charset="0"/>
                <a:ea typeface="Verdana" panose="020B0604030504040204" pitchFamily="34" charset="0"/>
                <a:cs typeface="Verdana" panose="020B0604030504040204" pitchFamily="34" charset="0"/>
              </a:rPr>
              <a:t>6</a:t>
            </a:fld>
            <a:endParaRPr lang="en-US" sz="1000" dirty="0"/>
          </a:p>
        </p:txBody>
      </p:sp>
    </p:spTree>
    <p:extLst>
      <p:ext uri="{BB962C8B-B14F-4D97-AF65-F5344CB8AC3E}">
        <p14:creationId xmlns:p14="http://schemas.microsoft.com/office/powerpoint/2010/main" val="81343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86A7366-8DA8-19F5-2619-24CF02135A1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2670" y="0"/>
            <a:ext cx="11649330" cy="5984341"/>
          </a:xfrm>
          <a:prstGeom prst="rect">
            <a:avLst/>
          </a:prstGeom>
        </p:spPr>
      </p:pic>
      <p:sp>
        <p:nvSpPr>
          <p:cNvPr id="2" name="Title 1"/>
          <p:cNvSpPr>
            <a:spLocks noGrp="1"/>
          </p:cNvSpPr>
          <p:nvPr>
            <p:ph type="title"/>
          </p:nvPr>
        </p:nvSpPr>
        <p:spPr>
          <a:xfrm>
            <a:off x="973406" y="279315"/>
            <a:ext cx="10263140" cy="1325563"/>
          </a:xfrm>
        </p:spPr>
        <p:txBody>
          <a:bodyPr>
            <a:normAutofit/>
          </a:bodyPr>
          <a:lstStyle/>
          <a:p>
            <a:r>
              <a:rPr lang="en-US" dirty="0">
                <a:solidFill>
                  <a:srgbClr val="C00000"/>
                </a:solidFill>
                <a:latin typeface="Verdana"/>
                <a:ea typeface="Verdana"/>
              </a:rPr>
              <a:t>An SDG example of disaggregation</a:t>
            </a:r>
            <a:endParaRPr lang="en-AU" dirty="0">
              <a:solidFill>
                <a:srgbClr val="C00000"/>
              </a:solidFill>
              <a:latin typeface="Verdana"/>
              <a:ea typeface="Verdana"/>
            </a:endParaRPr>
          </a:p>
        </p:txBody>
      </p:sp>
      <p:sp>
        <p:nvSpPr>
          <p:cNvPr id="3" name="Content Placeholder 2"/>
          <p:cNvSpPr>
            <a:spLocks noGrp="1"/>
          </p:cNvSpPr>
          <p:nvPr>
            <p:ph idx="1"/>
          </p:nvPr>
        </p:nvSpPr>
        <p:spPr>
          <a:xfrm>
            <a:off x="973406" y="1447756"/>
            <a:ext cx="10938934" cy="4693708"/>
          </a:xfrm>
        </p:spPr>
        <p:txBody>
          <a:bodyPr vert="horz" lIns="91440" tIns="45720" rIns="91440" bIns="45720" rtlCol="0" anchor="t">
            <a:normAutofit/>
          </a:bodyPr>
          <a:lstStyle/>
          <a:p>
            <a:pPr>
              <a:spcBef>
                <a:spcPts val="1800"/>
              </a:spcBef>
              <a:buClr>
                <a:srgbClr val="3F8EC5"/>
              </a:buClr>
              <a:buSzPct val="100000"/>
            </a:pPr>
            <a:r>
              <a:rPr lang="en-AU" sz="2400" b="1" dirty="0">
                <a:effectLst/>
                <a:latin typeface="Verdana" panose="020B0604030504040204" pitchFamily="34" charset="0"/>
                <a:ea typeface="Verdana" panose="020B0604030504040204" pitchFamily="34" charset="0"/>
              </a:rPr>
              <a:t>Advocacy objective: </a:t>
            </a:r>
            <a:r>
              <a:rPr lang="en-AU" sz="2400" dirty="0">
                <a:effectLst/>
                <a:latin typeface="Verdana" panose="020B0604030504040204" pitchFamily="34" charset="0"/>
                <a:ea typeface="Verdana" panose="020B0604030504040204" pitchFamily="34" charset="0"/>
              </a:rPr>
              <a:t>Persons with disabilities should experience the same levels of employment as those without disabilities.</a:t>
            </a:r>
          </a:p>
          <a:p>
            <a:pPr>
              <a:spcBef>
                <a:spcPts val="1800"/>
              </a:spcBef>
              <a:buClr>
                <a:srgbClr val="3F8EC5"/>
              </a:buClr>
              <a:buSzPct val="100000"/>
            </a:pPr>
            <a:r>
              <a:rPr lang="en-AU" sz="2400" dirty="0">
                <a:effectLst/>
                <a:latin typeface="Verdana" panose="020B0604030504040204" pitchFamily="34" charset="0"/>
                <a:ea typeface="Verdana" panose="020B0604030504040204" pitchFamily="34" charset="0"/>
              </a:rPr>
              <a:t>CRPD Article 27: Right to work on equal basis with others.</a:t>
            </a:r>
          </a:p>
          <a:p>
            <a:pPr>
              <a:spcBef>
                <a:spcPts val="1800"/>
              </a:spcBef>
              <a:buClr>
                <a:srgbClr val="3F8EC5"/>
              </a:buClr>
              <a:buSzPct val="100000"/>
            </a:pPr>
            <a:r>
              <a:rPr lang="en-AU" sz="2400" dirty="0">
                <a:effectLst/>
                <a:latin typeface="Verdana" panose="020B0604030504040204" pitchFamily="34" charset="0"/>
                <a:ea typeface="Verdana" panose="020B0604030504040204" pitchFamily="34" charset="0"/>
              </a:rPr>
              <a:t>SDG: Goal 8.5 regarding full, productive and decent work for all including persons with disabilities.</a:t>
            </a:r>
          </a:p>
          <a:p>
            <a:pPr>
              <a:spcBef>
                <a:spcPts val="1800"/>
              </a:spcBef>
              <a:buClr>
                <a:srgbClr val="3F8EC5"/>
              </a:buClr>
              <a:buSzPct val="100000"/>
            </a:pPr>
            <a:r>
              <a:rPr lang="en-AU" sz="2400" dirty="0">
                <a:effectLst/>
                <a:latin typeface="Verdana" panose="020B0604030504040204" pitchFamily="34" charset="0"/>
                <a:ea typeface="Verdana" panose="020B0604030504040204" pitchFamily="34" charset="0"/>
              </a:rPr>
              <a:t>‘Full employment’: Comparing the percentage rate of persons with disabilities and persons without disabilities.</a:t>
            </a:r>
          </a:p>
          <a:p>
            <a:pPr>
              <a:spcBef>
                <a:spcPts val="1800"/>
              </a:spcBef>
              <a:buClr>
                <a:srgbClr val="3F8EC5"/>
              </a:buClr>
              <a:buSzPct val="100000"/>
            </a:pPr>
            <a:r>
              <a:rPr lang="en-AU" sz="2400" dirty="0">
                <a:effectLst/>
                <a:latin typeface="Verdana" panose="020B0604030504040204" pitchFamily="34" charset="0"/>
                <a:ea typeface="Verdana" panose="020B0604030504040204" pitchFamily="34" charset="0"/>
              </a:rPr>
              <a:t>‘Leave no one behind’: Persons with disabilities need the same rate of employment as those without disabilities to achieve this goal and advocacy objective.</a:t>
            </a:r>
            <a:endParaRPr lang="en-US" altLang="en-US" sz="3600" dirty="0">
              <a:latin typeface="Verdana" panose="020B0604030504040204" pitchFamily="34" charset="0"/>
              <a:ea typeface="Verdana" panose="020B0604030504040204" pitchFamily="34" charset="0"/>
              <a:cs typeface="Verdana" panose="020B0604030504040204" pitchFamily="34" charset="0"/>
            </a:endParaRPr>
          </a:p>
        </p:txBody>
      </p:sp>
      <p:sp>
        <p:nvSpPr>
          <p:cNvPr id="5" name="TextBox 4">
            <a:extLst>
              <a:ext uri="{FF2B5EF4-FFF2-40B4-BE49-F238E27FC236}">
                <a16:creationId xmlns:a16="http://schemas.microsoft.com/office/drawing/2014/main" id="{7724CBAB-C924-7E53-9A40-051E70E47C49}"/>
              </a:ext>
            </a:extLst>
          </p:cNvPr>
          <p:cNvSpPr txBox="1"/>
          <p:nvPr/>
        </p:nvSpPr>
        <p:spPr>
          <a:xfrm>
            <a:off x="3322622" y="6332464"/>
            <a:ext cx="8383509" cy="400110"/>
          </a:xfrm>
          <a:prstGeom prst="rect">
            <a:avLst/>
          </a:prstGeom>
          <a:noFill/>
        </p:spPr>
        <p:txBody>
          <a:bodyPr wrap="square" rtlCol="0">
            <a:spAutoFit/>
          </a:bodyPr>
          <a:lstStyle/>
          <a:p>
            <a:pPr algn="r"/>
            <a:r>
              <a:rPr lang="en-AU" sz="1000" b="1" dirty="0">
                <a:solidFill>
                  <a:srgbClr val="3F8EC5"/>
                </a:solidFill>
                <a:latin typeface="Verdana" panose="020B0604030504040204" pitchFamily="34" charset="0"/>
                <a:ea typeface="Verdana" panose="020B0604030504040204" pitchFamily="34" charset="0"/>
                <a:cs typeface="Verdana" panose="020B0604030504040204" pitchFamily="34" charset="0"/>
              </a:rPr>
              <a:t>Disability Data Advocacy Workshop for Organisations of Persons with Disabilities – </a:t>
            </a:r>
            <a:r>
              <a:rPr lang="en-AU" sz="1000" b="1" dirty="0">
                <a:solidFill>
                  <a:srgbClr val="C00000"/>
                </a:solidFill>
                <a:latin typeface="Verdana" panose="020B0604030504040204" pitchFamily="34" charset="0"/>
                <a:ea typeface="Verdana" panose="020B0604030504040204" pitchFamily="34" charset="0"/>
                <a:cs typeface="Verdana" panose="020B0604030504040204" pitchFamily="34" charset="0"/>
              </a:rPr>
              <a:t>SESSION 2</a:t>
            </a:r>
          </a:p>
          <a:p>
            <a:pPr algn="r"/>
            <a:endParaRPr lang="en-US" sz="1000" dirty="0"/>
          </a:p>
        </p:txBody>
      </p:sp>
      <p:sp>
        <p:nvSpPr>
          <p:cNvPr id="6" name="TextBox 5">
            <a:extLst>
              <a:ext uri="{FF2B5EF4-FFF2-40B4-BE49-F238E27FC236}">
                <a16:creationId xmlns:a16="http://schemas.microsoft.com/office/drawing/2014/main" id="{AB83DE66-8108-C741-61E1-2F72DFCF38B7}"/>
              </a:ext>
            </a:extLst>
          </p:cNvPr>
          <p:cNvSpPr txBox="1"/>
          <p:nvPr/>
        </p:nvSpPr>
        <p:spPr>
          <a:xfrm>
            <a:off x="624689" y="6332464"/>
            <a:ext cx="2018923" cy="246221"/>
          </a:xfrm>
          <a:prstGeom prst="rect">
            <a:avLst/>
          </a:prstGeom>
          <a:noFill/>
        </p:spPr>
        <p:txBody>
          <a:bodyPr wrap="square" rtlCol="0">
            <a:spAutoFit/>
          </a:bodyPr>
          <a:lstStyle/>
          <a:p>
            <a:fld id="{9CAA54A6-5C63-AB4A-BFB1-7A53E2C7C1AC}" type="slidenum">
              <a:rPr lang="en-AU" sz="1000" b="1" smtClean="0">
                <a:solidFill>
                  <a:srgbClr val="3F8EC5"/>
                </a:solidFill>
                <a:latin typeface="Verdana" panose="020B0604030504040204" pitchFamily="34" charset="0"/>
                <a:ea typeface="Verdana" panose="020B0604030504040204" pitchFamily="34" charset="0"/>
                <a:cs typeface="Verdana" panose="020B0604030504040204" pitchFamily="34" charset="0"/>
              </a:rPr>
              <a:t>7</a:t>
            </a:fld>
            <a:endParaRPr lang="en-US" sz="1000" dirty="0"/>
          </a:p>
        </p:txBody>
      </p:sp>
    </p:spTree>
    <p:extLst>
      <p:ext uri="{BB962C8B-B14F-4D97-AF65-F5344CB8AC3E}">
        <p14:creationId xmlns:p14="http://schemas.microsoft.com/office/powerpoint/2010/main" val="3272671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C0753B2-8587-3996-BCB0-29DEA4FC0BDC}"/>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42670" y="0"/>
            <a:ext cx="11649330" cy="5984341"/>
          </a:xfrm>
          <a:prstGeom prst="rect">
            <a:avLst/>
          </a:prstGeom>
        </p:spPr>
      </p:pic>
      <p:sp>
        <p:nvSpPr>
          <p:cNvPr id="24577" name="Rectangle 2">
            <a:extLst>
              <a:ext uri="{FF2B5EF4-FFF2-40B4-BE49-F238E27FC236}">
                <a16:creationId xmlns:a16="http://schemas.microsoft.com/office/drawing/2014/main" id="{528D6DDE-0F51-4646-9937-8ECA390D79D2}"/>
              </a:ext>
            </a:extLst>
          </p:cNvPr>
          <p:cNvSpPr>
            <a:spLocks noGrp="1" noChangeArrowheads="1"/>
          </p:cNvSpPr>
          <p:nvPr>
            <p:ph type="title"/>
          </p:nvPr>
        </p:nvSpPr>
        <p:spPr>
          <a:xfrm>
            <a:off x="1171437" y="556760"/>
            <a:ext cx="10404036" cy="965200"/>
          </a:xfrm>
        </p:spPr>
        <p:txBody>
          <a:bodyPr>
            <a:normAutofit fontScale="90000"/>
          </a:bodyPr>
          <a:lstStyle/>
          <a:p>
            <a:pPr eaLnBrk="1" hangingPunct="1"/>
            <a:r>
              <a:rPr lang="en-US" altLang="en-US" sz="3200" dirty="0">
                <a:solidFill>
                  <a:srgbClr val="C00000"/>
                </a:solidFill>
                <a:latin typeface="Verdana"/>
                <a:ea typeface="Verdana"/>
              </a:rPr>
              <a:t>Have we met the CRPD and SDG objectives around full equality and inclusion for persons with disabilities?</a:t>
            </a:r>
          </a:p>
        </p:txBody>
      </p:sp>
      <p:sp>
        <p:nvSpPr>
          <p:cNvPr id="24578" name="Rectangle 3">
            <a:extLst>
              <a:ext uri="{FF2B5EF4-FFF2-40B4-BE49-F238E27FC236}">
                <a16:creationId xmlns:a16="http://schemas.microsoft.com/office/drawing/2014/main" id="{A5A4C4EC-CCAE-4DD9-BF22-F3E5889D1D34}"/>
              </a:ext>
            </a:extLst>
          </p:cNvPr>
          <p:cNvSpPr>
            <a:spLocks noGrp="1" noChangeArrowheads="1"/>
          </p:cNvSpPr>
          <p:nvPr>
            <p:ph type="body" sz="half" idx="1"/>
          </p:nvPr>
        </p:nvSpPr>
        <p:spPr>
          <a:xfrm>
            <a:off x="1136031" y="1870083"/>
            <a:ext cx="5942404" cy="4698998"/>
          </a:xfrm>
        </p:spPr>
        <p:txBody>
          <a:bodyPr vert="horz" lIns="91440" tIns="45720" rIns="91440" bIns="45720" rtlCol="0" anchor="t">
            <a:noAutofit/>
          </a:bodyPr>
          <a:lstStyle/>
          <a:p>
            <a:pPr marL="347345" indent="-347345">
              <a:buClr>
                <a:srgbClr val="3F8EC5"/>
              </a:buClr>
              <a:buSzPct val="100000"/>
            </a:pPr>
            <a:r>
              <a:rPr lang="en-US" altLang="en-US" sz="1800" dirty="0">
                <a:latin typeface="Verdana"/>
                <a:ea typeface="Verdana"/>
              </a:rPr>
              <a:t>If bars are equal height, we have achieved the CRPD and SDG objectives.</a:t>
            </a:r>
            <a:endParaRPr lang="en-US" sz="1800" dirty="0">
              <a:latin typeface="Verdana"/>
              <a:ea typeface="Verdana"/>
            </a:endParaRPr>
          </a:p>
          <a:p>
            <a:pPr marL="347345" indent="-347345">
              <a:buClr>
                <a:srgbClr val="3F8EC5"/>
              </a:buClr>
              <a:buSzPct val="100000"/>
            </a:pPr>
            <a:r>
              <a:rPr lang="en-US" altLang="en-US" sz="1800" dirty="0">
                <a:latin typeface="Verdana"/>
                <a:ea typeface="Verdana"/>
              </a:rPr>
              <a:t>If bars are not at an equal height, further work is required to achieve the CRPD and SDGs.</a:t>
            </a:r>
            <a:endParaRPr lang="en-US" altLang="en-US" sz="1800" dirty="0">
              <a:latin typeface="Verdana"/>
              <a:ea typeface="Verdana"/>
              <a:cs typeface="Calibri"/>
            </a:endParaRPr>
          </a:p>
          <a:p>
            <a:pPr marL="0" indent="0">
              <a:buClr>
                <a:schemeClr val="tx1"/>
              </a:buClr>
              <a:buSzPct val="100000"/>
              <a:buNone/>
            </a:pPr>
            <a:r>
              <a:rPr lang="en-US" altLang="en-US" sz="1800" dirty="0">
                <a:latin typeface="Verdana"/>
                <a:ea typeface="Verdana"/>
              </a:rPr>
              <a:t>Disaggregated data allows us to split and compare the data into the separate bars for persons with and without disabilities to compare the two.  </a:t>
            </a:r>
            <a:endParaRPr lang="en-US" altLang="en-US" sz="1800" dirty="0">
              <a:latin typeface="Verdana"/>
              <a:ea typeface="Verdana"/>
              <a:cs typeface="Calibri"/>
            </a:endParaRPr>
          </a:p>
          <a:p>
            <a:pPr marL="0" indent="0">
              <a:buClr>
                <a:schemeClr val="tx1"/>
              </a:buClr>
              <a:buSzPct val="100000"/>
              <a:buNone/>
            </a:pPr>
            <a:r>
              <a:rPr lang="en-US" altLang="en-US" sz="1800" dirty="0">
                <a:latin typeface="Verdana"/>
                <a:ea typeface="Verdana"/>
              </a:rPr>
              <a:t>This requires us to be able to identify the persons with disabilities within the total population making up the data.</a:t>
            </a:r>
          </a:p>
          <a:p>
            <a:pPr marL="0" indent="0">
              <a:buClr>
                <a:schemeClr val="tx1"/>
              </a:buClr>
              <a:buSzPct val="100000"/>
              <a:buNone/>
            </a:pPr>
            <a:r>
              <a:rPr lang="en-US" altLang="en-US" sz="1800" b="1" dirty="0">
                <a:latin typeface="Verdana"/>
                <a:ea typeface="Verdana"/>
                <a:cs typeface="Calibri"/>
              </a:rPr>
              <a:t>ACTIVITY: </a:t>
            </a:r>
            <a:r>
              <a:rPr lang="en-US" altLang="en-US" sz="1800" dirty="0">
                <a:latin typeface="Verdana"/>
                <a:ea typeface="Verdana"/>
                <a:cs typeface="Calibri"/>
              </a:rPr>
              <a:t>Local advocacy objectives</a:t>
            </a:r>
          </a:p>
        </p:txBody>
      </p:sp>
      <p:graphicFrame>
        <p:nvGraphicFramePr>
          <p:cNvPr id="11" name="Object 4" descr="% Employed&#10;&#10;A bar graph with the percentage of persons employed with and without disabilities. The persons without disabilities bar is over twice as big as the persons with disabilities bar.">
            <a:extLst>
              <a:ext uri="{FF2B5EF4-FFF2-40B4-BE49-F238E27FC236}">
                <a16:creationId xmlns:a16="http://schemas.microsoft.com/office/drawing/2014/main" id="{78299336-F731-EF45-A995-D6C55D215F55}"/>
              </a:ext>
            </a:extLst>
          </p:cNvPr>
          <p:cNvGraphicFramePr>
            <a:graphicFrameLocks noGrp="1" noChangeAspect="1"/>
          </p:cNvGraphicFramePr>
          <p:nvPr>
            <p:ph type="chart" sz="half" idx="2"/>
            <p:extLst>
              <p:ext uri="{D42A27DB-BD31-4B8C-83A1-F6EECF244321}">
                <p14:modId xmlns:p14="http://schemas.microsoft.com/office/powerpoint/2010/main" val="4294617738"/>
              </p:ext>
            </p:extLst>
          </p:nvPr>
        </p:nvGraphicFramePr>
        <p:xfrm>
          <a:off x="7228141" y="1521960"/>
          <a:ext cx="4197626" cy="4114675"/>
        </p:xfrm>
        <a:graphic>
          <a:graphicData uri="http://schemas.openxmlformats.org/presentationml/2006/ole">
            <mc:AlternateContent xmlns:mc="http://schemas.openxmlformats.org/markup-compatibility/2006">
              <mc:Choice xmlns:v="urn:schemas-microsoft-com:vml" Requires="v">
                <p:oleObj name="Chart" r:id="rId4" imgW="4597400" imgH="4089400" progId="Excel.Chart.8">
                  <p:embed/>
                </p:oleObj>
              </mc:Choice>
              <mc:Fallback>
                <p:oleObj name="Chart" r:id="rId4" imgW="4597400" imgH="4089400" progId="Excel.Chart.8">
                  <p:embed/>
                  <p:pic>
                    <p:nvPicPr>
                      <p:cNvPr id="11" name="Object 4" descr="A bar graph with the percentage of persons employed with and without disabilities" title="% Employed">
                        <a:extLst>
                          <a:ext uri="{FF2B5EF4-FFF2-40B4-BE49-F238E27FC236}">
                            <a16:creationId xmlns:a16="http://schemas.microsoft.com/office/drawing/2014/main" id="{78299336-F731-EF45-A995-D6C55D215F55}"/>
                          </a:ext>
                        </a:extLst>
                      </p:cNvPr>
                      <p:cNvPicPr>
                        <a:picLocks noGrp="1" noChangeAspect="1" noChangeArrowheads="1"/>
                      </p:cNvPicPr>
                      <p:nvPr/>
                    </p:nvPicPr>
                    <p:blipFill>
                      <a:blip r:embed="rId5"/>
                      <a:srcRect/>
                      <a:stretch>
                        <a:fillRect/>
                      </a:stretch>
                    </p:blipFill>
                    <p:spPr bwMode="auto">
                      <a:xfrm>
                        <a:off x="7228141" y="1521960"/>
                        <a:ext cx="4197626" cy="4114675"/>
                      </a:xfrm>
                      <a:prstGeom prst="rect">
                        <a:avLst/>
                      </a:prstGeom>
                      <a:noFill/>
                      <a:ln>
                        <a:noFill/>
                      </a:ln>
                    </p:spPr>
                  </p:pic>
                </p:oleObj>
              </mc:Fallback>
            </mc:AlternateContent>
          </a:graphicData>
        </a:graphic>
      </p:graphicFrame>
      <p:sp>
        <p:nvSpPr>
          <p:cNvPr id="4" name="TextBox 3">
            <a:extLst>
              <a:ext uri="{FF2B5EF4-FFF2-40B4-BE49-F238E27FC236}">
                <a16:creationId xmlns:a16="http://schemas.microsoft.com/office/drawing/2014/main" id="{8DB2F37B-9135-B0F2-4A5E-D34A43BC53F7}"/>
              </a:ext>
            </a:extLst>
          </p:cNvPr>
          <p:cNvSpPr txBox="1"/>
          <p:nvPr/>
        </p:nvSpPr>
        <p:spPr>
          <a:xfrm>
            <a:off x="3322622" y="6332464"/>
            <a:ext cx="8383509" cy="400110"/>
          </a:xfrm>
          <a:prstGeom prst="rect">
            <a:avLst/>
          </a:prstGeom>
          <a:noFill/>
        </p:spPr>
        <p:txBody>
          <a:bodyPr wrap="square" rtlCol="0">
            <a:spAutoFit/>
          </a:bodyPr>
          <a:lstStyle/>
          <a:p>
            <a:pPr algn="r"/>
            <a:r>
              <a:rPr lang="en-AU" sz="1000" b="1" dirty="0">
                <a:solidFill>
                  <a:srgbClr val="3F8EC5"/>
                </a:solidFill>
                <a:latin typeface="Verdana" panose="020B0604030504040204" pitchFamily="34" charset="0"/>
                <a:ea typeface="Verdana" panose="020B0604030504040204" pitchFamily="34" charset="0"/>
                <a:cs typeface="Verdana" panose="020B0604030504040204" pitchFamily="34" charset="0"/>
              </a:rPr>
              <a:t>Disability Data Advocacy Workshop for Organisations of Persons with Disabilities – </a:t>
            </a:r>
            <a:r>
              <a:rPr lang="en-AU" sz="1000" b="1" dirty="0">
                <a:solidFill>
                  <a:srgbClr val="C00000"/>
                </a:solidFill>
                <a:latin typeface="Verdana" panose="020B0604030504040204" pitchFamily="34" charset="0"/>
                <a:ea typeface="Verdana" panose="020B0604030504040204" pitchFamily="34" charset="0"/>
                <a:cs typeface="Verdana" panose="020B0604030504040204" pitchFamily="34" charset="0"/>
              </a:rPr>
              <a:t>SESSION 2</a:t>
            </a:r>
          </a:p>
          <a:p>
            <a:pPr algn="r"/>
            <a:endParaRPr lang="en-US" sz="1000" dirty="0"/>
          </a:p>
        </p:txBody>
      </p:sp>
      <p:sp>
        <p:nvSpPr>
          <p:cNvPr id="5" name="TextBox 4">
            <a:extLst>
              <a:ext uri="{FF2B5EF4-FFF2-40B4-BE49-F238E27FC236}">
                <a16:creationId xmlns:a16="http://schemas.microsoft.com/office/drawing/2014/main" id="{C44AFFDE-EB2F-83E7-78A5-C59B1A3AB66C}"/>
              </a:ext>
            </a:extLst>
          </p:cNvPr>
          <p:cNvSpPr txBox="1"/>
          <p:nvPr/>
        </p:nvSpPr>
        <p:spPr>
          <a:xfrm>
            <a:off x="624689" y="6332464"/>
            <a:ext cx="2018923" cy="246221"/>
          </a:xfrm>
          <a:prstGeom prst="rect">
            <a:avLst/>
          </a:prstGeom>
          <a:noFill/>
        </p:spPr>
        <p:txBody>
          <a:bodyPr wrap="square" rtlCol="0">
            <a:spAutoFit/>
          </a:bodyPr>
          <a:lstStyle/>
          <a:p>
            <a:fld id="{9CAA54A6-5C63-AB4A-BFB1-7A53E2C7C1AC}" type="slidenum">
              <a:rPr lang="en-AU" sz="1000" b="1" smtClean="0">
                <a:solidFill>
                  <a:srgbClr val="3F8EC5"/>
                </a:solidFill>
                <a:latin typeface="Verdana" panose="020B0604030504040204" pitchFamily="34" charset="0"/>
                <a:ea typeface="Verdana" panose="020B0604030504040204" pitchFamily="34" charset="0"/>
                <a:cs typeface="Verdana" panose="020B0604030504040204" pitchFamily="34" charset="0"/>
              </a:rPr>
              <a:t>8</a:t>
            </a:fld>
            <a:endParaRPr lang="en-US" sz="1000" dirty="0"/>
          </a:p>
        </p:txBody>
      </p:sp>
    </p:spTree>
    <p:extLst>
      <p:ext uri="{BB962C8B-B14F-4D97-AF65-F5344CB8AC3E}">
        <p14:creationId xmlns:p14="http://schemas.microsoft.com/office/powerpoint/2010/main" val="3864649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E14F8CA-CA2B-67F2-38A5-D0BD6AA75B7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2670" y="0"/>
            <a:ext cx="11649330" cy="5984341"/>
          </a:xfrm>
          <a:prstGeom prst="rect">
            <a:avLst/>
          </a:prstGeom>
        </p:spPr>
      </p:pic>
      <p:sp>
        <p:nvSpPr>
          <p:cNvPr id="2" name="Title 1"/>
          <p:cNvSpPr>
            <a:spLocks noGrp="1"/>
          </p:cNvSpPr>
          <p:nvPr>
            <p:ph type="title"/>
          </p:nvPr>
        </p:nvSpPr>
        <p:spPr>
          <a:xfrm>
            <a:off x="1113746" y="140041"/>
            <a:ext cx="11159067" cy="1325563"/>
          </a:xfrm>
        </p:spPr>
        <p:txBody>
          <a:bodyPr>
            <a:normAutofit/>
          </a:bodyPr>
          <a:lstStyle/>
          <a:p>
            <a:r>
              <a:rPr lang="en-AU" sz="2900" dirty="0">
                <a:solidFill>
                  <a:srgbClr val="C00000"/>
                </a:solidFill>
                <a:latin typeface="Verdana"/>
                <a:ea typeface="Verdana"/>
              </a:rPr>
              <a:t>Data needed to monitor indicators </a:t>
            </a:r>
            <a:br>
              <a:rPr lang="en-AU" sz="2900" dirty="0">
                <a:solidFill>
                  <a:srgbClr val="C00000"/>
                </a:solidFill>
                <a:latin typeface="Verdana"/>
                <a:ea typeface="Verdana"/>
              </a:rPr>
            </a:br>
            <a:r>
              <a:rPr lang="en-AU" sz="2900" dirty="0">
                <a:solidFill>
                  <a:srgbClr val="C00000"/>
                </a:solidFill>
                <a:latin typeface="Verdana"/>
                <a:ea typeface="Verdana"/>
              </a:rPr>
              <a:t>(such as the SDGs)</a:t>
            </a:r>
          </a:p>
        </p:txBody>
      </p:sp>
      <p:sp>
        <p:nvSpPr>
          <p:cNvPr id="3" name="Content Placeholder 2"/>
          <p:cNvSpPr>
            <a:spLocks noGrp="1"/>
          </p:cNvSpPr>
          <p:nvPr>
            <p:ph idx="1"/>
          </p:nvPr>
        </p:nvSpPr>
        <p:spPr>
          <a:xfrm>
            <a:off x="1113746" y="1516136"/>
            <a:ext cx="10453565" cy="5341864"/>
          </a:xfrm>
        </p:spPr>
        <p:txBody>
          <a:bodyPr vert="horz" lIns="91440" tIns="45720" rIns="91440" bIns="45720" rtlCol="0" anchor="t">
            <a:normAutofit/>
          </a:bodyPr>
          <a:lstStyle/>
          <a:p>
            <a:r>
              <a:rPr lang="en-AU" sz="2000" dirty="0">
                <a:latin typeface="Verdana"/>
                <a:ea typeface="Verdana"/>
              </a:rPr>
              <a:t>For the SDGs, data is usually obtained from national governments’ core data systems and targeted surveys </a:t>
            </a:r>
          </a:p>
          <a:p>
            <a:pPr lvl="1"/>
            <a:r>
              <a:rPr lang="en-AU" sz="2000" dirty="0">
                <a:latin typeface="Verdana"/>
                <a:ea typeface="Verdana"/>
              </a:rPr>
              <a:t>e.g., the national census, or population surveys on labour force, living standards, education</a:t>
            </a:r>
            <a:endParaRPr lang="en-AU" sz="2000" dirty="0">
              <a:latin typeface="Verdana"/>
              <a:ea typeface="Verdana"/>
              <a:cs typeface="Calibri"/>
            </a:endParaRPr>
          </a:p>
          <a:p>
            <a:pPr marL="457200" lvl="1" indent="0">
              <a:buNone/>
            </a:pPr>
            <a:r>
              <a:rPr lang="en-AU" dirty="0">
                <a:latin typeface="Verdana"/>
                <a:ea typeface="Verdana"/>
              </a:rPr>
              <a:t>  </a:t>
            </a:r>
            <a:endParaRPr lang="en-AU" dirty="0">
              <a:latin typeface="Verdana"/>
              <a:ea typeface="Verdana"/>
              <a:cs typeface="Calibri"/>
            </a:endParaRPr>
          </a:p>
          <a:p>
            <a:r>
              <a:rPr lang="en-AU" sz="2000" dirty="0">
                <a:latin typeface="Verdana"/>
                <a:ea typeface="Verdana"/>
              </a:rPr>
              <a:t>To assess whether inclusion and equality has been achieved for persons with disabilities in accordance with the CRPD and SDGs, these surveys must:</a:t>
            </a:r>
            <a:endParaRPr lang="en-AU" sz="2000" dirty="0">
              <a:latin typeface="Verdana"/>
              <a:ea typeface="Verdana"/>
              <a:cs typeface="Calibri"/>
            </a:endParaRPr>
          </a:p>
          <a:p>
            <a:pPr marL="914400" lvl="1" indent="-457200">
              <a:buFont typeface="+mj-lt"/>
              <a:buAutoNum type="arabicPeriod"/>
            </a:pPr>
            <a:r>
              <a:rPr lang="en-AU" sz="2000" dirty="0">
                <a:latin typeface="Verdana"/>
                <a:ea typeface="Verdana"/>
              </a:rPr>
              <a:t>Collect information about the indicator (e.g., rate of employment), and</a:t>
            </a:r>
            <a:endParaRPr lang="en-AU" sz="2000" dirty="0">
              <a:latin typeface="Verdana"/>
              <a:ea typeface="Verdana"/>
              <a:cs typeface="Calibri"/>
            </a:endParaRPr>
          </a:p>
          <a:p>
            <a:pPr marL="914400" lvl="1" indent="-457200">
              <a:buFont typeface="+mj-lt"/>
              <a:buAutoNum type="arabicPeriod"/>
            </a:pPr>
            <a:r>
              <a:rPr lang="en-AU" sz="2000" dirty="0">
                <a:latin typeface="Verdana"/>
                <a:ea typeface="Verdana"/>
              </a:rPr>
              <a:t>Identify populations with disabilities and without disabilities.</a:t>
            </a:r>
            <a:endParaRPr lang="en-AU" sz="2000" dirty="0">
              <a:latin typeface="Verdana"/>
              <a:ea typeface="Verdana"/>
              <a:cs typeface="Calibri"/>
            </a:endParaRPr>
          </a:p>
          <a:p>
            <a:pPr marL="457200" lvl="1" indent="0">
              <a:buNone/>
            </a:pPr>
            <a:endParaRPr lang="en-AU" dirty="0">
              <a:latin typeface="Verdana"/>
              <a:ea typeface="Verdana"/>
            </a:endParaRPr>
          </a:p>
          <a:p>
            <a:r>
              <a:rPr lang="en-AU" sz="2000" dirty="0">
                <a:latin typeface="Verdana"/>
                <a:ea typeface="Verdana"/>
              </a:rPr>
              <a:t>The indicator data and the identification of persons with and without disabilities </a:t>
            </a:r>
            <a:r>
              <a:rPr lang="en-AU" sz="2000" b="1" dirty="0">
                <a:latin typeface="Verdana"/>
                <a:ea typeface="Verdana"/>
              </a:rPr>
              <a:t>must be obtained from the same data collection system.</a:t>
            </a:r>
            <a:endParaRPr lang="en-AU" sz="2000" b="1" dirty="0">
              <a:latin typeface="Verdana"/>
              <a:ea typeface="Verdana"/>
              <a:cs typeface="Calibri"/>
            </a:endParaRPr>
          </a:p>
        </p:txBody>
      </p:sp>
      <p:sp>
        <p:nvSpPr>
          <p:cNvPr id="5" name="TextBox 4">
            <a:extLst>
              <a:ext uri="{FF2B5EF4-FFF2-40B4-BE49-F238E27FC236}">
                <a16:creationId xmlns:a16="http://schemas.microsoft.com/office/drawing/2014/main" id="{4272FB8D-9B29-BDCD-FD14-3B6B1C0A9934}"/>
              </a:ext>
            </a:extLst>
          </p:cNvPr>
          <p:cNvSpPr txBox="1"/>
          <p:nvPr/>
        </p:nvSpPr>
        <p:spPr>
          <a:xfrm>
            <a:off x="3322622" y="6332464"/>
            <a:ext cx="8383509" cy="400110"/>
          </a:xfrm>
          <a:prstGeom prst="rect">
            <a:avLst/>
          </a:prstGeom>
          <a:noFill/>
        </p:spPr>
        <p:txBody>
          <a:bodyPr wrap="square" rtlCol="0">
            <a:spAutoFit/>
          </a:bodyPr>
          <a:lstStyle/>
          <a:p>
            <a:pPr algn="r"/>
            <a:r>
              <a:rPr lang="en-AU" sz="1000" b="1" dirty="0">
                <a:solidFill>
                  <a:srgbClr val="3F8EC5"/>
                </a:solidFill>
                <a:latin typeface="Verdana" panose="020B0604030504040204" pitchFamily="34" charset="0"/>
                <a:ea typeface="Verdana" panose="020B0604030504040204" pitchFamily="34" charset="0"/>
                <a:cs typeface="Verdana" panose="020B0604030504040204" pitchFamily="34" charset="0"/>
              </a:rPr>
              <a:t>Disability Data Advocacy Workshop for Organisations of Persons with Disabilities – </a:t>
            </a:r>
            <a:r>
              <a:rPr lang="en-AU" sz="1000" b="1" dirty="0">
                <a:solidFill>
                  <a:srgbClr val="C00000"/>
                </a:solidFill>
                <a:latin typeface="Verdana" panose="020B0604030504040204" pitchFamily="34" charset="0"/>
                <a:ea typeface="Verdana" panose="020B0604030504040204" pitchFamily="34" charset="0"/>
                <a:cs typeface="Verdana" panose="020B0604030504040204" pitchFamily="34" charset="0"/>
              </a:rPr>
              <a:t>SESSION 2</a:t>
            </a:r>
          </a:p>
          <a:p>
            <a:pPr algn="r"/>
            <a:endParaRPr lang="en-US" sz="1000" dirty="0"/>
          </a:p>
        </p:txBody>
      </p:sp>
      <p:sp>
        <p:nvSpPr>
          <p:cNvPr id="6" name="TextBox 5">
            <a:extLst>
              <a:ext uri="{FF2B5EF4-FFF2-40B4-BE49-F238E27FC236}">
                <a16:creationId xmlns:a16="http://schemas.microsoft.com/office/drawing/2014/main" id="{D6967F24-12CB-83F8-1CE4-A66F7B946DEB}"/>
              </a:ext>
            </a:extLst>
          </p:cNvPr>
          <p:cNvSpPr txBox="1"/>
          <p:nvPr/>
        </p:nvSpPr>
        <p:spPr>
          <a:xfrm>
            <a:off x="624689" y="6332464"/>
            <a:ext cx="2018923" cy="246221"/>
          </a:xfrm>
          <a:prstGeom prst="rect">
            <a:avLst/>
          </a:prstGeom>
          <a:noFill/>
        </p:spPr>
        <p:txBody>
          <a:bodyPr wrap="square" rtlCol="0">
            <a:spAutoFit/>
          </a:bodyPr>
          <a:lstStyle/>
          <a:p>
            <a:fld id="{9CAA54A6-5C63-AB4A-BFB1-7A53E2C7C1AC}" type="slidenum">
              <a:rPr lang="en-AU" sz="1000" b="1" smtClean="0">
                <a:solidFill>
                  <a:srgbClr val="3F8EC5"/>
                </a:solidFill>
                <a:latin typeface="Verdana" panose="020B0604030504040204" pitchFamily="34" charset="0"/>
                <a:ea typeface="Verdana" panose="020B0604030504040204" pitchFamily="34" charset="0"/>
                <a:cs typeface="Verdana" panose="020B0604030504040204" pitchFamily="34" charset="0"/>
              </a:rPr>
              <a:t>9</a:t>
            </a:fld>
            <a:endParaRPr lang="en-US" sz="1000" dirty="0"/>
          </a:p>
        </p:txBody>
      </p:sp>
    </p:spTree>
    <p:extLst>
      <p:ext uri="{BB962C8B-B14F-4D97-AF65-F5344CB8AC3E}">
        <p14:creationId xmlns:p14="http://schemas.microsoft.com/office/powerpoint/2010/main" val="1006695170"/>
      </p:ext>
    </p:extLst>
  </p:cSld>
  <p:clrMapOvr>
    <a:masterClrMapping/>
  </p:clrMapOvr>
</p:sld>
</file>

<file path=ppt/theme/theme1.xml><?xml version="1.0" encoding="utf-8"?>
<a:theme xmlns:a="http://schemas.openxmlformats.org/drawingml/2006/main" name="Custom">
  <a:themeElements>
    <a:clrScheme name="PRPD">
      <a:dk1>
        <a:sysClr val="windowText" lastClr="000000"/>
      </a:dk1>
      <a:lt1>
        <a:sysClr val="window" lastClr="FFFFFF"/>
      </a:lt1>
      <a:dk2>
        <a:srgbClr val="003C5C"/>
      </a:dk2>
      <a:lt2>
        <a:srgbClr val="E7E6E6"/>
      </a:lt2>
      <a:accent1>
        <a:srgbClr val="36A9E1"/>
      </a:accent1>
      <a:accent2>
        <a:srgbClr val="ED7D31"/>
      </a:accent2>
      <a:accent3>
        <a:srgbClr val="A5A5A5"/>
      </a:accent3>
      <a:accent4>
        <a:srgbClr val="FFC000"/>
      </a:accent4>
      <a:accent5>
        <a:srgbClr val="226B8C"/>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template.potx" id="{8F65D573-0869-4E80-BB1B-DD8D26184BE8}" vid="{C80E03D5-9B74-4F63-AD42-3ADF544341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737c2504-32d5-4e32-b846-d4f378d94766">
      <UserInfo>
        <DisplayName>Elizabeth Lockwood</DisplayName>
        <AccountId>14</AccountId>
        <AccountType/>
      </UserInfo>
    </SharedWithUsers>
    <TaxCatchAll xmlns="737c2504-32d5-4e32-b846-d4f378d94766" xsi:nil="true"/>
    <lcf76f155ced4ddcb4097134ff3c332f xmlns="b1dd9fb2-4965-4efe-ab6a-5f74955b3cd5">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3A5A4A228E2A945B387943220A99A75" ma:contentTypeVersion="17" ma:contentTypeDescription="Create a new document." ma:contentTypeScope="" ma:versionID="0a00de78f5bed246f89f6d8ad9fffedc">
  <xsd:schema xmlns:xsd="http://www.w3.org/2001/XMLSchema" xmlns:xs="http://www.w3.org/2001/XMLSchema" xmlns:p="http://schemas.microsoft.com/office/2006/metadata/properties" xmlns:ns2="b1dd9fb2-4965-4efe-ab6a-5f74955b3cd5" xmlns:ns3="737c2504-32d5-4e32-b846-d4f378d94766" targetNamespace="http://schemas.microsoft.com/office/2006/metadata/properties" ma:root="true" ma:fieldsID="720f109b9b8f81415ce091e28dec1ed3" ns2:_="" ns3:_="">
    <xsd:import namespace="b1dd9fb2-4965-4efe-ab6a-5f74955b3cd5"/>
    <xsd:import namespace="737c2504-32d5-4e32-b846-d4f378d9476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1dd9fb2-4965-4efe-ab6a-5f74955b3c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ea690f9-60e4-4b3b-90eb-0bcc63f223f0"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37c2504-32d5-4e32-b846-d4f378d9476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d0d07f30-4b12-4c72-8954-06a5479da043}" ma:internalName="TaxCatchAll" ma:showField="CatchAllData" ma:web="737c2504-32d5-4e32-b846-d4f378d9476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210269C-A25E-42AF-A07B-E48D09F13216}">
  <ds:schemaRefs>
    <ds:schemaRef ds:uri="http://schemas.microsoft.com/sharepoint/v3/contenttype/forms"/>
  </ds:schemaRefs>
</ds:datastoreItem>
</file>

<file path=customXml/itemProps2.xml><?xml version="1.0" encoding="utf-8"?>
<ds:datastoreItem xmlns:ds="http://schemas.openxmlformats.org/officeDocument/2006/customXml" ds:itemID="{C0ADE4CB-FF67-45C3-927E-AE113A3CB17C}">
  <ds:schemaRefs>
    <ds:schemaRef ds:uri="737c2504-32d5-4e32-b846-d4f378d94766"/>
    <ds:schemaRef ds:uri="http://purl.org/dc/elements/1.1/"/>
    <ds:schemaRef ds:uri="http://schemas.microsoft.com/office/2006/documentManagement/types"/>
    <ds:schemaRef ds:uri="http://purl.org/dc/terms/"/>
    <ds:schemaRef ds:uri="http://schemas.microsoft.com/office/infopath/2007/PartnerControls"/>
    <ds:schemaRef ds:uri="http://purl.org/dc/dcmitype/"/>
    <ds:schemaRef ds:uri="http://schemas.microsoft.com/office/2006/metadata/properties"/>
    <ds:schemaRef ds:uri="http://schemas.openxmlformats.org/package/2006/metadata/core-properties"/>
    <ds:schemaRef ds:uri="b1dd9fb2-4965-4efe-ab6a-5f74955b3cd5"/>
    <ds:schemaRef ds:uri="http://www.w3.org/XML/1998/namespace"/>
  </ds:schemaRefs>
</ds:datastoreItem>
</file>

<file path=customXml/itemProps3.xml><?xml version="1.0" encoding="utf-8"?>
<ds:datastoreItem xmlns:ds="http://schemas.openxmlformats.org/officeDocument/2006/customXml" ds:itemID="{2233394D-7FD0-4D83-AE99-3751681906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1dd9fb2-4965-4efe-ab6a-5f74955b3cd5"/>
    <ds:schemaRef ds:uri="737c2504-32d5-4e32-b846-d4f378d947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Presentation template</Template>
  <TotalTime>6884</TotalTime>
  <Words>1987</Words>
  <Application>Microsoft Office PowerPoint</Application>
  <PresentationFormat>Widescreen</PresentationFormat>
  <Paragraphs>172</Paragraphs>
  <Slides>20</Slides>
  <Notes>9</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Custom</vt:lpstr>
      <vt:lpstr>‘Leave no one behind’ The Critical Role of Data Disaggregation </vt:lpstr>
      <vt:lpstr>Session overview </vt:lpstr>
      <vt:lpstr>Overview of session</vt:lpstr>
      <vt:lpstr>Data disaggregation </vt:lpstr>
      <vt:lpstr>Useful definitions</vt:lpstr>
      <vt:lpstr>Data and the CRPD and the SDGs</vt:lpstr>
      <vt:lpstr>An SDG example of disaggregation</vt:lpstr>
      <vt:lpstr>Have we met the CRPD and SDG objectives around full equality and inclusion for persons with disabilities?</vt:lpstr>
      <vt:lpstr>Data needed to monitor indicators  (such as the SDGs)</vt:lpstr>
      <vt:lpstr>Defining disability - to identify the population with disabilities we need to define disability  </vt:lpstr>
      <vt:lpstr>What is disability?</vt:lpstr>
      <vt:lpstr>Risks of not identifying disability in data</vt:lpstr>
      <vt:lpstr>Identifying the population with disability using statistical data </vt:lpstr>
      <vt:lpstr>Identifying the population with disabilities using statistical data (1) </vt:lpstr>
      <vt:lpstr>Identifying the population with disabilities using statistical data (2)</vt:lpstr>
      <vt:lpstr>Identifying the population with disabilities using statistical data (3) </vt:lpstr>
      <vt:lpstr>Review - Why do we need disaggregated data?</vt:lpstr>
      <vt:lpstr>Potential sources of data to disaggregate SDG 8.5.2</vt:lpstr>
      <vt:lpstr>Summary of key points</vt:lpstr>
      <vt:lpstr>End of session Please complete Individual Reflection Sheets for this session </vt:lpstr>
    </vt:vector>
  </TitlesOfParts>
  <Company>CBM Australia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 for authors</dc:title>
  <dc:creator>Jennifer Madans</dc:creator>
  <cp:lastModifiedBy>Tod Emko, CPACC</cp:lastModifiedBy>
  <cp:revision>385</cp:revision>
  <dcterms:created xsi:type="dcterms:W3CDTF">2021-07-22T13:27:40Z</dcterms:created>
  <dcterms:modified xsi:type="dcterms:W3CDTF">2023-05-09T06:22:38Z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0x01010043A5A4A228E2A945B387943220A99A75</vt:lpwstr>
  </property>
  <property fmtid="{D5CDD505-2E9C-101B-9397-08002B2CF9AE}" pid="3" name="MediaServiceImageTags">
    <vt:lpwstr/>
  </property>
</Properties>
</file>