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25"/>
  </p:notesMasterIdLst>
  <p:handoutMasterIdLst>
    <p:handoutMasterId r:id="rId26"/>
  </p:handoutMasterIdLst>
  <p:sldIdLst>
    <p:sldId id="256" r:id="rId5"/>
    <p:sldId id="1090" r:id="rId6"/>
    <p:sldId id="259" r:id="rId7"/>
    <p:sldId id="1092" r:id="rId8"/>
    <p:sldId id="827" r:id="rId9"/>
    <p:sldId id="1045" r:id="rId10"/>
    <p:sldId id="1085" r:id="rId11"/>
    <p:sldId id="744" r:id="rId12"/>
    <p:sldId id="831" r:id="rId13"/>
    <p:sldId id="1028" r:id="rId14"/>
    <p:sldId id="926" r:id="rId15"/>
    <p:sldId id="931" r:id="rId16"/>
    <p:sldId id="1091" r:id="rId17"/>
    <p:sldId id="828" r:id="rId18"/>
    <p:sldId id="928" r:id="rId19"/>
    <p:sldId id="936" r:id="rId20"/>
    <p:sldId id="1093" r:id="rId21"/>
    <p:sldId id="934" r:id="rId22"/>
    <p:sldId id="1089" r:id="rId23"/>
    <p:sldId id="30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A3F904-C9F0-2B6F-29D2-36E4273853B8}" name="Amanda Willimott" initials="AW" userId="S::awillimott@cbm.org.au::a03815ee-9218-485d-8e31-93ad5312f63a" providerId="AD"/>
  <p188:author id="{583DA564-E0B3-8B65-BED9-AA9239903A4D}" name="Amanda Willimott" initials="AW" userId="S::awillimott_cbm.org.au#ext#@cbmglobal.onmicrosoft.com::27134a4b-9965-4522-a53e-590b8b69991a" providerId="AD"/>
  <p188:author id="{907D0066-A7CF-A7EC-5C7D-44D24186931B}" name="Debbie Gallagher" initials="DG" userId="S::debbie.gallagher@cbm-global.org::f0676cfd-f613-49fb-935e-799b6c487e3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nnifer Madans" initials="JM" lastIdx="80" clrIdx="0">
    <p:extLst>
      <p:ext uri="{19B8F6BF-5375-455C-9EA6-DF929625EA0E}">
        <p15:presenceInfo xmlns:p15="http://schemas.microsoft.com/office/powerpoint/2012/main" userId="933cd1dea7d96209" providerId="Windows Live"/>
      </p:ext>
    </p:extLst>
  </p:cmAuthor>
  <p:cmAuthor id="2" name="E. M. Lockwood" initials="EML" lastIdx="1" clrIdx="1">
    <p:extLst>
      <p:ext uri="{19B8F6BF-5375-455C-9EA6-DF929625EA0E}">
        <p15:presenceInfo xmlns:p15="http://schemas.microsoft.com/office/powerpoint/2012/main" userId="b1666df3e4b8442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B09C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FD56D00-C817-4817-2597-AC91988C3C17}" v="7" dt="2023-05-09T06:22:33.42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51" autoAdjust="0"/>
    <p:restoredTop sz="86351"/>
  </p:normalViewPr>
  <p:slideViewPr>
    <p:cSldViewPr snapToGrid="0">
      <p:cViewPr varScale="1">
        <p:scale>
          <a:sx n="68" d="100"/>
          <a:sy n="68" d="100"/>
        </p:scale>
        <p:origin x="1344" y="53"/>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sty Thompson" userId="S::kirsty.thompson@cbm-global.org::d37a5195-ecbf-4ffb-9179-f32de25a85f4" providerId="AD" clId="Web-{BFD56D00-C817-4817-2597-AC91988C3C17}"/>
    <pc:docChg chg="modSld">
      <pc:chgData name="Kirsty Thompson" userId="S::kirsty.thompson@cbm-global.org::d37a5195-ecbf-4ffb-9179-f32de25a85f4" providerId="AD" clId="Web-{BFD56D00-C817-4817-2597-AC91988C3C17}" dt="2023-05-09T06:22:33.427" v="7"/>
      <pc:docMkLst>
        <pc:docMk/>
      </pc:docMkLst>
      <pc:sldChg chg="modSp delCm modCm">
        <pc:chgData name="Kirsty Thompson" userId="S::kirsty.thompson@cbm-global.org::d37a5195-ecbf-4ffb-9179-f32de25a85f4" providerId="AD" clId="Web-{BFD56D00-C817-4817-2597-AC91988C3C17}" dt="2023-05-09T06:21:04.502" v="3"/>
        <pc:sldMkLst>
          <pc:docMk/>
          <pc:sldMk cId="1807589677" sldId="928"/>
        </pc:sldMkLst>
        <pc:spChg chg="mod">
          <ac:chgData name="Kirsty Thompson" userId="S::kirsty.thompson@cbm-global.org::d37a5195-ecbf-4ffb-9179-f32de25a85f4" providerId="AD" clId="Web-{BFD56D00-C817-4817-2597-AC91988C3C17}" dt="2023-05-09T06:21:04.236" v="2" actId="20577"/>
          <ac:spMkLst>
            <pc:docMk/>
            <pc:sldMk cId="1807589677" sldId="928"/>
            <ac:spMk id="3" creationId="{00000000-0000-0000-0000-000000000000}"/>
          </ac:spMkLst>
        </pc:spChg>
        <pc:extLst>
          <p:ext xmlns:p="http://schemas.openxmlformats.org/presentationml/2006/main" uri="{D6D511B9-2390-475A-947B-AFAB55BFBCF1}">
            <pc226:cmChg xmlns:pc226="http://schemas.microsoft.com/office/powerpoint/2022/06/main/command" chg="del mod">
              <pc226:chgData name="Kirsty Thompson" userId="S::kirsty.thompson@cbm-global.org::d37a5195-ecbf-4ffb-9179-f32de25a85f4" providerId="AD" clId="Web-{BFD56D00-C817-4817-2597-AC91988C3C17}" dt="2023-05-09T06:21:04.502" v="3"/>
              <pc2:cmMkLst xmlns:pc2="http://schemas.microsoft.com/office/powerpoint/2019/9/main/command">
                <pc:docMk/>
                <pc:sldMk cId="1807589677" sldId="928"/>
                <pc2:cmMk id="{A6084473-E8E0-4BCE-9EC1-AC0CC90507F1}"/>
              </pc2:cmMkLst>
            </pc226:cmChg>
            <pc226:cmChg xmlns:pc226="http://schemas.microsoft.com/office/powerpoint/2022/06/main/command" chg="del">
              <pc226:chgData name="Kirsty Thompson" userId="S::kirsty.thompson@cbm-global.org::d37a5195-ecbf-4ffb-9179-f32de25a85f4" providerId="AD" clId="Web-{BFD56D00-C817-4817-2597-AC91988C3C17}" dt="2023-05-09T06:20:39.251" v="0"/>
              <pc2:cmMkLst xmlns:pc2="http://schemas.microsoft.com/office/powerpoint/2019/9/main/command">
                <pc:docMk/>
                <pc:sldMk cId="1807589677" sldId="928"/>
                <pc2:cmMk id="{8511A189-7D6B-374C-BF89-E2F2931655B3}"/>
              </pc2:cmMkLst>
            </pc226:cmChg>
          </p:ext>
        </pc:extLst>
      </pc:sldChg>
      <pc:sldChg chg="delCm">
        <pc:chgData name="Kirsty Thompson" userId="S::kirsty.thompson@cbm-global.org::d37a5195-ecbf-4ffb-9179-f32de25a85f4" providerId="AD" clId="Web-{BFD56D00-C817-4817-2597-AC91988C3C17}" dt="2023-05-09T06:21:22.455" v="4"/>
        <pc:sldMkLst>
          <pc:docMk/>
          <pc:sldMk cId="1618055226" sldId="936"/>
        </pc:sldMkLst>
        <pc:extLst>
          <p:ext xmlns:p="http://schemas.openxmlformats.org/presentationml/2006/main" uri="{D6D511B9-2390-475A-947B-AFAB55BFBCF1}">
            <pc226:cmChg xmlns:pc226="http://schemas.microsoft.com/office/powerpoint/2022/06/main/command" chg="del">
              <pc226:chgData name="Kirsty Thompson" userId="S::kirsty.thompson@cbm-global.org::d37a5195-ecbf-4ffb-9179-f32de25a85f4" providerId="AD" clId="Web-{BFD56D00-C817-4817-2597-AC91988C3C17}" dt="2023-05-09T06:21:22.455" v="4"/>
              <pc2:cmMkLst xmlns:pc2="http://schemas.microsoft.com/office/powerpoint/2019/9/main/command">
                <pc:docMk/>
                <pc:sldMk cId="1618055226" sldId="936"/>
                <pc2:cmMk id="{5FDE53FB-4C59-7D4B-BBC2-D59C6C62C602}"/>
              </pc2:cmMkLst>
            </pc226:cmChg>
          </p:ext>
        </pc:extLst>
      </pc:sldChg>
      <pc:sldChg chg="delCm">
        <pc:chgData name="Kirsty Thompson" userId="S::kirsty.thompson@cbm-global.org::d37a5195-ecbf-4ffb-9179-f32de25a85f4" providerId="AD" clId="Web-{BFD56D00-C817-4817-2597-AC91988C3C17}" dt="2023-05-09T06:22:20.926" v="6"/>
        <pc:sldMkLst>
          <pc:docMk/>
          <pc:sldMk cId="2694898006" sldId="1089"/>
        </pc:sldMkLst>
        <pc:extLst>
          <p:ext xmlns:p="http://schemas.openxmlformats.org/presentationml/2006/main" uri="{D6D511B9-2390-475A-947B-AFAB55BFBCF1}">
            <pc226:cmChg xmlns:pc226="http://schemas.microsoft.com/office/powerpoint/2022/06/main/command" chg="del">
              <pc226:chgData name="Kirsty Thompson" userId="S::kirsty.thompson@cbm-global.org::d37a5195-ecbf-4ffb-9179-f32de25a85f4" providerId="AD" clId="Web-{BFD56D00-C817-4817-2597-AC91988C3C17}" dt="2023-05-09T06:22:20.926" v="6"/>
              <pc2:cmMkLst xmlns:pc2="http://schemas.microsoft.com/office/powerpoint/2019/9/main/command">
                <pc:docMk/>
                <pc:sldMk cId="2694898006" sldId="1089"/>
                <pc2:cmMk id="{5DD84A11-F1FE-4B5E-89BF-0322AE6FBC9D}"/>
              </pc2:cmMkLst>
            </pc226:cmChg>
          </p:ext>
        </pc:extLst>
      </pc:sldChg>
      <pc:sldChg chg="delCm">
        <pc:chgData name="Kirsty Thompson" userId="S::kirsty.thompson@cbm-global.org::d37a5195-ecbf-4ffb-9179-f32de25a85f4" providerId="AD" clId="Web-{BFD56D00-C817-4817-2597-AC91988C3C17}" dt="2023-05-09T06:22:33.427" v="7"/>
        <pc:sldMkLst>
          <pc:docMk/>
          <pc:sldMk cId="242499820" sldId="1093"/>
        </pc:sldMkLst>
        <pc:extLst>
          <p:ext xmlns:p="http://schemas.openxmlformats.org/presentationml/2006/main" uri="{D6D511B9-2390-475A-947B-AFAB55BFBCF1}">
            <pc226:cmChg xmlns:pc226="http://schemas.microsoft.com/office/powerpoint/2022/06/main/command" chg="del">
              <pc226:chgData name="Kirsty Thompson" userId="S::kirsty.thompson@cbm-global.org::d37a5195-ecbf-4ffb-9179-f32de25a85f4" providerId="AD" clId="Web-{BFD56D00-C817-4817-2597-AC91988C3C17}" dt="2023-05-09T06:22:33.427" v="7"/>
              <pc2:cmMkLst xmlns:pc2="http://schemas.microsoft.com/office/powerpoint/2019/9/main/command">
                <pc:docMk/>
                <pc:sldMk cId="242499820" sldId="1093"/>
                <pc2:cmMk id="{CEDD8635-E372-4087-A926-6910A180C77C}"/>
              </pc2:cmMkLst>
            </pc226:cmChg>
            <pc226:cmChg xmlns:pc226="http://schemas.microsoft.com/office/powerpoint/2022/06/main/command" chg="del">
              <pc226:chgData name="Kirsty Thompson" userId="S::kirsty.thompson@cbm-global.org::d37a5195-ecbf-4ffb-9179-f32de25a85f4" providerId="AD" clId="Web-{BFD56D00-C817-4817-2597-AC91988C3C17}" dt="2023-05-09T06:22:07.957" v="5"/>
              <pc2:cmMkLst xmlns:pc2="http://schemas.microsoft.com/office/powerpoint/2019/9/main/command">
                <pc:docMk/>
                <pc:sldMk cId="242499820" sldId="1093"/>
                <pc2:cmMk id="{50CB43BB-8B22-A348-8EB1-C22B30DDC89F}"/>
              </pc2:cmMkLst>
            </pc226:cmChg>
          </p:ext>
        </pc:ext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608C75-C363-47E1-A407-6C532ADDDD69}" type="datetimeFigureOut">
              <a:rPr lang="en-AU" smtClean="0"/>
              <a:t>20/09/2023</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9D1229-CD6C-4DD1-AF84-8FF673E1E786}" type="slidenum">
              <a:rPr lang="en-AU" smtClean="0"/>
              <a:t>‹N°›</a:t>
            </a:fld>
            <a:endParaRPr lang="en-AU"/>
          </a:p>
        </p:txBody>
      </p:sp>
    </p:spTree>
    <p:extLst>
      <p:ext uri="{BB962C8B-B14F-4D97-AF65-F5344CB8AC3E}">
        <p14:creationId xmlns:p14="http://schemas.microsoft.com/office/powerpoint/2010/main" val="3797755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79483-C752-3745-A074-858F36C64E14}" type="datetimeFigureOut">
              <a:rPr lang="en-US" smtClean="0"/>
              <a:t>9/20/2023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89BCC-58BB-5F41-89FF-EA8DA1D423C6}" type="slidenum">
              <a:rPr lang="en-US" smtClean="0"/>
              <a:t>‹N°›</a:t>
            </a:fld>
            <a:endParaRPr lang="en-US"/>
          </a:p>
        </p:txBody>
      </p:sp>
    </p:spTree>
    <p:extLst>
      <p:ext uri="{BB962C8B-B14F-4D97-AF65-F5344CB8AC3E}">
        <p14:creationId xmlns:p14="http://schemas.microsoft.com/office/powerpoint/2010/main" val="194409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1</a:t>
            </a:fld>
            <a:endParaRPr lang="es"/>
          </a:p>
        </p:txBody>
      </p:sp>
    </p:spTree>
    <p:extLst>
      <p:ext uri="{BB962C8B-B14F-4D97-AF65-F5344CB8AC3E}">
        <p14:creationId xmlns:p14="http://schemas.microsoft.com/office/powerpoint/2010/main" val="2430162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2</a:t>
            </a:fld>
            <a:endParaRPr lang="es"/>
          </a:p>
        </p:txBody>
      </p:sp>
    </p:spTree>
    <p:extLst>
      <p:ext uri="{BB962C8B-B14F-4D97-AF65-F5344CB8AC3E}">
        <p14:creationId xmlns:p14="http://schemas.microsoft.com/office/powerpoint/2010/main" val="2196830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4</a:t>
            </a:fld>
            <a:endParaRPr lang="es"/>
          </a:p>
        </p:txBody>
      </p:sp>
    </p:spTree>
    <p:extLst>
      <p:ext uri="{BB962C8B-B14F-4D97-AF65-F5344CB8AC3E}">
        <p14:creationId xmlns:p14="http://schemas.microsoft.com/office/powerpoint/2010/main" val="31179012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1C57D3D9-9800-4F22-BC13-FE54F38AF08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F6025921-B5CE-4B57-9417-C2A4D0EA88E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 altLang="en-US"/>
          </a:p>
        </p:txBody>
      </p:sp>
      <p:sp>
        <p:nvSpPr>
          <p:cNvPr id="25603" name="Slide Number Placeholder 3">
            <a:extLst>
              <a:ext uri="{FF2B5EF4-FFF2-40B4-BE49-F238E27FC236}">
                <a16:creationId xmlns:a16="http://schemas.microsoft.com/office/drawing/2014/main" id="{C4DD2BAD-6E54-4BF2-AE40-B428DF1D37B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513">
              <a:spcBef>
                <a:spcPct val="30000"/>
              </a:spcBef>
              <a:defRPr sz="1200">
                <a:solidFill>
                  <a:schemeClr val="tx1"/>
                </a:solidFill>
                <a:latin typeface="Calibri" panose="020F0502020204030204" pitchFamily="34" charset="0"/>
              </a:defRPr>
            </a:lvl2pPr>
            <a:lvl3pPr marL="1163638" indent="-231775">
              <a:spcBef>
                <a:spcPct val="30000"/>
              </a:spcBef>
              <a:defRPr sz="1200">
                <a:solidFill>
                  <a:schemeClr val="tx1"/>
                </a:solidFill>
                <a:latin typeface="Calibri" panose="020F0502020204030204" pitchFamily="34" charset="0"/>
              </a:defRPr>
            </a:lvl3pPr>
            <a:lvl4pPr marL="1630363"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algn="l" rtl="0">
              <a:spcBef>
                <a:spcPct val="0"/>
              </a:spcBef>
            </a:pPr>
            <a:fld id="{F62541A1-EDF8-4153-AA13-4A74214EC002}" type="slidenum">
              <a:rPr>
                <a:latin typeface="Bookman Old Style" panose="02050604050505020204" pitchFamily="18" charset="0"/>
              </a:rPr>
              <a:pPr>
                <a:spcBef>
                  <a:spcPct val="0"/>
                </a:spcBef>
              </a:pPr>
              <a:t>8</a:t>
            </a:fld>
            <a:endParaRPr lang="es" altLang="en-US">
              <a:latin typeface="Bookman Old Style" panose="02050604050505020204" pitchFamily="18" charset="0"/>
            </a:endParaRPr>
          </a:p>
        </p:txBody>
      </p:sp>
    </p:spTree>
    <p:extLst>
      <p:ext uri="{BB962C8B-B14F-4D97-AF65-F5344CB8AC3E}">
        <p14:creationId xmlns:p14="http://schemas.microsoft.com/office/powerpoint/2010/main" val="3997784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14</a:t>
            </a:fld>
            <a:endParaRPr lang="es"/>
          </a:p>
        </p:txBody>
      </p:sp>
    </p:spTree>
    <p:extLst>
      <p:ext uri="{BB962C8B-B14F-4D97-AF65-F5344CB8AC3E}">
        <p14:creationId xmlns:p14="http://schemas.microsoft.com/office/powerpoint/2010/main" val="2334490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15</a:t>
            </a:fld>
            <a:endParaRPr lang="es"/>
          </a:p>
        </p:txBody>
      </p:sp>
    </p:spTree>
    <p:extLst>
      <p:ext uri="{BB962C8B-B14F-4D97-AF65-F5344CB8AC3E}">
        <p14:creationId xmlns:p14="http://schemas.microsoft.com/office/powerpoint/2010/main" val="11428626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18</a:t>
            </a:fld>
            <a:endParaRPr lang="es"/>
          </a:p>
        </p:txBody>
      </p:sp>
    </p:spTree>
    <p:extLst>
      <p:ext uri="{BB962C8B-B14F-4D97-AF65-F5344CB8AC3E}">
        <p14:creationId xmlns:p14="http://schemas.microsoft.com/office/powerpoint/2010/main" val="3252358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19</a:t>
            </a:fld>
            <a:endParaRPr lang="es"/>
          </a:p>
        </p:txBody>
      </p:sp>
    </p:spTree>
    <p:extLst>
      <p:ext uri="{BB962C8B-B14F-4D97-AF65-F5344CB8AC3E}">
        <p14:creationId xmlns:p14="http://schemas.microsoft.com/office/powerpoint/2010/main" val="13453264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
          </a:p>
        </p:txBody>
      </p:sp>
      <p:sp>
        <p:nvSpPr>
          <p:cNvPr id="4" name="Slide Number Placeholder 3"/>
          <p:cNvSpPr>
            <a:spLocks noGrp="1"/>
          </p:cNvSpPr>
          <p:nvPr>
            <p:ph type="sldNum" sz="quarter" idx="5"/>
          </p:nvPr>
        </p:nvSpPr>
        <p:spPr/>
        <p:txBody>
          <a:bodyPr/>
          <a:lstStyle/>
          <a:p>
            <a:pPr algn="l" rtl="0"/>
            <a:fld id="{3E289BCC-58BB-5F41-89FF-EA8DA1D423C6}" type="slidenum">
              <a:rPr/>
              <a:t>20</a:t>
            </a:fld>
            <a:endParaRPr lang="es"/>
          </a:p>
        </p:txBody>
      </p:sp>
    </p:spTree>
    <p:extLst>
      <p:ext uri="{BB962C8B-B14F-4D97-AF65-F5344CB8AC3E}">
        <p14:creationId xmlns:p14="http://schemas.microsoft.com/office/powerpoint/2010/main" val="3801388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Footer Placeholder 6"/>
          <p:cNvSpPr>
            <a:spLocks noGrp="1"/>
          </p:cNvSpPr>
          <p:nvPr>
            <p:ph type="ftr" sz="quarter" idx="10"/>
          </p:nvPr>
        </p:nvSpPr>
        <p:spPr/>
        <p:txBody>
          <a:bodyPr/>
          <a:lstStyle/>
          <a:p>
            <a:endParaRPr lang="en-AU"/>
          </a:p>
        </p:txBody>
      </p:sp>
    </p:spTree>
    <p:extLst>
      <p:ext uri="{BB962C8B-B14F-4D97-AF65-F5344CB8AC3E}">
        <p14:creationId xmlns:p14="http://schemas.microsoft.com/office/powerpoint/2010/main" val="71221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landscape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94270" y="480156"/>
            <a:ext cx="11203460" cy="5179240"/>
          </a:xfrm>
        </p:spPr>
        <p:txBody>
          <a:bodyPr/>
          <a:lstStyle>
            <a:lvl1pPr marL="0" indent="0">
              <a:buNone/>
              <a:defRPr/>
            </a:lvl1pPr>
          </a:lstStyle>
          <a:p>
            <a:r>
              <a:rPr lang="en-US"/>
              <a:t>Click icon to add picture</a:t>
            </a:r>
            <a:endParaRPr lang="en-AU"/>
          </a:p>
        </p:txBody>
      </p:sp>
      <p:sp>
        <p:nvSpPr>
          <p:cNvPr id="4" name="Text Placeholder 8"/>
          <p:cNvSpPr>
            <a:spLocks noGrp="1"/>
          </p:cNvSpPr>
          <p:nvPr>
            <p:ph type="body" sz="quarter" idx="12" hasCustomPrompt="1"/>
          </p:nvPr>
        </p:nvSpPr>
        <p:spPr>
          <a:xfrm>
            <a:off x="1615924" y="5793740"/>
            <a:ext cx="8960154" cy="590128"/>
          </a:xfrm>
        </p:spPr>
        <p:txBody>
          <a:bodyPr lIns="0" rIns="0">
            <a:noAutofit/>
          </a:bodyPr>
          <a:lstStyle>
            <a:lvl1pPr marL="0" indent="0" algn="ctr">
              <a:buNone/>
              <a:defRPr sz="2400" b="1">
                <a:solidFill>
                  <a:schemeClr val="tx1"/>
                </a:solidFill>
                <a:latin typeface="+mj-lt"/>
              </a:defRPr>
            </a:lvl1pPr>
          </a:lstStyle>
          <a:p>
            <a:pPr lvl="0"/>
            <a:r>
              <a:rPr lang="en-US"/>
              <a:t>Caption goes here</a:t>
            </a:r>
          </a:p>
        </p:txBody>
      </p:sp>
    </p:spTree>
    <p:extLst>
      <p:ext uri="{BB962C8B-B14F-4D97-AF65-F5344CB8AC3E}">
        <p14:creationId xmlns:p14="http://schemas.microsoft.com/office/powerpoint/2010/main" val="3073374267"/>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portrait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8637006" cy="6858000"/>
          </a:xfrm>
        </p:spPr>
        <p:txBody>
          <a:bodyPr/>
          <a:lstStyle>
            <a:lvl1pPr marL="0" indent="0">
              <a:buNone/>
              <a:defRPr/>
            </a:lvl1pPr>
          </a:lstStyle>
          <a:p>
            <a:r>
              <a:rPr lang="en-US"/>
              <a:t>Click icon to add picture</a:t>
            </a:r>
            <a:endParaRPr lang="en-AU"/>
          </a:p>
        </p:txBody>
      </p:sp>
      <p:sp>
        <p:nvSpPr>
          <p:cNvPr id="4" name="Text Placeholder 8"/>
          <p:cNvSpPr>
            <a:spLocks noGrp="1"/>
          </p:cNvSpPr>
          <p:nvPr>
            <p:ph type="body" sz="quarter" idx="12" hasCustomPrompt="1"/>
          </p:nvPr>
        </p:nvSpPr>
        <p:spPr>
          <a:xfrm>
            <a:off x="8799968" y="1642534"/>
            <a:ext cx="3070299" cy="4301067"/>
          </a:xfrm>
        </p:spPr>
        <p:txBody>
          <a:bodyPr lIns="0" rIns="0">
            <a:noAutofit/>
          </a:bodyPr>
          <a:lstStyle>
            <a:lvl1pPr marL="0" indent="0" algn="l">
              <a:buNone/>
              <a:defRPr sz="2400" b="1">
                <a:solidFill>
                  <a:schemeClr val="tx1"/>
                </a:solidFill>
                <a:latin typeface="+mj-lt"/>
              </a:defRPr>
            </a:lvl1pPr>
          </a:lstStyle>
          <a:p>
            <a:pPr lvl="0"/>
            <a:r>
              <a:rPr lang="en-US"/>
              <a:t>Caption goes here</a:t>
            </a:r>
          </a:p>
        </p:txBody>
      </p:sp>
    </p:spTree>
    <p:extLst>
      <p:ext uri="{BB962C8B-B14F-4D97-AF65-F5344CB8AC3E}">
        <p14:creationId xmlns:p14="http://schemas.microsoft.com/office/powerpoint/2010/main" val="186825074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419350" y="4465104"/>
            <a:ext cx="7353300" cy="819150"/>
          </a:xfrm>
        </p:spPr>
        <p:txBody>
          <a:bodyPr anchor="b" anchorCtr="0">
            <a:noAutofit/>
          </a:bodyPr>
          <a:lstStyle>
            <a:lvl1pPr marL="0" indent="0" algn="ctr">
              <a:buNone/>
              <a:defRPr sz="2800" b="0" baseline="0">
                <a:solidFill>
                  <a:schemeClr val="bg1"/>
                </a:solidFill>
                <a:latin typeface="+mj-lt"/>
              </a:defRPr>
            </a:lvl1pPr>
          </a:lstStyle>
          <a:p>
            <a:pPr lvl="0"/>
            <a:r>
              <a:rPr lang="en-AU"/>
              <a:t>Contact details</a:t>
            </a:r>
          </a:p>
        </p:txBody>
      </p:sp>
      <p:sp>
        <p:nvSpPr>
          <p:cNvPr id="1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a:t>Closing slide</a:t>
            </a:r>
          </a:p>
        </p:txBody>
      </p:sp>
    </p:spTree>
    <p:extLst>
      <p:ext uri="{BB962C8B-B14F-4D97-AF65-F5344CB8AC3E}">
        <p14:creationId xmlns:p14="http://schemas.microsoft.com/office/powerpoint/2010/main" val="128381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ext Placeholder 2"/>
          <p:cNvSpPr>
            <a:spLocks noGrp="1"/>
          </p:cNvSpPr>
          <p:nvPr>
            <p:ph type="body" sz="half" idx="1"/>
          </p:nvPr>
        </p:nvSpPr>
        <p:spPr>
          <a:xfrm>
            <a:off x="7556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hart Placeholder 3"/>
          <p:cNvSpPr>
            <a:spLocks noGrp="1"/>
          </p:cNvSpPr>
          <p:nvPr>
            <p:ph type="chart" sz="half" idx="2"/>
          </p:nvPr>
        </p:nvSpPr>
        <p:spPr>
          <a:xfrm>
            <a:off x="6191251" y="1752600"/>
            <a:ext cx="5232400" cy="4267200"/>
          </a:xfrm>
        </p:spPr>
        <p:txBody>
          <a:bodyPr>
            <a:normAutofit/>
          </a:bodyPr>
          <a:lstStyle/>
          <a:p>
            <a:pPr lvl="0"/>
            <a:endParaRPr lang="en-US" noProof="0"/>
          </a:p>
        </p:txBody>
      </p:sp>
      <p:sp>
        <p:nvSpPr>
          <p:cNvPr id="5" name="Rectangle 6">
            <a:extLst>
              <a:ext uri="{FF2B5EF4-FFF2-40B4-BE49-F238E27FC236}">
                <a16:creationId xmlns:a16="http://schemas.microsoft.com/office/drawing/2014/main" id="{9E5AD8B6-6B6F-4437-AFFA-F2BF2E68EAC2}"/>
              </a:ext>
            </a:extLst>
          </p:cNvPr>
          <p:cNvSpPr>
            <a:spLocks noGrp="1" noChangeArrowheads="1"/>
          </p:cNvSpPr>
          <p:nvPr>
            <p:ph type="dt" sz="half" idx="10"/>
          </p:nvPr>
        </p:nvSpPr>
        <p:spPr/>
        <p:txBody>
          <a:bodyPr/>
          <a:lstStyle>
            <a:lvl1pPr>
              <a:defRPr/>
            </a:lvl1pPr>
          </a:lstStyle>
          <a:p>
            <a:pPr>
              <a:defRPr/>
            </a:pPr>
            <a:fld id="{5ED91211-C552-4A15-A10D-D3A6A1D0947B}" type="datetime1">
              <a:rPr lang="en-US"/>
              <a:pPr>
                <a:defRPr/>
              </a:pPr>
              <a:t>9/20/2023</a:t>
            </a:fld>
            <a:endParaRPr lang="en-US"/>
          </a:p>
        </p:txBody>
      </p:sp>
      <p:sp>
        <p:nvSpPr>
          <p:cNvPr id="6" name="Rectangle 7">
            <a:extLst>
              <a:ext uri="{FF2B5EF4-FFF2-40B4-BE49-F238E27FC236}">
                <a16:creationId xmlns:a16="http://schemas.microsoft.com/office/drawing/2014/main" id="{C005F92B-63C1-4A25-91E7-6BA2BC737CE8}"/>
              </a:ext>
            </a:extLst>
          </p:cNvPr>
          <p:cNvSpPr>
            <a:spLocks noGrp="1" noChangeArrowheads="1"/>
          </p:cNvSpPr>
          <p:nvPr>
            <p:ph type="ftr" sz="quarter" idx="11"/>
          </p:nvPr>
        </p:nvSpPr>
        <p:spPr/>
        <p:txBody>
          <a:bodyPr/>
          <a:lstStyle>
            <a:lvl1pPr>
              <a:defRPr/>
            </a:lvl1pPr>
          </a:lstStyle>
          <a:p>
            <a:pPr>
              <a:defRPr/>
            </a:pPr>
            <a:r>
              <a:rPr lang="en-US"/>
              <a:t>WG-18 Rome, Italy</a:t>
            </a:r>
          </a:p>
        </p:txBody>
      </p:sp>
      <p:sp>
        <p:nvSpPr>
          <p:cNvPr id="7" name="Rectangle 8">
            <a:extLst>
              <a:ext uri="{FF2B5EF4-FFF2-40B4-BE49-F238E27FC236}">
                <a16:creationId xmlns:a16="http://schemas.microsoft.com/office/drawing/2014/main" id="{0114AAEF-6179-400F-A740-2E280C9A5020}"/>
              </a:ext>
            </a:extLst>
          </p:cNvPr>
          <p:cNvSpPr>
            <a:spLocks noGrp="1" noChangeArrowheads="1"/>
          </p:cNvSpPr>
          <p:nvPr>
            <p:ph type="sldNum" sz="quarter" idx="12"/>
          </p:nvPr>
        </p:nvSpPr>
        <p:spPr/>
        <p:txBody>
          <a:bodyPr/>
          <a:lstStyle>
            <a:lvl1pPr>
              <a:defRPr/>
            </a:lvl1pPr>
          </a:lstStyle>
          <a:p>
            <a:fld id="{43D082D7-CF16-4E17-8AD2-CE14347B7D71}" type="slidenum">
              <a:rPr lang="en-US" altLang="en-US"/>
              <a:pPr/>
              <a:t>‹N°›</a:t>
            </a:fld>
            <a:endParaRPr lang="en-US" altLang="en-US"/>
          </a:p>
        </p:txBody>
      </p:sp>
    </p:spTree>
    <p:extLst>
      <p:ext uri="{BB962C8B-B14F-4D97-AF65-F5344CB8AC3E}">
        <p14:creationId xmlns:p14="http://schemas.microsoft.com/office/powerpoint/2010/main" val="3696997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3" name="Content Placeholder 2"/>
          <p:cNvSpPr>
            <a:spLocks noGrp="1"/>
          </p:cNvSpPr>
          <p:nvPr>
            <p:ph sz="half" idx="1"/>
          </p:nvPr>
        </p:nvSpPr>
        <p:spPr>
          <a:xfrm>
            <a:off x="626533" y="1825625"/>
            <a:ext cx="5393267" cy="4351338"/>
          </a:xfrm>
        </p:spPr>
        <p:txBody>
          <a:bodyPr/>
          <a:lstStyle>
            <a:lvl1pPr>
              <a:defRPr sz="2800"/>
            </a:lvl1pPr>
            <a:lvl2pPr>
              <a:defRPr sz="24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172199" y="1825625"/>
            <a:ext cx="539326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8" name="Footer Placeholder 7"/>
          <p:cNvSpPr>
            <a:spLocks noGrp="1"/>
          </p:cNvSpPr>
          <p:nvPr>
            <p:ph type="ftr" sz="quarter" idx="10"/>
          </p:nvPr>
        </p:nvSpPr>
        <p:spPr/>
        <p:txBody>
          <a:bodyPr/>
          <a:lstStyle/>
          <a:p>
            <a:endParaRPr lang="en-AU"/>
          </a:p>
        </p:txBody>
      </p:sp>
    </p:spTree>
    <p:extLst>
      <p:ext uri="{BB962C8B-B14F-4D97-AF65-F5344CB8AC3E}">
        <p14:creationId xmlns:p14="http://schemas.microsoft.com/office/powerpoint/2010/main" val="418191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lus large photo">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3" cy="709671"/>
          </a:xfrm>
        </p:spPr>
        <p:txBody>
          <a:bodyPr/>
          <a:lstStyle/>
          <a:p>
            <a:r>
              <a:rPr lang="en-US"/>
              <a:t>Click to edit Master title style</a:t>
            </a:r>
            <a:endParaRPr lang="en-AU"/>
          </a:p>
        </p:txBody>
      </p:sp>
      <p:sp>
        <p:nvSpPr>
          <p:cNvPr id="3" name="Content Placeholder 2"/>
          <p:cNvSpPr>
            <a:spLocks noGrp="1"/>
          </p:cNvSpPr>
          <p:nvPr>
            <p:ph sz="half" idx="1"/>
          </p:nvPr>
        </p:nvSpPr>
        <p:spPr>
          <a:xfrm>
            <a:off x="626534" y="1243601"/>
            <a:ext cx="4483348" cy="49333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Picture Placeholder 5"/>
          <p:cNvSpPr>
            <a:spLocks noGrp="1"/>
          </p:cNvSpPr>
          <p:nvPr>
            <p:ph type="pic" sz="quarter" idx="11"/>
          </p:nvPr>
        </p:nvSpPr>
        <p:spPr>
          <a:xfrm>
            <a:off x="5202091" y="1243601"/>
            <a:ext cx="6552000" cy="4933362"/>
          </a:xfrm>
        </p:spPr>
        <p:txBody>
          <a:bodyPr/>
          <a:lstStyle>
            <a:lvl1pPr marL="0" indent="0">
              <a:buNone/>
              <a:defRPr/>
            </a:lvl1pPr>
          </a:lstStyle>
          <a:p>
            <a:r>
              <a:rPr lang="en-US"/>
              <a:t>Click icon to add picture</a:t>
            </a:r>
            <a:endParaRPr lang="en-AU"/>
          </a:p>
        </p:txBody>
      </p:sp>
      <p:sp>
        <p:nvSpPr>
          <p:cNvPr id="9" name="Text Placeholder 8"/>
          <p:cNvSpPr>
            <a:spLocks noGrp="1"/>
          </p:cNvSpPr>
          <p:nvPr>
            <p:ph type="body" sz="quarter" idx="12" hasCustomPrompt="1"/>
          </p:nvPr>
        </p:nvSpPr>
        <p:spPr>
          <a:xfrm>
            <a:off x="5202091" y="6251793"/>
            <a:ext cx="6551999" cy="332423"/>
          </a:xfrm>
        </p:spPr>
        <p:txBody>
          <a:bodyPr lIns="0" rIns="0">
            <a:normAutofit/>
          </a:bodyPr>
          <a:lstStyle>
            <a:lvl1pPr marL="0" indent="0">
              <a:buNone/>
              <a:defRPr sz="1400" b="1">
                <a:solidFill>
                  <a:schemeClr val="tx1">
                    <a:lumMod val="65000"/>
                    <a:lumOff val="35000"/>
                  </a:schemeClr>
                </a:solidFill>
                <a:latin typeface="+mj-lt"/>
              </a:defRPr>
            </a:lvl1pPr>
          </a:lstStyle>
          <a:p>
            <a:pPr lvl="0"/>
            <a:r>
              <a:rPr lang="en-US"/>
              <a:t>Caption goes here</a:t>
            </a:r>
          </a:p>
        </p:txBody>
      </p:sp>
    </p:spTree>
    <p:extLst>
      <p:ext uri="{BB962C8B-B14F-4D97-AF65-F5344CB8AC3E}">
        <p14:creationId xmlns:p14="http://schemas.microsoft.com/office/powerpoint/2010/main" val="253166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6" name="Footer Placeholder 5"/>
          <p:cNvSpPr>
            <a:spLocks noGrp="1"/>
          </p:cNvSpPr>
          <p:nvPr>
            <p:ph type="ftr" sz="quarter" idx="10"/>
          </p:nvPr>
        </p:nvSpPr>
        <p:spPr/>
        <p:txBody>
          <a:bodyPr/>
          <a:lstStyle/>
          <a:p>
            <a:endParaRPr lang="en-AU"/>
          </a:p>
        </p:txBody>
      </p:sp>
    </p:spTree>
    <p:extLst>
      <p:ext uri="{BB962C8B-B14F-4D97-AF65-F5344CB8AC3E}">
        <p14:creationId xmlns:p14="http://schemas.microsoft.com/office/powerpoint/2010/main" val="72259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a:t>Insert title of slide</a:t>
            </a:r>
          </a:p>
        </p:txBody>
      </p:sp>
    </p:spTree>
    <p:extLst>
      <p:ext uri="{BB962C8B-B14F-4D97-AF65-F5344CB8AC3E}">
        <p14:creationId xmlns:p14="http://schemas.microsoft.com/office/powerpoint/2010/main" val="341660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No Logo">
    <p:spTree>
      <p:nvGrpSpPr>
        <p:cNvPr id="1" name=""/>
        <p:cNvGrpSpPr/>
        <p:nvPr/>
      </p:nvGrpSpPr>
      <p:grpSpPr>
        <a:xfrm>
          <a:off x="0" y="0"/>
          <a:ext cx="0" cy="0"/>
          <a:chOff x="0" y="0"/>
          <a:chExt cx="0" cy="0"/>
        </a:xfrm>
      </p:grpSpPr>
      <p:sp>
        <p:nvSpPr>
          <p:cNvPr id="2"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a:t>Insert title of slide</a:t>
            </a:r>
          </a:p>
        </p:txBody>
      </p:sp>
    </p:spTree>
    <p:extLst>
      <p:ext uri="{BB962C8B-B14F-4D97-AF65-F5344CB8AC3E}">
        <p14:creationId xmlns:p14="http://schemas.microsoft.com/office/powerpoint/2010/main" val="372322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D85E-3CC4-4DDD-AF05-99EA9F3E261D}"/>
              </a:ext>
            </a:extLst>
          </p:cNvPr>
          <p:cNvSpPr>
            <a:spLocks noGrp="1"/>
          </p:cNvSpPr>
          <p:nvPr>
            <p:ph type="ctrTitle" hasCustomPrompt="1"/>
          </p:nvPr>
        </p:nvSpPr>
        <p:spPr>
          <a:xfrm>
            <a:off x="1524000" y="3141549"/>
            <a:ext cx="9144000" cy="1504242"/>
          </a:xfrm>
        </p:spPr>
        <p:txBody>
          <a:bodyPr anchor="b">
            <a:normAutofit/>
          </a:bodyPr>
          <a:lstStyle>
            <a:lvl1pPr algn="ctr">
              <a:defRPr sz="4800" baseline="0"/>
            </a:lvl1pPr>
          </a:lstStyle>
          <a:p>
            <a:r>
              <a:rPr lang="en-US"/>
              <a:t>Title of Session</a:t>
            </a:r>
          </a:p>
        </p:txBody>
      </p:sp>
      <p:sp>
        <p:nvSpPr>
          <p:cNvPr id="3" name="Subtitle 2">
            <a:extLst>
              <a:ext uri="{FF2B5EF4-FFF2-40B4-BE49-F238E27FC236}">
                <a16:creationId xmlns:a16="http://schemas.microsoft.com/office/drawing/2014/main" id="{543BE94C-BBB6-4959-88C4-3FAFCE154EAE}"/>
              </a:ext>
            </a:extLst>
          </p:cNvPr>
          <p:cNvSpPr>
            <a:spLocks noGrp="1"/>
          </p:cNvSpPr>
          <p:nvPr>
            <p:ph type="subTitle" idx="1" hasCustomPrompt="1"/>
          </p:nvPr>
        </p:nvSpPr>
        <p:spPr>
          <a:xfrm>
            <a:off x="1524000" y="4552352"/>
            <a:ext cx="9144000" cy="50069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Session X.X</a:t>
            </a:r>
          </a:p>
        </p:txBody>
      </p:sp>
      <p:sp>
        <p:nvSpPr>
          <p:cNvPr id="7" name="Text Placeholder 6"/>
          <p:cNvSpPr>
            <a:spLocks noGrp="1"/>
          </p:cNvSpPr>
          <p:nvPr>
            <p:ph type="body" sz="quarter" idx="10" hasCustomPrompt="1"/>
          </p:nvPr>
        </p:nvSpPr>
        <p:spPr>
          <a:xfrm>
            <a:off x="1524000" y="5459240"/>
            <a:ext cx="9144000" cy="841668"/>
          </a:xfrm>
        </p:spPr>
        <p:txBody>
          <a:bodyPr anchor="b" anchorCtr="0">
            <a:normAutofit/>
          </a:bodyPr>
          <a:lstStyle>
            <a:lvl1pPr marL="0" indent="0" algn="ctr">
              <a:buNone/>
              <a:defRPr sz="2400" baseline="0"/>
            </a:lvl1pPr>
          </a:lstStyle>
          <a:p>
            <a:pPr lvl="0"/>
            <a:r>
              <a:rPr lang="en-US"/>
              <a:t>Country / date / presenter / etc.</a:t>
            </a:r>
            <a:endParaRPr lang="en-AU"/>
          </a:p>
        </p:txBody>
      </p:sp>
      <p:sp>
        <p:nvSpPr>
          <p:cNvPr id="6" name="Subtitle 2">
            <a:extLst>
              <a:ext uri="{FF2B5EF4-FFF2-40B4-BE49-F238E27FC236}">
                <a16:creationId xmlns:a16="http://schemas.microsoft.com/office/drawing/2014/main" id="{543BE94C-BBB6-4959-88C4-3FAFCE154EAE}"/>
              </a:ext>
            </a:extLst>
          </p:cNvPr>
          <p:cNvSpPr txBox="1">
            <a:spLocks/>
          </p:cNvSpPr>
          <p:nvPr userDrawn="1"/>
        </p:nvSpPr>
        <p:spPr>
          <a:xfrm>
            <a:off x="1524000" y="2226621"/>
            <a:ext cx="9144000" cy="833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a:solidFill>
                <a:schemeClr val="tx2"/>
              </a:solidFill>
            </a:endParaRPr>
          </a:p>
        </p:txBody>
      </p:sp>
    </p:spTree>
    <p:extLst>
      <p:ext uri="{BB962C8B-B14F-4D97-AF65-F5344CB8AC3E}">
        <p14:creationId xmlns:p14="http://schemas.microsoft.com/office/powerpoint/2010/main" val="136461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659599"/>
            <a:ext cx="8128000" cy="3538802"/>
          </a:xfrm>
        </p:spPr>
        <p:txBody>
          <a:bodyPr>
            <a:normAutofit/>
          </a:bodyPr>
          <a:lstStyle>
            <a:lvl1pPr>
              <a:defRPr lang="en-AU" sz="4800" b="1" kern="1200" baseline="0" dirty="0">
                <a:solidFill>
                  <a:schemeClr val="tx2"/>
                </a:solidFill>
                <a:latin typeface="+mj-lt"/>
                <a:ea typeface="+mn-ea"/>
                <a:cs typeface="+mn-cs"/>
              </a:defRPr>
            </a:lvl1pPr>
          </a:lstStyle>
          <a:p>
            <a:pPr marL="0" lv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pPr>
            <a:r>
              <a:rPr lang="en-US"/>
              <a:t>Section heading</a:t>
            </a:r>
            <a:endParaRPr lang="en-AU"/>
          </a:p>
        </p:txBody>
      </p:sp>
    </p:spTree>
    <p:extLst>
      <p:ext uri="{BB962C8B-B14F-4D97-AF65-F5344CB8AC3E}">
        <p14:creationId xmlns:p14="http://schemas.microsoft.com/office/powerpoint/2010/main" val="74651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858892"/>
            <a:ext cx="8128000" cy="3140217"/>
          </a:xfrm>
        </p:spPr>
        <p:txBody>
          <a:bodyPr/>
          <a:lstStyle>
            <a:lvl1pPr algn="ctr">
              <a:defRPr lang="en-AU" sz="4800" b="1" kern="1200" baseline="0" dirty="0">
                <a:solidFill>
                  <a:schemeClr val="bg1"/>
                </a:solidFill>
                <a:latin typeface="+mj-lt"/>
                <a:ea typeface="+mn-ea"/>
                <a:cs typeface="+mn-cs"/>
              </a:defRPr>
            </a:lvl1pPr>
          </a:lstStyle>
          <a:p>
            <a:r>
              <a:rPr lang="en-US"/>
              <a:t>Section heading</a:t>
            </a:r>
            <a:endParaRPr lang="en-AU"/>
          </a:p>
        </p:txBody>
      </p:sp>
    </p:spTree>
    <p:extLst>
      <p:ext uri="{BB962C8B-B14F-4D97-AF65-F5344CB8AC3E}">
        <p14:creationId xmlns:p14="http://schemas.microsoft.com/office/powerpoint/2010/main" val="35646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5"/>
            <a:ext cx="10938934"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626533" y="1825625"/>
            <a:ext cx="10938934"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Footer Placeholder 6"/>
          <p:cNvSpPr>
            <a:spLocks noGrp="1"/>
          </p:cNvSpPr>
          <p:nvPr>
            <p:ph type="ftr" sz="quarter" idx="3"/>
          </p:nvPr>
        </p:nvSpPr>
        <p:spPr>
          <a:xfrm>
            <a:off x="7450667" y="6345767"/>
            <a:ext cx="4114800" cy="365125"/>
          </a:xfrm>
          <a:prstGeom prst="rect">
            <a:avLst/>
          </a:prstGeom>
        </p:spPr>
        <p:txBody>
          <a:bodyPr vert="horz" lIns="91440" tIns="45720" rIns="91440" bIns="45720" rtlCol="0" anchor="ctr"/>
          <a:lstStyle>
            <a:lvl1pPr algn="r">
              <a:defRPr sz="1400" b="1">
                <a:solidFill>
                  <a:schemeClr val="tx1">
                    <a:lumMod val="65000"/>
                    <a:lumOff val="35000"/>
                  </a:schemeClr>
                </a:solidFill>
                <a:latin typeface="+mj-lt"/>
              </a:defRPr>
            </a:lvl1pPr>
          </a:lstStyle>
          <a:p>
            <a:endParaRPr lang="en-AU"/>
          </a:p>
        </p:txBody>
      </p:sp>
    </p:spTree>
    <p:extLst>
      <p:ext uri="{BB962C8B-B14F-4D97-AF65-F5344CB8AC3E}">
        <p14:creationId xmlns:p14="http://schemas.microsoft.com/office/powerpoint/2010/main" val="1036183373"/>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7" r:id="rId3"/>
    <p:sldLayoutId id="2147483678" r:id="rId4"/>
    <p:sldLayoutId id="2147483679" r:id="rId5"/>
    <p:sldLayoutId id="2147483699" r:id="rId6"/>
    <p:sldLayoutId id="2147483698" r:id="rId7"/>
    <p:sldLayoutId id="2147483675" r:id="rId8"/>
    <p:sldLayoutId id="2147483686" r:id="rId9"/>
    <p:sldLayoutId id="2147483689" r:id="rId10"/>
    <p:sldLayoutId id="2147483690" r:id="rId11"/>
    <p:sldLayoutId id="2147483688" r:id="rId12"/>
    <p:sldLayoutId id="2147483705" r:id="rId13"/>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lumMod val="75000"/>
            <a:lumOff val="2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image" Target="../media/image9.emf"/><Relationship Id="rId4" Type="http://schemas.openxmlformats.org/officeDocument/2006/relationships/oleObject" Target="../embeddings/oleObject1.bin"/></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5B8E813-C184-3231-FB74-38C7CDEC93B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5716" y="0"/>
            <a:ext cx="11649330" cy="5469347"/>
          </a:xfrm>
          <a:prstGeom prst="rect">
            <a:avLst/>
          </a:prstGeom>
        </p:spPr>
      </p:pic>
      <p:sp>
        <p:nvSpPr>
          <p:cNvPr id="10" name="Title 5" hidden="1">
            <a:extLst>
              <a:ext uri="{FF2B5EF4-FFF2-40B4-BE49-F238E27FC236}">
                <a16:creationId xmlns:a16="http://schemas.microsoft.com/office/drawing/2014/main" id="{3937820B-D8D5-C965-6BE2-61028C5DA129}"/>
              </a:ext>
            </a:extLst>
          </p:cNvPr>
          <p:cNvSpPr txBox="1">
            <a:spLocks/>
          </p:cNvSpPr>
          <p:nvPr/>
        </p:nvSpPr>
        <p:spPr>
          <a:xfrm>
            <a:off x="1112050" y="2791893"/>
            <a:ext cx="11062996" cy="12553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800" b="1" kern="1200" baseline="0">
                <a:solidFill>
                  <a:schemeClr val="tx1"/>
                </a:solidFill>
                <a:latin typeface="+mj-lt"/>
                <a:ea typeface="+mj-ea"/>
                <a:cs typeface="+mj-cs"/>
              </a:defRPr>
            </a:lvl1pPr>
          </a:lstStyle>
          <a:p>
            <a:pPr algn="l" rtl="0"/>
            <a:r>
              <a:rPr lang="es" sz="4000" b="1" i="0" u="none" baseline="0">
                <a:effectLst/>
                <a:latin typeface="Verdana" panose="020B0604030504040204" pitchFamily="34" charset="0"/>
                <a:ea typeface="Verdana" panose="020B0604030504040204" pitchFamily="34" charset="0"/>
                <a:cs typeface="Times New Roman" panose="02020603050405020304" pitchFamily="18" charset="0"/>
              </a:rPr>
              <a:t>«No dejar a nadie atrás»</a:t>
            </a:r>
            <a:br>
              <a:rPr lang="es" sz="4000">
                <a:effectLst/>
                <a:latin typeface="Verdana" panose="020B0604030504040204" pitchFamily="34" charset="0"/>
                <a:ea typeface="Verdana" panose="020B0604030504040204" pitchFamily="34" charset="0"/>
                <a:cs typeface="Times New Roman" panose="02020603050405020304" pitchFamily="18" charset="0"/>
              </a:rPr>
            </a:br>
            <a:r>
              <a:rPr lang="es" sz="4000" b="1" i="0" u="none" baseline="0">
                <a:effectLst/>
                <a:latin typeface="Verdana" panose="020B0604030504040204" pitchFamily="34" charset="0"/>
                <a:ea typeface="Verdana" panose="020B0604030504040204" pitchFamily="34" charset="0"/>
                <a:cs typeface="Times New Roman" panose="02020603050405020304" pitchFamily="18" charset="0"/>
              </a:rPr>
              <a:t>El papel crucial del desglose de datos</a:t>
            </a:r>
            <a:endParaRPr lang="es" sz="4000" dirty="0">
              <a:latin typeface="Verdana" panose="020B0604030504040204" pitchFamily="34" charset="0"/>
              <a:ea typeface="Verdana" panose="020B0604030504040204" pitchFamily="34" charset="0"/>
            </a:endParaRPr>
          </a:p>
        </p:txBody>
      </p:sp>
      <p:sp>
        <p:nvSpPr>
          <p:cNvPr id="2" name="Title 1">
            <a:extLst>
              <a:ext uri="{FF2B5EF4-FFF2-40B4-BE49-F238E27FC236}">
                <a16:creationId xmlns:a16="http://schemas.microsoft.com/office/drawing/2014/main" id="{F6776F26-F68C-35E2-D6C0-7577340BA14B}"/>
              </a:ext>
            </a:extLst>
          </p:cNvPr>
          <p:cNvSpPr>
            <a:spLocks noGrp="1"/>
          </p:cNvSpPr>
          <p:nvPr>
            <p:ph type="ctrTitle"/>
          </p:nvPr>
        </p:nvSpPr>
        <p:spPr>
          <a:xfrm>
            <a:off x="1112049" y="3008342"/>
            <a:ext cx="10920623" cy="1504242"/>
          </a:xfrm>
        </p:spPr>
        <p:txBody>
          <a:bodyPr>
            <a:noAutofit/>
          </a:bodyPr>
          <a:lstStyle/>
          <a:p>
            <a:pPr algn="l" rtl="0" eaLnBrk="1" latinLnBrk="0" hangingPunct="1"/>
            <a:r>
              <a:rPr lang="es" sz="4000" b="1" i="0" u="none" kern="1200" baseline="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rPr>
              <a:t>«</a:t>
            </a:r>
            <a:r>
              <a:rPr lang="es" sz="4000" b="1" i="0" u="none" kern="1200" baseline="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No dejar a nadie atrás»</a:t>
            </a:r>
            <a:br>
              <a:rPr lang="es" sz="40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es" sz="4000" b="1" i="0" u="none" kern="1200" baseline="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El papel crucial del desglose de datos</a:t>
            </a:r>
            <a:endParaRPr lang="es" sz="4000" dirty="0">
              <a:effectLst/>
              <a:latin typeface="Verdana" panose="020B0604030504040204" pitchFamily="34" charset="0"/>
              <a:ea typeface="Verdana" panose="020B0604030504040204" pitchFamily="34" charset="0"/>
              <a:cs typeface="Verdana" panose="020B0604030504040204" pitchFamily="34" charset="0"/>
            </a:endParaRPr>
          </a:p>
          <a:p>
            <a:endParaRPr lang="es" sz="4000" dirty="0"/>
          </a:p>
        </p:txBody>
      </p:sp>
      <p:sp>
        <p:nvSpPr>
          <p:cNvPr id="11" name="Text Placeholder 15">
            <a:extLst>
              <a:ext uri="{FF2B5EF4-FFF2-40B4-BE49-F238E27FC236}">
                <a16:creationId xmlns:a16="http://schemas.microsoft.com/office/drawing/2014/main" id="{C52A6A24-1CBD-9ADC-576D-5D169460B032}"/>
              </a:ext>
            </a:extLst>
          </p:cNvPr>
          <p:cNvSpPr>
            <a:spLocks noGrp="1"/>
          </p:cNvSpPr>
          <p:nvPr>
            <p:ph type="body" sz="quarter" idx="10"/>
          </p:nvPr>
        </p:nvSpPr>
        <p:spPr>
          <a:xfrm>
            <a:off x="1129003" y="3686369"/>
            <a:ext cx="10683551" cy="841668"/>
          </a:xfrm>
        </p:spPr>
        <p:txBody>
          <a:bodyPr>
            <a:normAutofit/>
          </a:bodyPr>
          <a:lstStyle/>
          <a:p>
            <a:pPr algn="l" rtl="0"/>
            <a:r>
              <a:rPr lang="es" sz="1800" b="1" i="0" u="none" baseline="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a:t>
            </a:r>
          </a:p>
        </p:txBody>
      </p:sp>
      <p:pic>
        <p:nvPicPr>
          <p:cNvPr id="12" name="Picture 11">
            <a:extLst>
              <a:ext uri="{FF2B5EF4-FFF2-40B4-BE49-F238E27FC236}">
                <a16:creationId xmlns:a16="http://schemas.microsoft.com/office/drawing/2014/main" id="{CF9E95D9-7DB4-4562-56AA-53E4659D036F}"/>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189958" y="0"/>
            <a:ext cx="2120900" cy="1574800"/>
          </a:xfrm>
          <a:prstGeom prst="rect">
            <a:avLst/>
          </a:prstGeom>
        </p:spPr>
      </p:pic>
      <p:sp>
        <p:nvSpPr>
          <p:cNvPr id="14" name="Subtitle 6">
            <a:extLst>
              <a:ext uri="{FF2B5EF4-FFF2-40B4-BE49-F238E27FC236}">
                <a16:creationId xmlns:a16="http://schemas.microsoft.com/office/drawing/2014/main" id="{C6A336A8-F9DB-640E-F246-4A5D8E4BD778}"/>
              </a:ext>
            </a:extLst>
          </p:cNvPr>
          <p:cNvSpPr>
            <a:spLocks noGrp="1"/>
          </p:cNvSpPr>
          <p:nvPr>
            <p:ph type="subTitle" idx="1"/>
          </p:nvPr>
        </p:nvSpPr>
        <p:spPr>
          <a:xfrm>
            <a:off x="796387" y="286709"/>
            <a:ext cx="2908041" cy="500691"/>
          </a:xfrm>
        </p:spPr>
        <p:txBody>
          <a:bodyPr/>
          <a:lstStyle/>
          <a:p>
            <a:pPr rtl="0"/>
            <a:r>
              <a:rPr lang="es" b="0" i="0" u="none" baseline="0">
                <a:solidFill>
                  <a:schemeClr val="bg1"/>
                </a:solidFill>
                <a:latin typeface="Verdana" panose="020B0604030504040204" pitchFamily="34" charset="0"/>
                <a:ea typeface="Verdana" panose="020B0604030504040204" pitchFamily="34" charset="0"/>
                <a:cs typeface="Verdana" panose="020B0604030504040204" pitchFamily="34" charset="0"/>
              </a:rPr>
              <a:t>Sesión</a:t>
            </a:r>
          </a:p>
        </p:txBody>
      </p:sp>
      <p:sp>
        <p:nvSpPr>
          <p:cNvPr id="15" name="Subtitle 6">
            <a:extLst>
              <a:ext uri="{FF2B5EF4-FFF2-40B4-BE49-F238E27FC236}">
                <a16:creationId xmlns:a16="http://schemas.microsoft.com/office/drawing/2014/main" id="{268DDB23-CBC4-9878-87C6-DE568F8A1A22}"/>
              </a:ext>
            </a:extLst>
          </p:cNvPr>
          <p:cNvSpPr txBox="1">
            <a:spLocks/>
          </p:cNvSpPr>
          <p:nvPr/>
        </p:nvSpPr>
        <p:spPr>
          <a:xfrm>
            <a:off x="796387" y="674433"/>
            <a:ext cx="2908041" cy="7992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rtl="0"/>
            <a:r>
              <a:rPr lang="es" sz="4800" b="1" i="0" u="none" baseline="0">
                <a:solidFill>
                  <a:schemeClr val="bg1"/>
                </a:solidFill>
                <a:latin typeface="Verdana" panose="020B0604030504040204" pitchFamily="34" charset="0"/>
                <a:ea typeface="Verdana" panose="020B0604030504040204" pitchFamily="34" charset="0"/>
                <a:cs typeface="Verdana" panose="020B0604030504040204" pitchFamily="34" charset="0"/>
              </a:rPr>
              <a:t>2</a:t>
            </a:r>
          </a:p>
        </p:txBody>
      </p:sp>
      <p:pic>
        <p:nvPicPr>
          <p:cNvPr id="23" name="Picture 22" descr="CBM Global Disability Inclusion logo to the left of their Inclusion Advisory Group logo">
            <a:extLst>
              <a:ext uri="{FF2B5EF4-FFF2-40B4-BE49-F238E27FC236}">
                <a16:creationId xmlns:a16="http://schemas.microsoft.com/office/drawing/2014/main" id="{AB44CE3A-3964-830C-338E-8C2C87DFEBF4}"/>
              </a:ext>
            </a:extLst>
          </p:cNvPr>
          <p:cNvPicPr>
            <a:picLocks noChangeAspect="1"/>
          </p:cNvPicPr>
          <p:nvPr/>
        </p:nvPicPr>
        <p:blipFill>
          <a:blip r:embed="rId5"/>
          <a:stretch>
            <a:fillRect/>
          </a:stretch>
        </p:blipFill>
        <p:spPr>
          <a:xfrm>
            <a:off x="499668" y="5512080"/>
            <a:ext cx="2430319" cy="1105478"/>
          </a:xfrm>
          <a:prstGeom prst="rect">
            <a:avLst/>
          </a:prstGeom>
        </p:spPr>
      </p:pic>
      <p:pic>
        <p:nvPicPr>
          <p:cNvPr id="24" name="Picture 23" descr="UNFPA logo">
            <a:extLst>
              <a:ext uri="{FF2B5EF4-FFF2-40B4-BE49-F238E27FC236}">
                <a16:creationId xmlns:a16="http://schemas.microsoft.com/office/drawing/2014/main" id="{E2018C4E-F889-5B3C-EE31-A83509DDF5F7}"/>
              </a:ext>
            </a:extLst>
          </p:cNvPr>
          <p:cNvPicPr>
            <a:picLocks noChangeAspect="1"/>
          </p:cNvPicPr>
          <p:nvPr/>
        </p:nvPicPr>
        <p:blipFill>
          <a:blip r:embed="rId6"/>
          <a:stretch>
            <a:fillRect/>
          </a:stretch>
        </p:blipFill>
        <p:spPr>
          <a:xfrm>
            <a:off x="3373831" y="5378758"/>
            <a:ext cx="2133600" cy="1435100"/>
          </a:xfrm>
          <a:prstGeom prst="rect">
            <a:avLst/>
          </a:prstGeom>
        </p:spPr>
      </p:pic>
      <p:pic>
        <p:nvPicPr>
          <p:cNvPr id="28" name="Picture 27" descr="Centre for Inclusive Policy logo">
            <a:extLst>
              <a:ext uri="{FF2B5EF4-FFF2-40B4-BE49-F238E27FC236}">
                <a16:creationId xmlns:a16="http://schemas.microsoft.com/office/drawing/2014/main" id="{D219597E-30A6-2632-7E87-14ADE61F1D9F}"/>
              </a:ext>
            </a:extLst>
          </p:cNvPr>
          <p:cNvPicPr>
            <a:picLocks noChangeAspect="1"/>
          </p:cNvPicPr>
          <p:nvPr/>
        </p:nvPicPr>
        <p:blipFill>
          <a:blip r:embed="rId7"/>
          <a:stretch>
            <a:fillRect/>
          </a:stretch>
        </p:blipFill>
        <p:spPr>
          <a:xfrm>
            <a:off x="5717451" y="5544866"/>
            <a:ext cx="1402160" cy="1088519"/>
          </a:xfrm>
          <a:prstGeom prst="rect">
            <a:avLst/>
          </a:prstGeom>
        </p:spPr>
      </p:pic>
      <p:pic>
        <p:nvPicPr>
          <p:cNvPr id="25" name="Picture 24" descr="International Disability Alliance logo">
            <a:extLst>
              <a:ext uri="{FF2B5EF4-FFF2-40B4-BE49-F238E27FC236}">
                <a16:creationId xmlns:a16="http://schemas.microsoft.com/office/drawing/2014/main" id="{FA4DF9BE-9533-F221-493F-9E46BED792C9}"/>
              </a:ext>
            </a:extLst>
          </p:cNvPr>
          <p:cNvPicPr>
            <a:picLocks noChangeAspect="1"/>
          </p:cNvPicPr>
          <p:nvPr/>
        </p:nvPicPr>
        <p:blipFill>
          <a:blip r:embed="rId8"/>
          <a:stretch>
            <a:fillRect/>
          </a:stretch>
        </p:blipFill>
        <p:spPr>
          <a:xfrm>
            <a:off x="7301979" y="5536116"/>
            <a:ext cx="1960034" cy="1190594"/>
          </a:xfrm>
          <a:prstGeom prst="rect">
            <a:avLst/>
          </a:prstGeom>
        </p:spPr>
      </p:pic>
      <p:pic>
        <p:nvPicPr>
          <p:cNvPr id="26" name="Picture 25" descr="Stakeholder Group of Persons with Disabilities for Sustainable Development logo">
            <a:extLst>
              <a:ext uri="{FF2B5EF4-FFF2-40B4-BE49-F238E27FC236}">
                <a16:creationId xmlns:a16="http://schemas.microsoft.com/office/drawing/2014/main" id="{7BB62EB6-F32E-5F75-DA82-EE68AFE008BC}"/>
              </a:ext>
            </a:extLst>
          </p:cNvPr>
          <p:cNvPicPr>
            <a:picLocks noChangeAspect="1"/>
          </p:cNvPicPr>
          <p:nvPr/>
        </p:nvPicPr>
        <p:blipFill>
          <a:blip r:embed="rId9"/>
          <a:stretch>
            <a:fillRect/>
          </a:stretch>
        </p:blipFill>
        <p:spPr>
          <a:xfrm>
            <a:off x="9270049" y="5597028"/>
            <a:ext cx="2836914" cy="999735"/>
          </a:xfrm>
          <a:prstGeom prst="rect">
            <a:avLst/>
          </a:prstGeom>
        </p:spPr>
      </p:pic>
    </p:spTree>
    <p:extLst>
      <p:ext uri="{BB962C8B-B14F-4D97-AF65-F5344CB8AC3E}">
        <p14:creationId xmlns:p14="http://schemas.microsoft.com/office/powerpoint/2010/main" val="313663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0DFDBB7-1F9E-5599-134D-CD62C7B47837}"/>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10" name="Title 1">
            <a:extLst>
              <a:ext uri="{FF2B5EF4-FFF2-40B4-BE49-F238E27FC236}">
                <a16:creationId xmlns:a16="http://schemas.microsoft.com/office/drawing/2014/main" id="{858BF6BD-B948-884A-7C4F-6DD09AD69F3C}"/>
              </a:ext>
            </a:extLst>
          </p:cNvPr>
          <p:cNvSpPr>
            <a:spLocks noGrp="1"/>
          </p:cNvSpPr>
          <p:nvPr>
            <p:ph type="title"/>
          </p:nvPr>
        </p:nvSpPr>
        <p:spPr>
          <a:xfrm>
            <a:off x="1113746" y="413210"/>
            <a:ext cx="11605103" cy="779224"/>
          </a:xfrm>
        </p:spPr>
        <p:txBody>
          <a:bodyPr>
            <a:noAutofit/>
          </a:bodyPr>
          <a:lstStyle/>
          <a:p>
            <a:pPr algn="l" rtl="0"/>
            <a:r>
              <a:rPr lang="es" sz="2900" b="1" i="0" u="none" baseline="0">
                <a:solidFill>
                  <a:srgbClr val="C00000"/>
                </a:solidFill>
                <a:latin typeface="Verdana"/>
                <a:ea typeface="Verdana"/>
                <a:cs typeface="Verdana"/>
              </a:rPr>
              <a:t>Definiendo la discapacidad: </a:t>
            </a:r>
            <a:r>
              <a:rPr lang="es" sz="2900" b="1" i="0" u="none" baseline="0">
                <a:solidFill>
                  <a:srgbClr val="C00000"/>
                </a:solidFill>
                <a:latin typeface="Verdana"/>
                <a:ea typeface="+mj-lt"/>
                <a:cs typeface="+mj-lt"/>
              </a:rPr>
              <a:t>para identificar a la población con discapacidad, debemos definir la discapacidad </a:t>
            </a:r>
            <a:r>
              <a:rPr lang="es" sz="2900" b="1" i="0" u="none" baseline="0">
                <a:solidFill>
                  <a:srgbClr val="C00000"/>
                </a:solidFill>
                <a:latin typeface="Verdana"/>
                <a:ea typeface="Verdana"/>
                <a:cs typeface="Verdana"/>
              </a:rPr>
              <a:t> </a:t>
            </a:r>
          </a:p>
        </p:txBody>
      </p:sp>
      <p:sp>
        <p:nvSpPr>
          <p:cNvPr id="3" name="Content Placeholder 2"/>
          <p:cNvSpPr>
            <a:spLocks noGrp="1"/>
          </p:cNvSpPr>
          <p:nvPr>
            <p:ph idx="1"/>
          </p:nvPr>
        </p:nvSpPr>
        <p:spPr>
          <a:xfrm>
            <a:off x="995998" y="1509474"/>
            <a:ext cx="10710133" cy="5237428"/>
          </a:xfrm>
        </p:spPr>
        <p:txBody>
          <a:bodyPr vert="horz" lIns="91440" tIns="45720" rIns="91440" bIns="45720" rtlCol="0" anchor="t">
            <a:normAutofit/>
          </a:bodyPr>
          <a:lstStyle/>
          <a:p>
            <a:pPr algn="l" rtl="0">
              <a:buClr>
                <a:srgbClr val="4C95C9"/>
              </a:buClr>
              <a:buSzPct val="100000"/>
              <a:defRPr/>
            </a:pPr>
            <a:r>
              <a:rPr lang="es" sz="2000" b="0" i="0" u="none" baseline="0">
                <a:latin typeface="Verdana"/>
                <a:ea typeface="Verdana"/>
                <a:cs typeface="Verdana" panose="020B0604030504040204" pitchFamily="34" charset="0"/>
              </a:rPr>
              <a:t>El término </a:t>
            </a:r>
            <a:r>
              <a:rPr lang="es" sz="2000" b="1" i="0" u="none" baseline="0">
                <a:latin typeface="Verdana"/>
                <a:ea typeface="Verdana"/>
                <a:cs typeface="Verdana" panose="020B0604030504040204" pitchFamily="34" charset="0"/>
              </a:rPr>
              <a:t>discapacidad</a:t>
            </a:r>
            <a:r>
              <a:rPr lang="es" sz="2000" b="0" i="0" u="none" baseline="0">
                <a:latin typeface="Verdana"/>
                <a:ea typeface="Verdana"/>
                <a:cs typeface="Verdana" panose="020B0604030504040204" pitchFamily="34" charset="0"/>
              </a:rPr>
              <a:t> significa cosas diferentes para personas diferentes y en contextos diferentes.</a:t>
            </a:r>
            <a:endParaRPr lang="es" altLang="en-US" sz="2000" dirty="0">
              <a:latin typeface="Verdana"/>
              <a:ea typeface="Verdana" panose="020B0604030504040204" pitchFamily="34" charset="0"/>
              <a:cs typeface="Verdana" panose="020B0604030504040204" pitchFamily="34" charset="0"/>
            </a:endParaRPr>
          </a:p>
          <a:p>
            <a:pPr algn="l" rtl="0">
              <a:buClr>
                <a:srgbClr val="4C95C9"/>
              </a:buClr>
              <a:buSzPct val="100000"/>
              <a:defRPr/>
            </a:pPr>
            <a:r>
              <a:rPr lang="es" sz="2000" b="0" i="0" u="none" baseline="0">
                <a:latin typeface="Verdana"/>
                <a:ea typeface="Verdana"/>
                <a:cs typeface="Verdana" panose="020B0604030504040204" pitchFamily="34" charset="0"/>
              </a:rPr>
              <a:t>La discapacidad incorpora una serie de componentes, tales como: </a:t>
            </a:r>
            <a:endParaRPr lang="es" altLang="en-US" sz="2000" dirty="0">
              <a:latin typeface="Verdana"/>
              <a:ea typeface="Verdana" panose="020B0604030504040204" pitchFamily="34" charset="0"/>
              <a:cs typeface="Verdana" panose="020B0604030504040204" pitchFamily="34" charset="0"/>
            </a:endParaRPr>
          </a:p>
          <a:p>
            <a:pPr lvl="1" algn="l" rtl="0">
              <a:buClr>
                <a:srgbClr val="4C95C9"/>
              </a:buClr>
              <a:buSzPct val="100000"/>
              <a:defRPr/>
            </a:pPr>
            <a:r>
              <a:rPr lang="es" sz="2000" b="0" i="0" u="none" baseline="0">
                <a:latin typeface="Verdana"/>
                <a:ea typeface="Verdana"/>
                <a:cs typeface="Verdana" panose="020B0604030504040204" pitchFamily="34" charset="0"/>
              </a:rPr>
              <a:t>Limitaciones en las funciones corporales debidas a deficiencias o dolencias (p. ej., la ceguera)</a:t>
            </a:r>
            <a:endParaRPr lang="es" altLang="en-US" sz="2000" dirty="0">
              <a:latin typeface="Verdana"/>
              <a:ea typeface="Verdana" panose="020B0604030504040204" pitchFamily="34" charset="0"/>
              <a:cs typeface="Verdana" panose="020B0604030504040204" pitchFamily="34" charset="0"/>
            </a:endParaRPr>
          </a:p>
          <a:p>
            <a:pPr lvl="1" algn="l" rtl="0">
              <a:buClr>
                <a:srgbClr val="4C95C9"/>
              </a:buClr>
              <a:buSzPct val="100000"/>
              <a:defRPr/>
            </a:pPr>
            <a:r>
              <a:rPr lang="es" sz="2000" b="0" i="0" u="none" baseline="0">
                <a:latin typeface="Verdana"/>
                <a:ea typeface="Verdana"/>
                <a:cs typeface="Verdana" panose="020B0604030504040204" pitchFamily="34" charset="0"/>
              </a:rPr>
              <a:t>Limitaciones en dominios funcionales básicos (p. ej., dificultades para caminar)</a:t>
            </a:r>
            <a:endParaRPr lang="es" altLang="en-US" sz="2000" dirty="0">
              <a:latin typeface="Verdana"/>
              <a:ea typeface="Verdana" panose="020B0604030504040204" pitchFamily="34" charset="0"/>
              <a:cs typeface="Verdana" panose="020B0604030504040204" pitchFamily="34" charset="0"/>
            </a:endParaRPr>
          </a:p>
          <a:p>
            <a:pPr lvl="1" algn="l" rtl="0">
              <a:buClr>
                <a:srgbClr val="4C95C9"/>
              </a:buClr>
              <a:buSzPct val="100000"/>
              <a:defRPr/>
            </a:pPr>
            <a:r>
              <a:rPr lang="es" sz="2000" b="0" i="0" u="none" baseline="0">
                <a:latin typeface="Verdana"/>
                <a:ea typeface="Verdana"/>
                <a:cs typeface="Verdana" panose="020B0604030504040204" pitchFamily="34" charset="0"/>
              </a:rPr>
              <a:t>Restricciones en la participación (p. ej., exclusión de actos de la comunidad debido a la falta de accesibilidad en instalaciones, transporte e información)</a:t>
            </a:r>
            <a:endParaRPr lang="es" altLang="en-US" sz="2000" dirty="0">
              <a:latin typeface="Verdana"/>
              <a:ea typeface="Verdana" panose="020B0604030504040204" pitchFamily="34" charset="0"/>
              <a:cs typeface="Verdana" panose="020B0604030504040204" pitchFamily="34" charset="0"/>
            </a:endParaRPr>
          </a:p>
          <a:p>
            <a:pPr marL="457200" lvl="1" indent="0" algn="l" rtl="0">
              <a:buClr>
                <a:srgbClr val="4C95C9"/>
              </a:buClr>
              <a:buSzPct val="100000"/>
              <a:buNone/>
              <a:defRPr/>
            </a:pPr>
            <a:endParaRPr lang="es" altLang="en-US" sz="2000" dirty="0">
              <a:latin typeface="Verdana"/>
              <a:ea typeface="Verdana"/>
              <a:cs typeface="Verdana" panose="020B0604030504040204" pitchFamily="34" charset="0"/>
            </a:endParaRPr>
          </a:p>
          <a:p>
            <a:pPr algn="l" rtl="0">
              <a:buClr>
                <a:srgbClr val="4C95C9"/>
              </a:buClr>
              <a:defRPr/>
            </a:pPr>
            <a:r>
              <a:rPr lang="es" sz="2000" b="0" i="0" u="none" baseline="0">
                <a:latin typeface="Verdana"/>
                <a:ea typeface="Verdana"/>
                <a:cs typeface="Verdana" panose="020B0604030504040204" pitchFamily="34" charset="0"/>
              </a:rPr>
              <a:t>Estos componentes suelen estar relacionados y se ven afectados en gran medida por las características personales y el entorno: </a:t>
            </a:r>
            <a:endParaRPr lang="es" altLang="en-US" sz="2000" dirty="0">
              <a:latin typeface="Verdana"/>
              <a:ea typeface="Verdana" panose="020B0604030504040204" pitchFamily="34" charset="0"/>
              <a:cs typeface="Verdana" panose="020B0604030504040204" pitchFamily="34" charset="0"/>
            </a:endParaRPr>
          </a:p>
          <a:p>
            <a:pPr lvl="1" algn="l" rtl="0">
              <a:buClr>
                <a:srgbClr val="4C95C9"/>
              </a:buClr>
              <a:defRPr/>
            </a:pPr>
            <a:r>
              <a:rPr lang="es" sz="2000" b="0" i="0" u="none" baseline="0">
                <a:latin typeface="Verdana"/>
                <a:ea typeface="Verdana"/>
                <a:cs typeface="Verdana" panose="020B0604030504040204" pitchFamily="34" charset="0"/>
              </a:rPr>
              <a:t>P. ej., un entorno adaptado reducirá las barreras y aumentará </a:t>
            </a:r>
            <a:r>
              <a:rPr lang="es" sz="2000" b="0" i="0" u="none" baseline="0">
                <a:latin typeface="Verdana"/>
                <a:ea typeface="+mn-lt"/>
                <a:cs typeface="+mn-lt"/>
              </a:rPr>
              <a:t>de esta forma la participación.</a:t>
            </a:r>
            <a:endParaRPr lang="es" altLang="en-US" sz="2000" dirty="0">
              <a:latin typeface="Verdana"/>
              <a:ea typeface="Verdana" panose="020B0604030504040204" pitchFamily="34" charset="0"/>
              <a:cs typeface="Verdana" panose="020B0604030504040204" pitchFamily="34" charset="0"/>
            </a:endParaRPr>
          </a:p>
          <a:p>
            <a:pPr algn="l" rtl="0">
              <a:lnSpc>
                <a:spcPts val="56"/>
              </a:lnSpc>
              <a:spcBef>
                <a:spcPts val="0"/>
              </a:spcBef>
              <a:defRPr/>
            </a:pPr>
            <a:endParaRPr lang="es" altLang="en-US" sz="2000" dirty="0">
              <a:ea typeface="Verdana" panose="020B0604030504040204" pitchFamily="34" charset="0"/>
              <a:cs typeface="Verdana" panose="020B0604030504040204" pitchFamily="34" charset="0"/>
            </a:endParaRPr>
          </a:p>
          <a:p>
            <a:pPr algn="l" rtl="0">
              <a:lnSpc>
                <a:spcPts val="750"/>
              </a:lnSpc>
              <a:spcBef>
                <a:spcPts val="0"/>
              </a:spcBef>
              <a:defRPr/>
            </a:pPr>
            <a:endParaRPr lang="es" altLang="en-US" sz="2000" dirty="0">
              <a:ea typeface="Verdana" panose="020B0604030504040204" pitchFamily="34" charset="0"/>
              <a:cs typeface="Verdana" panose="020B0604030504040204" pitchFamily="34" charset="0"/>
            </a:endParaRPr>
          </a:p>
          <a:p>
            <a:endParaRPr lang="es" sz="2000" dirty="0"/>
          </a:p>
        </p:txBody>
      </p:sp>
      <p:sp>
        <p:nvSpPr>
          <p:cNvPr id="5" name="TextBox 4">
            <a:extLst>
              <a:ext uri="{FF2B5EF4-FFF2-40B4-BE49-F238E27FC236}">
                <a16:creationId xmlns:a16="http://schemas.microsoft.com/office/drawing/2014/main" id="{909D7FA5-46D1-50B8-37D4-6AC2BB9072FE}"/>
              </a:ext>
            </a:extLst>
          </p:cNvPr>
          <p:cNvSpPr txBox="1"/>
          <p:nvPr/>
        </p:nvSpPr>
        <p:spPr>
          <a:xfrm>
            <a:off x="3190010" y="6332464"/>
            <a:ext cx="8516122"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4A54EA83-0EBD-ABF6-5045-9FE66D47007E}"/>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10</a:t>
            </a:fld>
            <a:endParaRPr lang="es" sz="1000" dirty="0"/>
          </a:p>
        </p:txBody>
      </p:sp>
    </p:spTree>
    <p:extLst>
      <p:ext uri="{BB962C8B-B14F-4D97-AF65-F5344CB8AC3E}">
        <p14:creationId xmlns:p14="http://schemas.microsoft.com/office/powerpoint/2010/main" val="49951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9C060D5-DBED-570E-D336-E62A49EC5EC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10" name="Title 1">
            <a:extLst>
              <a:ext uri="{FF2B5EF4-FFF2-40B4-BE49-F238E27FC236}">
                <a16:creationId xmlns:a16="http://schemas.microsoft.com/office/drawing/2014/main" id="{4241C23E-DC47-5DAF-AE0C-8ED034FA8C44}"/>
              </a:ext>
            </a:extLst>
          </p:cNvPr>
          <p:cNvSpPr>
            <a:spLocks noGrp="1"/>
          </p:cNvSpPr>
          <p:nvPr>
            <p:ph type="title"/>
          </p:nvPr>
        </p:nvSpPr>
        <p:spPr>
          <a:xfrm>
            <a:off x="955454" y="279315"/>
            <a:ext cx="7825904" cy="1325563"/>
          </a:xfrm>
        </p:spPr>
        <p:txBody>
          <a:bodyPr/>
          <a:lstStyle/>
          <a:p>
            <a:pPr algn="l" rtl="0"/>
            <a:r>
              <a:rPr lang="es" b="1" i="0" u="none" baseline="0">
                <a:solidFill>
                  <a:srgbClr val="C00000"/>
                </a:solidFill>
                <a:latin typeface="Verdana"/>
                <a:ea typeface="Verdana"/>
                <a:cs typeface="Verdana"/>
              </a:rPr>
              <a:t>¿Qué es la discapacidad?</a:t>
            </a:r>
          </a:p>
        </p:txBody>
      </p:sp>
      <p:sp>
        <p:nvSpPr>
          <p:cNvPr id="3" name="Content Placeholder 2"/>
          <p:cNvSpPr>
            <a:spLocks noGrp="1"/>
          </p:cNvSpPr>
          <p:nvPr>
            <p:ph idx="1"/>
          </p:nvPr>
        </p:nvSpPr>
        <p:spPr>
          <a:xfrm>
            <a:off x="955454" y="1574460"/>
            <a:ext cx="10938934" cy="4555836"/>
          </a:xfrm>
        </p:spPr>
        <p:txBody>
          <a:bodyPr vert="horz" lIns="91440" tIns="45720" rIns="91440" bIns="45720" rtlCol="0" anchor="t">
            <a:normAutofit/>
          </a:bodyPr>
          <a:lstStyle/>
          <a:p>
            <a:pPr marL="288925" indent="-288925" algn="l" rtl="0">
              <a:buClr>
                <a:srgbClr val="3F8EC5"/>
              </a:buClr>
              <a:buSzPct val="150000"/>
              <a:defRPr/>
            </a:pPr>
            <a:r>
              <a:rPr lang="es" sz="2200" b="0" i="0" u="none" baseline="0" dirty="0">
                <a:latin typeface="Verdana"/>
                <a:ea typeface="Verdana"/>
                <a:cs typeface="Verdana" panose="020B0604030504040204" pitchFamily="34" charset="0"/>
              </a:rPr>
              <a:t>El término «discapacidad» significa cosas diferentes para personas diferentes, tanto entrevistadores como entrevistados, que participen en encuestas de recopilación de datos.  </a:t>
            </a:r>
            <a:endParaRPr lang="es" altLang="en-US" sz="2200" dirty="0">
              <a:latin typeface="Verdana"/>
              <a:ea typeface="Verdana" panose="020B0604030504040204" pitchFamily="34" charset="0"/>
              <a:cs typeface="Verdana" panose="020B0604030504040204" pitchFamily="34" charset="0"/>
            </a:endParaRPr>
          </a:p>
          <a:p>
            <a:pPr marL="288925" indent="-288925" algn="l" rtl="0">
              <a:buClr>
                <a:srgbClr val="3F8EC5"/>
              </a:buClr>
              <a:buSzPct val="150000"/>
              <a:defRPr/>
            </a:pPr>
            <a:r>
              <a:rPr lang="es" sz="2200" b="0" i="0" u="none" baseline="0" dirty="0">
                <a:latin typeface="Verdana"/>
                <a:ea typeface="Verdana"/>
                <a:cs typeface="Verdana" panose="020B0604030504040204" pitchFamily="34" charset="0"/>
              </a:rPr>
              <a:t>Para que los datos sean fiables, la recopilación de datos debe crear coherencia entre todas las personas entrevistadas / los datos recopilados. Esto significa que las preguntas para identificar a las personas con discapacidad deben ser específicas a fin de poder captar a todas las personas con discapacidad y no correr el riesgo de pasar por alto a ninguna persona por tener una comprensión diferente de la discapacidad.</a:t>
            </a:r>
          </a:p>
          <a:p>
            <a:pPr marL="288925" indent="-288925" algn="l" rtl="0">
              <a:buClr>
                <a:srgbClr val="3F8EC5"/>
              </a:buClr>
              <a:buSzPct val="150000"/>
              <a:defRPr/>
            </a:pPr>
            <a:r>
              <a:rPr lang="es" sz="2200" b="0" i="0" u="none" baseline="0" dirty="0">
                <a:latin typeface="Verdana"/>
                <a:ea typeface="Verdana"/>
                <a:cs typeface="Verdana" panose="020B0604030504040204" pitchFamily="34" charset="0"/>
              </a:rPr>
              <a:t>En algunas culturas, el estigma asociado a la discapacidad hace que las personas duden de responder abiertamente a las preguntas de encuestas sobre la discapacidad. Esto resulta en una infraidentificación de las personas con discapacidad en la población encuestada.</a:t>
            </a:r>
          </a:p>
          <a:p>
            <a:endParaRPr lang="es" sz="2400" dirty="0"/>
          </a:p>
        </p:txBody>
      </p:sp>
      <p:sp>
        <p:nvSpPr>
          <p:cNvPr id="5" name="TextBox 4">
            <a:extLst>
              <a:ext uri="{FF2B5EF4-FFF2-40B4-BE49-F238E27FC236}">
                <a16:creationId xmlns:a16="http://schemas.microsoft.com/office/drawing/2014/main" id="{2225424C-15AA-6369-7C8E-C11011EDA019}"/>
              </a:ext>
            </a:extLst>
          </p:cNvPr>
          <p:cNvSpPr txBox="1"/>
          <p:nvPr/>
        </p:nvSpPr>
        <p:spPr>
          <a:xfrm>
            <a:off x="3158836" y="6332464"/>
            <a:ext cx="8547295"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8C20FEF5-62EA-EBE9-D3B9-2CFAF8A505F1}"/>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11</a:t>
            </a:fld>
            <a:endParaRPr lang="es" sz="1000" dirty="0"/>
          </a:p>
        </p:txBody>
      </p:sp>
    </p:spTree>
    <p:extLst>
      <p:ext uri="{BB962C8B-B14F-4D97-AF65-F5344CB8AC3E}">
        <p14:creationId xmlns:p14="http://schemas.microsoft.com/office/powerpoint/2010/main" val="9433418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986FF5D-6CBB-6CF5-DDD2-2B6527F5769D}"/>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10" name="Title 1">
            <a:extLst>
              <a:ext uri="{FF2B5EF4-FFF2-40B4-BE49-F238E27FC236}">
                <a16:creationId xmlns:a16="http://schemas.microsoft.com/office/drawing/2014/main" id="{A1150E7C-B8D5-4830-4348-9034BFDC23EB}"/>
              </a:ext>
            </a:extLst>
          </p:cNvPr>
          <p:cNvSpPr>
            <a:spLocks noGrp="1"/>
          </p:cNvSpPr>
          <p:nvPr>
            <p:ph type="title"/>
          </p:nvPr>
        </p:nvSpPr>
        <p:spPr>
          <a:xfrm>
            <a:off x="977548" y="340273"/>
            <a:ext cx="11022181" cy="1066771"/>
          </a:xfrm>
        </p:spPr>
        <p:txBody>
          <a:bodyPr>
            <a:normAutofit fontScale="90000"/>
          </a:bodyPr>
          <a:lstStyle/>
          <a:p>
            <a:pPr algn="l" rtl="0"/>
            <a:r>
              <a:rPr lang="es" b="1" i="0" u="none" baseline="0">
                <a:solidFill>
                  <a:srgbClr val="C00000"/>
                </a:solidFill>
                <a:latin typeface="Verdana"/>
                <a:ea typeface="Verdana"/>
                <a:cs typeface="Verdana"/>
              </a:rPr>
              <a:t>Riesgos de no identificar la discapacidad en los datos</a:t>
            </a:r>
          </a:p>
        </p:txBody>
      </p:sp>
      <p:sp>
        <p:nvSpPr>
          <p:cNvPr id="3" name="Content Placeholder 2"/>
          <p:cNvSpPr>
            <a:spLocks noGrp="1"/>
          </p:cNvSpPr>
          <p:nvPr>
            <p:ph idx="1"/>
          </p:nvPr>
        </p:nvSpPr>
        <p:spPr>
          <a:xfrm>
            <a:off x="998546" y="1346086"/>
            <a:ext cx="10848462" cy="5607710"/>
          </a:xfrm>
        </p:spPr>
        <p:txBody>
          <a:bodyPr vert="horz" lIns="91440" tIns="45720" rIns="91440" bIns="45720" rtlCol="0" anchor="t">
            <a:noAutofit/>
          </a:bodyPr>
          <a:lstStyle/>
          <a:p>
            <a:pPr marL="0" indent="0" algn="l" rtl="0">
              <a:buNone/>
            </a:pPr>
            <a:r>
              <a:rPr lang="es" sz="1800" b="0" i="0" u="none" baseline="0" dirty="0">
                <a:latin typeface="Verdana"/>
                <a:ea typeface="Verdana"/>
                <a:cs typeface="Verdana"/>
              </a:rPr>
              <a:t>Las preguntas de encuestas que no sean lo suficientemente específicas sobre la discapacidad pueden resultar en una identificación errónea de las personas con discapacidad en los datos recopilados. </a:t>
            </a:r>
            <a:r>
              <a:rPr lang="es" sz="1800" b="1" i="0" u="none" baseline="0" dirty="0">
                <a:latin typeface="Verdana"/>
                <a:ea typeface="Verdana"/>
                <a:cs typeface="Verdana"/>
              </a:rPr>
              <a:t>¿Qué problemas podría acarrear esto?</a:t>
            </a:r>
            <a:endParaRPr lang="es" sz="1800" b="1" dirty="0">
              <a:latin typeface="Verdana"/>
              <a:ea typeface="Verdana"/>
              <a:cs typeface="Calibri"/>
            </a:endParaRPr>
          </a:p>
          <a:p>
            <a:pPr marL="0" indent="0" algn="l" rtl="0">
              <a:buNone/>
            </a:pPr>
            <a:r>
              <a:rPr lang="es" sz="1800" b="0" i="0" u="none" baseline="0" dirty="0">
                <a:effectLst/>
                <a:latin typeface="Verdana"/>
                <a:ea typeface="Times New Roman" panose="02020603050405020304" pitchFamily="18" charset="0"/>
                <a:cs typeface="Times New Roman"/>
              </a:rPr>
              <a:t>1</a:t>
            </a:r>
            <a:r>
              <a:rPr lang="es" sz="1800" b="1" i="0" u="none" baseline="0" dirty="0">
                <a:effectLst/>
                <a:latin typeface="Verdana"/>
                <a:ea typeface="Times New Roman" panose="02020603050405020304" pitchFamily="18" charset="0"/>
                <a:cs typeface="Times New Roman"/>
              </a:rPr>
              <a:t>. Datos que no pueden ser comparados:</a:t>
            </a:r>
            <a:r>
              <a:rPr lang="es" sz="1800" b="1" i="0" u="none" baseline="0" dirty="0">
                <a:latin typeface="Verdana"/>
                <a:ea typeface="Times New Roman" panose="02020603050405020304" pitchFamily="18" charset="0"/>
                <a:cs typeface="Times New Roman"/>
              </a:rPr>
              <a:t> </a:t>
            </a:r>
            <a:endParaRPr lang="es" sz="1800" u="sng" dirty="0">
              <a:effectLst/>
              <a:latin typeface="Verdana"/>
              <a:ea typeface="Times New Roman" panose="02020603050405020304" pitchFamily="18" charset="0"/>
              <a:cs typeface="Times New Roman" panose="02020603050405020304" pitchFamily="18" charset="0"/>
            </a:endParaRPr>
          </a:p>
          <a:p>
            <a:pPr algn="l" rtl="0">
              <a:buClr>
                <a:srgbClr val="3F8EC5"/>
              </a:buClr>
            </a:pPr>
            <a:r>
              <a:rPr lang="es" sz="1800" b="0" i="0" u="none" baseline="0" dirty="0">
                <a:latin typeface="Verdana"/>
                <a:ea typeface="Verdana"/>
                <a:cs typeface="Verdana"/>
              </a:rPr>
              <a:t>P. ej., una mayor representación de la discapacidad en los datos recopilados en áreas que tengan una comprensión más amplia de lo que la discapacidad implica, y menor representación de la discapacidad en los datos recopilados en áreas que tengan una comprensión más limitada.</a:t>
            </a:r>
            <a:endParaRPr lang="es" sz="1800" dirty="0">
              <a:latin typeface="Verdana"/>
              <a:ea typeface="Verdana"/>
              <a:cs typeface="Calibri"/>
            </a:endParaRPr>
          </a:p>
          <a:p>
            <a:pPr marL="0" indent="0" algn="l" rtl="0">
              <a:buClr>
                <a:srgbClr val="3F8EC5"/>
              </a:buClr>
              <a:buNone/>
            </a:pPr>
            <a:r>
              <a:rPr lang="es" sz="1800" b="0" i="0" u="none" baseline="0" dirty="0">
                <a:latin typeface="Verdana"/>
                <a:ea typeface="Times New Roman" panose="02020603050405020304" pitchFamily="18" charset="0"/>
                <a:cs typeface="Times New Roman"/>
              </a:rPr>
              <a:t>2. </a:t>
            </a:r>
            <a:r>
              <a:rPr lang="es" sz="1800" b="1" i="0" u="none" baseline="0" dirty="0">
                <a:latin typeface="Verdana"/>
                <a:ea typeface="Times New Roman" panose="02020603050405020304" pitchFamily="18" charset="0"/>
                <a:cs typeface="Times New Roman"/>
              </a:rPr>
              <a:t>Los datos</a:t>
            </a:r>
            <a:r>
              <a:rPr lang="es" sz="1800" b="1" i="0" u="none" baseline="0" dirty="0">
                <a:effectLst/>
                <a:latin typeface="Verdana"/>
                <a:ea typeface="Times New Roman" panose="02020603050405020304" pitchFamily="18" charset="0"/>
                <a:cs typeface="Times New Roman"/>
              </a:rPr>
              <a:t> que ocultan la desigualdad </a:t>
            </a:r>
            <a:r>
              <a:rPr lang="es" sz="1800" b="1" i="0" u="none" baseline="0" dirty="0">
                <a:latin typeface="Verdana"/>
                <a:ea typeface="Times New Roman" panose="02020603050405020304" pitchFamily="18" charset="0"/>
                <a:cs typeface="Times New Roman"/>
              </a:rPr>
              <a:t>experimentada</a:t>
            </a:r>
            <a:r>
              <a:rPr lang="es" sz="1800" b="1" i="0" u="none" baseline="0" dirty="0">
                <a:effectLst/>
                <a:latin typeface="Verdana"/>
                <a:ea typeface="Times New Roman" panose="02020603050405020304" pitchFamily="18" charset="0"/>
                <a:cs typeface="Times New Roman"/>
              </a:rPr>
              <a:t> por las </a:t>
            </a:r>
            <a:r>
              <a:rPr lang="es" sz="1800" b="1" i="0" u="none" baseline="0" dirty="0">
                <a:latin typeface="Verdana"/>
                <a:ea typeface="Times New Roman" panose="02020603050405020304" pitchFamily="18" charset="0"/>
                <a:cs typeface="Times New Roman"/>
              </a:rPr>
              <a:t>personas</a:t>
            </a:r>
            <a:r>
              <a:rPr lang="es" sz="1800" b="1" i="0" u="none" baseline="0" dirty="0">
                <a:effectLst/>
                <a:latin typeface="Verdana"/>
                <a:ea typeface="Times New Roman" panose="02020603050405020304" pitchFamily="18" charset="0"/>
                <a:cs typeface="Times New Roman"/>
              </a:rPr>
              <a:t> con discapacidad:</a:t>
            </a:r>
          </a:p>
          <a:p>
            <a:pPr algn="l" rtl="0">
              <a:buClr>
                <a:srgbClr val="3F8EC5"/>
              </a:buClr>
            </a:pPr>
            <a:r>
              <a:rPr lang="es" sz="1800" b="0" i="0" u="none" baseline="0" dirty="0">
                <a:latin typeface="Verdana"/>
                <a:ea typeface="Verdana"/>
                <a:cs typeface="Verdana"/>
              </a:rPr>
              <a:t>Una menor identificación de las personas con discapacidad significará que estas sean incluidas en el grupo de «personas sin discapacidad» de los datos recopilados sobre indicadores específicos (p. ej., las tasas de empleo).                                    </a:t>
            </a:r>
            <a:endParaRPr lang="es" sz="1800" dirty="0">
              <a:latin typeface="Verdana"/>
              <a:ea typeface="Verdana"/>
              <a:cs typeface="Calibri"/>
            </a:endParaRPr>
          </a:p>
          <a:p>
            <a:pPr algn="l" rtl="0">
              <a:buClr>
                <a:srgbClr val="3F8EC5"/>
              </a:buClr>
            </a:pPr>
            <a:r>
              <a:rPr lang="es" sz="1800" b="0" i="0" u="none" baseline="0" dirty="0">
                <a:latin typeface="Verdana"/>
                <a:ea typeface="Verdana"/>
                <a:cs typeface="Verdana"/>
              </a:rPr>
              <a:t>Si esto ocurre, podrían quedar ocultas las barreras y desigualdades adicionales que las personas con discapacidad encuentran en este ámbito, y señalando incorrectamente que el indicador o el objetivo están más cerca de cumplirse.</a:t>
            </a:r>
            <a:endParaRPr lang="es" sz="1800" dirty="0">
              <a:latin typeface="Verdana"/>
              <a:ea typeface="Verdana"/>
              <a:cs typeface="Calibri"/>
            </a:endParaRPr>
          </a:p>
        </p:txBody>
      </p:sp>
      <p:sp>
        <p:nvSpPr>
          <p:cNvPr id="5" name="TextBox 4">
            <a:extLst>
              <a:ext uri="{FF2B5EF4-FFF2-40B4-BE49-F238E27FC236}">
                <a16:creationId xmlns:a16="http://schemas.microsoft.com/office/drawing/2014/main" id="{8DCF9BE3-99B4-A501-7104-3E3410BFFD39}"/>
              </a:ext>
            </a:extLst>
          </p:cNvPr>
          <p:cNvSpPr txBox="1"/>
          <p:nvPr/>
        </p:nvSpPr>
        <p:spPr>
          <a:xfrm>
            <a:off x="3116442" y="6332464"/>
            <a:ext cx="8589689"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EDBB613D-BD01-412C-8284-B70459135DAB}"/>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12</a:t>
            </a:fld>
            <a:endParaRPr lang="es" sz="1000" dirty="0"/>
          </a:p>
        </p:txBody>
      </p:sp>
    </p:spTree>
    <p:extLst>
      <p:ext uri="{BB962C8B-B14F-4D97-AF65-F5344CB8AC3E}">
        <p14:creationId xmlns:p14="http://schemas.microsoft.com/office/powerpoint/2010/main" val="3696163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C4DF648-97BC-0216-F7A5-A1CDD6CBE629}"/>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624689" y="0"/>
            <a:ext cx="11567311" cy="6010466"/>
          </a:xfrm>
          <a:prstGeom prst="rect">
            <a:avLst/>
          </a:prstGeom>
        </p:spPr>
      </p:pic>
      <p:sp>
        <p:nvSpPr>
          <p:cNvPr id="9" name="Title 2">
            <a:extLst>
              <a:ext uri="{FF2B5EF4-FFF2-40B4-BE49-F238E27FC236}">
                <a16:creationId xmlns:a16="http://schemas.microsoft.com/office/drawing/2014/main" id="{374D94A9-E2C8-776F-D0E5-55BA06AF91B6}"/>
              </a:ext>
            </a:extLst>
          </p:cNvPr>
          <p:cNvSpPr>
            <a:spLocks noGrp="1"/>
          </p:cNvSpPr>
          <p:nvPr>
            <p:ph type="title"/>
          </p:nvPr>
        </p:nvSpPr>
        <p:spPr>
          <a:xfrm>
            <a:off x="1352990" y="2148830"/>
            <a:ext cx="10214321" cy="3140217"/>
          </a:xfrm>
        </p:spPr>
        <p:txBody>
          <a:bodyPr>
            <a:normAutofit/>
          </a:bodyPr>
          <a:lstStyle/>
          <a:p>
            <a:pPr algn="l" rtl="0"/>
            <a:r>
              <a:rPr lang="es" b="1" i="0" u="none" baseline="0">
                <a:effectLst/>
                <a:latin typeface="Verdana"/>
                <a:ea typeface="Verdana"/>
                <a:cs typeface="Times New Roman"/>
              </a:rPr>
              <a:t>Identificación de la población con discapacidad utilizando datos estadísticos</a:t>
            </a:r>
            <a:r>
              <a:rPr lang="es" b="1" i="0" u="none" baseline="0">
                <a:latin typeface="Verdana"/>
                <a:ea typeface="Verdana"/>
                <a:cs typeface="Times New Roman"/>
              </a:rPr>
              <a:t> </a:t>
            </a:r>
            <a:endParaRPr lang="es" dirty="0">
              <a:latin typeface="Verdana"/>
              <a:ea typeface="Verdana"/>
            </a:endParaRPr>
          </a:p>
        </p:txBody>
      </p:sp>
      <p:sp>
        <p:nvSpPr>
          <p:cNvPr id="5" name="TextBox 4">
            <a:extLst>
              <a:ext uri="{FF2B5EF4-FFF2-40B4-BE49-F238E27FC236}">
                <a16:creationId xmlns:a16="http://schemas.microsoft.com/office/drawing/2014/main" id="{693508EC-A993-1F18-92F5-8E51924648FC}"/>
              </a:ext>
            </a:extLst>
          </p:cNvPr>
          <p:cNvSpPr txBox="1"/>
          <p:nvPr/>
        </p:nvSpPr>
        <p:spPr>
          <a:xfrm>
            <a:off x="3158836" y="6332464"/>
            <a:ext cx="8547295"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8E7C7DE8-92C1-6E3E-C7B8-2848C594A736}"/>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13</a:t>
            </a:fld>
            <a:endParaRPr lang="es" sz="1000" dirty="0"/>
          </a:p>
        </p:txBody>
      </p:sp>
    </p:spTree>
    <p:extLst>
      <p:ext uri="{BB962C8B-B14F-4D97-AF65-F5344CB8AC3E}">
        <p14:creationId xmlns:p14="http://schemas.microsoft.com/office/powerpoint/2010/main" val="2164970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B454FCB-F767-9F3C-4102-E328F6A2486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25716" y="0"/>
            <a:ext cx="11649330" cy="5984341"/>
          </a:xfrm>
          <a:prstGeom prst="rect">
            <a:avLst/>
          </a:prstGeom>
        </p:spPr>
      </p:pic>
      <p:sp>
        <p:nvSpPr>
          <p:cNvPr id="10" name="Title 1">
            <a:extLst>
              <a:ext uri="{FF2B5EF4-FFF2-40B4-BE49-F238E27FC236}">
                <a16:creationId xmlns:a16="http://schemas.microsoft.com/office/drawing/2014/main" id="{A89998A0-347E-7478-9768-976F21DAEEE4}"/>
              </a:ext>
            </a:extLst>
          </p:cNvPr>
          <p:cNvSpPr>
            <a:spLocks noGrp="1"/>
          </p:cNvSpPr>
          <p:nvPr>
            <p:ph type="title"/>
          </p:nvPr>
        </p:nvSpPr>
        <p:spPr>
          <a:xfrm>
            <a:off x="977548" y="473563"/>
            <a:ext cx="10728583" cy="1282431"/>
          </a:xfrm>
        </p:spPr>
        <p:txBody>
          <a:bodyPr>
            <a:normAutofit fontScale="90000"/>
          </a:bodyPr>
          <a:lstStyle/>
          <a:p>
            <a:pPr algn="l" rtl="0"/>
            <a:r>
              <a:rPr lang="es" sz="3600" b="1" i="0" u="none" baseline="0" dirty="0">
                <a:solidFill>
                  <a:srgbClr val="C00000"/>
                </a:solidFill>
                <a:latin typeface="Verdana"/>
                <a:ea typeface="Verdana"/>
                <a:cs typeface="Verdana"/>
              </a:rPr>
              <a:t>Identificación de la población con discapacidad utilizando datos estadísticos (1)</a:t>
            </a:r>
            <a:br>
              <a:rPr lang="es" sz="4000" dirty="0">
                <a:solidFill>
                  <a:srgbClr val="C00000"/>
                </a:solidFill>
                <a:latin typeface="Verdana"/>
              </a:rPr>
            </a:br>
            <a:endParaRPr lang="es" dirty="0">
              <a:solidFill>
                <a:srgbClr val="C00000"/>
              </a:solidFill>
            </a:endParaRPr>
          </a:p>
        </p:txBody>
      </p:sp>
      <p:sp>
        <p:nvSpPr>
          <p:cNvPr id="3" name="Content Placeholder 2"/>
          <p:cNvSpPr>
            <a:spLocks noGrp="1"/>
          </p:cNvSpPr>
          <p:nvPr>
            <p:ph idx="1"/>
          </p:nvPr>
        </p:nvSpPr>
        <p:spPr>
          <a:xfrm>
            <a:off x="1071123" y="1578663"/>
            <a:ext cx="10835029" cy="4745951"/>
          </a:xfrm>
        </p:spPr>
        <p:txBody>
          <a:bodyPr vert="horz" lIns="91440" tIns="45720" rIns="91440" bIns="45720" rtlCol="0" anchor="t">
            <a:normAutofit/>
          </a:bodyPr>
          <a:lstStyle/>
          <a:p>
            <a:pPr marL="0" indent="0" algn="l" rtl="0">
              <a:buClr>
                <a:srgbClr val="3F8EC5"/>
              </a:buClr>
              <a:buSzPct val="100000"/>
              <a:buNone/>
              <a:defRPr/>
            </a:pPr>
            <a:r>
              <a:rPr lang="es" sz="2200" b="0" i="0" u="none" baseline="0" dirty="0">
                <a:latin typeface="Verdana"/>
                <a:ea typeface="Verdana"/>
                <a:cs typeface="Verdana"/>
              </a:rPr>
              <a:t>Los datos utilizados para identificar a la población con discapacidad se obtienen de preguntas incluidas en censos y encuestas.</a:t>
            </a:r>
          </a:p>
          <a:p>
            <a:pPr marL="0" indent="0" algn="l" rtl="0">
              <a:buClr>
                <a:srgbClr val="3F8EC5"/>
              </a:buClr>
              <a:buSzPct val="100000"/>
              <a:buNone/>
              <a:defRPr/>
            </a:pPr>
            <a:r>
              <a:rPr lang="es" sz="2200" b="0" i="0" u="none" baseline="0" dirty="0">
                <a:latin typeface="Verdana"/>
                <a:ea typeface="Verdana"/>
                <a:cs typeface="Verdana"/>
              </a:rPr>
              <a:t>No es posible redactar una pregunta o un breve conjunto de preguntas de encuesta que puedan captar de forma adecuada y precisa toda la complejidad de la discapacidad.</a:t>
            </a:r>
            <a:endParaRPr lang="es" altLang="en-US" sz="2200" dirty="0">
              <a:latin typeface="Verdana"/>
              <a:ea typeface="Verdana"/>
              <a:cs typeface="Calibri"/>
            </a:endParaRPr>
          </a:p>
          <a:p>
            <a:pPr marL="0" indent="0" algn="l" rtl="0">
              <a:buClr>
                <a:srgbClr val="3F8EC5"/>
              </a:buClr>
              <a:buSzPct val="100000"/>
              <a:buNone/>
              <a:defRPr/>
            </a:pPr>
            <a:r>
              <a:rPr lang="es" sz="2200" b="1" i="0" u="none" baseline="0" dirty="0">
                <a:latin typeface="Verdana"/>
                <a:ea typeface="Verdana"/>
                <a:cs typeface="Verdana"/>
              </a:rPr>
              <a:t>Y pese a ello</a:t>
            </a:r>
            <a:r>
              <a:rPr lang="es" sz="2200" b="0" i="0" u="none" baseline="0" dirty="0">
                <a:latin typeface="Verdana"/>
                <a:ea typeface="Verdana"/>
                <a:cs typeface="Verdana"/>
              </a:rPr>
              <a:t>, las preguntas de la encuesta han de ser breves, claras y precisas.</a:t>
            </a:r>
            <a:endParaRPr lang="es" altLang="en-US" sz="2200" dirty="0">
              <a:latin typeface="Verdana"/>
              <a:ea typeface="Verdana"/>
              <a:cs typeface="Calibri"/>
            </a:endParaRPr>
          </a:p>
          <a:p>
            <a:pPr marL="0" indent="0" algn="l" rtl="0">
              <a:buClr>
                <a:srgbClr val="3F8EC5"/>
              </a:buClr>
              <a:buSzPct val="100000"/>
              <a:buNone/>
              <a:defRPr/>
            </a:pPr>
            <a:r>
              <a:rPr lang="es" sz="2200" b="1" i="0" u="none" baseline="0" dirty="0">
                <a:latin typeface="Verdana"/>
                <a:ea typeface="Verdana"/>
                <a:cs typeface="Verdana"/>
              </a:rPr>
              <a:t>Como resultado de esto, </a:t>
            </a:r>
            <a:r>
              <a:rPr lang="es" sz="2200" b="0" i="0" u="none" baseline="0" dirty="0">
                <a:latin typeface="Verdana"/>
                <a:ea typeface="Verdana"/>
                <a:cs typeface="Verdana"/>
              </a:rPr>
              <a:t>se han utilizado muchas preguntas problemáticas,</a:t>
            </a:r>
            <a:endParaRPr lang="es" altLang="en-US" sz="2200" dirty="0">
              <a:latin typeface="Verdana"/>
              <a:ea typeface="Verdana"/>
              <a:cs typeface="Calibri"/>
            </a:endParaRPr>
          </a:p>
          <a:p>
            <a:pPr lvl="1" indent="-225425" algn="l" rtl="0">
              <a:buClr>
                <a:srgbClr val="3F8EC5"/>
              </a:buClr>
              <a:buSzPct val="100000"/>
              <a:defRPr/>
            </a:pPr>
            <a:r>
              <a:rPr lang="es" sz="2200" b="0" i="0" u="none" baseline="0" dirty="0">
                <a:latin typeface="Verdana"/>
                <a:ea typeface="Verdana"/>
                <a:cs typeface="Verdana" panose="020B0604030504040204" pitchFamily="34" charset="0"/>
              </a:rPr>
              <a:t>en su mayoría basadas en el </a:t>
            </a:r>
            <a:r>
              <a:rPr lang="es" sz="2200" b="1" i="0" u="none" baseline="0" dirty="0">
                <a:latin typeface="Verdana"/>
                <a:ea typeface="Verdana"/>
                <a:cs typeface="Verdana" panose="020B0604030504040204" pitchFamily="34" charset="0"/>
              </a:rPr>
              <a:t>modelo médico</a:t>
            </a:r>
            <a:r>
              <a:rPr lang="es" sz="2200" b="1" i="0" u="none" baseline="0" dirty="0">
                <a:solidFill>
                  <a:srgbClr val="C00000"/>
                </a:solidFill>
                <a:latin typeface="Verdana"/>
                <a:ea typeface="Verdana"/>
                <a:cs typeface="Verdana" panose="020B0604030504040204" pitchFamily="34" charset="0"/>
              </a:rPr>
              <a:t> </a:t>
            </a:r>
          </a:p>
          <a:p>
            <a:pPr lvl="1" indent="-225425" algn="l" rtl="0">
              <a:buClr>
                <a:srgbClr val="3F8EC5"/>
              </a:buClr>
              <a:buSzPct val="100000"/>
              <a:defRPr/>
            </a:pPr>
            <a:r>
              <a:rPr lang="es" sz="2200" b="0" i="0" u="none" baseline="0" dirty="0">
                <a:latin typeface="Verdana"/>
                <a:ea typeface="Verdana"/>
                <a:cs typeface="Verdana" panose="020B0604030504040204" pitchFamily="34" charset="0"/>
              </a:rPr>
              <a:t>Uso de la palabra </a:t>
            </a:r>
            <a:r>
              <a:rPr lang="es" sz="2200" b="1" i="0" u="none" baseline="0" dirty="0">
                <a:latin typeface="Verdana"/>
                <a:ea typeface="Verdana"/>
                <a:cs typeface="Verdana" panose="020B0604030504040204" pitchFamily="34" charset="0"/>
              </a:rPr>
              <a:t>discapacidad</a:t>
            </a:r>
            <a:r>
              <a:rPr lang="es" sz="2200" b="0" i="0" u="none" baseline="0" dirty="0">
                <a:latin typeface="Verdana"/>
                <a:ea typeface="Verdana"/>
                <a:cs typeface="Verdana" panose="020B0604030504040204" pitchFamily="34" charset="0"/>
              </a:rPr>
              <a:t> en la pregunta pese a que existe un estigma y hay diferentes significados asociados a la discapacidad. </a:t>
            </a:r>
            <a:endParaRPr lang="es" altLang="en-US" sz="2200" dirty="0">
              <a:latin typeface="Verdana"/>
              <a:ea typeface="Verdana" panose="020B0604030504040204" pitchFamily="34" charset="0"/>
              <a:cs typeface="Verdana" panose="020B0604030504040204" pitchFamily="34" charset="0"/>
            </a:endParaRPr>
          </a:p>
          <a:p>
            <a:pPr marL="0" indent="0" algn="l" rtl="0">
              <a:buClr>
                <a:schemeClr val="tx1"/>
              </a:buClr>
              <a:buSzPct val="150000"/>
              <a:buNone/>
              <a:defRPr/>
            </a:pPr>
            <a:endParaRPr lang="es" altLang="en-US" sz="2800" dirty="0"/>
          </a:p>
          <a:p>
            <a:endParaRPr lang="es" dirty="0"/>
          </a:p>
        </p:txBody>
      </p:sp>
      <p:sp>
        <p:nvSpPr>
          <p:cNvPr id="5" name="TextBox 4">
            <a:extLst>
              <a:ext uri="{FF2B5EF4-FFF2-40B4-BE49-F238E27FC236}">
                <a16:creationId xmlns:a16="http://schemas.microsoft.com/office/drawing/2014/main" id="{D64E7966-EF71-4E37-6B3A-A40FDF4F182A}"/>
              </a:ext>
            </a:extLst>
          </p:cNvPr>
          <p:cNvSpPr txBox="1"/>
          <p:nvPr/>
        </p:nvSpPr>
        <p:spPr>
          <a:xfrm>
            <a:off x="3158836" y="6332464"/>
            <a:ext cx="8547295"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EE84EF0B-BAFC-E273-C4A1-1C6650FE12E1}"/>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14</a:t>
            </a:fld>
            <a:endParaRPr lang="es" sz="1000" dirty="0"/>
          </a:p>
        </p:txBody>
      </p:sp>
    </p:spTree>
    <p:extLst>
      <p:ext uri="{BB962C8B-B14F-4D97-AF65-F5344CB8AC3E}">
        <p14:creationId xmlns:p14="http://schemas.microsoft.com/office/powerpoint/2010/main" val="27180364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C8F1E63-DF3E-D6CB-E44E-D674045248E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2" name="Title 1"/>
          <p:cNvSpPr>
            <a:spLocks noGrp="1"/>
          </p:cNvSpPr>
          <p:nvPr>
            <p:ph type="title"/>
          </p:nvPr>
        </p:nvSpPr>
        <p:spPr>
          <a:xfrm>
            <a:off x="1109183" y="460368"/>
            <a:ext cx="10850752" cy="1339940"/>
          </a:xfrm>
        </p:spPr>
        <p:txBody>
          <a:bodyPr>
            <a:normAutofit/>
          </a:bodyPr>
          <a:lstStyle/>
          <a:p>
            <a:pPr algn="l" rtl="0"/>
            <a:r>
              <a:rPr lang="es" sz="3200" b="1" i="0" u="none" baseline="0" dirty="0">
                <a:solidFill>
                  <a:srgbClr val="C00000"/>
                </a:solidFill>
                <a:latin typeface="Verdana"/>
                <a:ea typeface="Verdana"/>
                <a:cs typeface="Verdana"/>
              </a:rPr>
              <a:t>Identificación de la población con discapacidad utilizando datos estadísticos (2)</a:t>
            </a:r>
          </a:p>
        </p:txBody>
      </p:sp>
      <p:sp>
        <p:nvSpPr>
          <p:cNvPr id="3" name="Content Placeholder 2"/>
          <p:cNvSpPr>
            <a:spLocks noGrp="1"/>
          </p:cNvSpPr>
          <p:nvPr>
            <p:ph idx="1"/>
          </p:nvPr>
        </p:nvSpPr>
        <p:spPr>
          <a:xfrm>
            <a:off x="1109183" y="2056737"/>
            <a:ext cx="10456284" cy="4351338"/>
          </a:xfrm>
        </p:spPr>
        <p:txBody>
          <a:bodyPr vert="horz" lIns="91440" tIns="45720" rIns="91440" bIns="45720" rtlCol="0" anchor="t">
            <a:normAutofit/>
          </a:bodyPr>
          <a:lstStyle/>
          <a:p>
            <a:pPr algn="l" rtl="0">
              <a:buClr>
                <a:srgbClr val="3F8EC5"/>
              </a:buClr>
            </a:pPr>
            <a:r>
              <a:rPr lang="es" sz="2400" b="0" i="0" u="none" baseline="0">
                <a:latin typeface="Verdana"/>
                <a:ea typeface="Verdana"/>
                <a:cs typeface="Verdana"/>
              </a:rPr>
              <a:t>Teniendo en cuenta:</a:t>
            </a:r>
          </a:p>
          <a:p>
            <a:pPr lvl="1" algn="l" rtl="0">
              <a:buClr>
                <a:srgbClr val="3F8EC5"/>
              </a:buClr>
            </a:pPr>
            <a:r>
              <a:rPr lang="es" b="0" i="0" u="none" baseline="0">
                <a:latin typeface="Verdana"/>
                <a:ea typeface="Verdana"/>
                <a:cs typeface="Verdana"/>
              </a:rPr>
              <a:t>la complejidad del concepto de discapacidad;</a:t>
            </a:r>
            <a:endParaRPr lang="es" dirty="0">
              <a:latin typeface="Verdana"/>
              <a:ea typeface="Verdana"/>
              <a:cs typeface="Calibri"/>
            </a:endParaRPr>
          </a:p>
          <a:p>
            <a:pPr lvl="1" algn="l" rtl="0">
              <a:buClr>
                <a:srgbClr val="3F8EC5"/>
              </a:buClr>
            </a:pPr>
            <a:r>
              <a:rPr lang="es" b="0" i="0" u="none" baseline="0">
                <a:latin typeface="Verdana"/>
                <a:ea typeface="Verdana"/>
                <a:cs typeface="Verdana"/>
              </a:rPr>
              <a:t>las principales diferencias en la forma de entender el término dentro de una comunidad o país y entre países; y</a:t>
            </a:r>
            <a:endParaRPr lang="es" dirty="0">
              <a:latin typeface="Verdana"/>
              <a:ea typeface="Verdana"/>
              <a:cs typeface="Calibri"/>
            </a:endParaRPr>
          </a:p>
          <a:p>
            <a:pPr lvl="1" algn="l" rtl="0">
              <a:buClr>
                <a:srgbClr val="3F8EC5"/>
              </a:buClr>
            </a:pPr>
            <a:r>
              <a:rPr lang="es" b="0" i="0" u="none" baseline="0">
                <a:latin typeface="Verdana"/>
                <a:ea typeface="Verdana"/>
                <a:cs typeface="Verdana"/>
              </a:rPr>
              <a:t>el estigma que acompaña a este término en algunas culturas.</a:t>
            </a:r>
            <a:endParaRPr lang="es" dirty="0">
              <a:latin typeface="Verdana"/>
              <a:ea typeface="Verdana"/>
              <a:cs typeface="Calibri"/>
            </a:endParaRPr>
          </a:p>
          <a:p>
            <a:pPr algn="l" rtl="0">
              <a:buClr>
                <a:srgbClr val="3F8EC5"/>
              </a:buClr>
            </a:pPr>
            <a:r>
              <a:rPr lang="es" sz="2400" b="0" i="0" u="none" baseline="0">
                <a:latin typeface="Verdana"/>
                <a:ea typeface="Verdana"/>
                <a:cs typeface="Verdana"/>
              </a:rPr>
              <a:t>Así como que la pregunta «¿Es usted discapacitado/a?» no debe utilizarse para identificar a la población con discapacidad para supervisar la inclusión.</a:t>
            </a:r>
            <a:endParaRPr lang="es" sz="2400" dirty="0">
              <a:latin typeface="Verdana"/>
              <a:ea typeface="Verdana"/>
              <a:cs typeface="Calibri"/>
            </a:endParaRPr>
          </a:p>
          <a:p>
            <a:pPr algn="l" rtl="0">
              <a:buClr>
                <a:srgbClr val="3F8EC5"/>
              </a:buClr>
            </a:pPr>
            <a:r>
              <a:rPr lang="es" sz="2400" b="0" i="0" u="none" baseline="0">
                <a:latin typeface="Verdana"/>
                <a:ea typeface="Verdana"/>
                <a:cs typeface="Verdana"/>
              </a:rPr>
              <a:t>¿Cómo debe definirse esta población?</a:t>
            </a:r>
            <a:endParaRPr lang="es" sz="2400" dirty="0">
              <a:latin typeface="Verdana"/>
              <a:ea typeface="Verdana"/>
              <a:cs typeface="Calibri"/>
            </a:endParaRPr>
          </a:p>
        </p:txBody>
      </p:sp>
      <p:sp>
        <p:nvSpPr>
          <p:cNvPr id="5" name="TextBox 4">
            <a:extLst>
              <a:ext uri="{FF2B5EF4-FFF2-40B4-BE49-F238E27FC236}">
                <a16:creationId xmlns:a16="http://schemas.microsoft.com/office/drawing/2014/main" id="{F29201F8-AC9D-3891-EAC1-43E31D4DA846}"/>
              </a:ext>
            </a:extLst>
          </p:cNvPr>
          <p:cNvSpPr txBox="1"/>
          <p:nvPr/>
        </p:nvSpPr>
        <p:spPr>
          <a:xfrm>
            <a:off x="3210126" y="6332464"/>
            <a:ext cx="8496006"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9675EBAD-984B-E353-3A0A-AC1FB0C8E13A}"/>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15</a:t>
            </a:fld>
            <a:endParaRPr lang="es" sz="1000" dirty="0"/>
          </a:p>
        </p:txBody>
      </p:sp>
    </p:spTree>
    <p:extLst>
      <p:ext uri="{BB962C8B-B14F-4D97-AF65-F5344CB8AC3E}">
        <p14:creationId xmlns:p14="http://schemas.microsoft.com/office/powerpoint/2010/main" val="1807589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2AABCEB-4B90-F11B-96DD-38B69846581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13" name="Title 1">
            <a:extLst>
              <a:ext uri="{FF2B5EF4-FFF2-40B4-BE49-F238E27FC236}">
                <a16:creationId xmlns:a16="http://schemas.microsoft.com/office/drawing/2014/main" id="{03F67B16-227F-8F64-4F9C-84448044C4DD}"/>
              </a:ext>
            </a:extLst>
          </p:cNvPr>
          <p:cNvSpPr>
            <a:spLocks noGrp="1"/>
          </p:cNvSpPr>
          <p:nvPr>
            <p:ph type="title"/>
          </p:nvPr>
        </p:nvSpPr>
        <p:spPr>
          <a:xfrm>
            <a:off x="952852" y="394471"/>
            <a:ext cx="10696478" cy="1325563"/>
          </a:xfrm>
        </p:spPr>
        <p:txBody>
          <a:bodyPr>
            <a:normAutofit fontScale="90000"/>
          </a:bodyPr>
          <a:lstStyle/>
          <a:p>
            <a:pPr algn="l" rtl="0"/>
            <a:r>
              <a:rPr lang="es" sz="3600" b="1" i="0" u="none" baseline="0" dirty="0">
                <a:solidFill>
                  <a:srgbClr val="C00000"/>
                </a:solidFill>
                <a:latin typeface="Verdana"/>
                <a:ea typeface="Verdana"/>
                <a:cs typeface="Verdana"/>
              </a:rPr>
              <a:t>Identificación de la población con discapacidad utilizando datos estadísticos (3)</a:t>
            </a:r>
            <a:br>
              <a:rPr lang="es" sz="4000" dirty="0">
                <a:solidFill>
                  <a:srgbClr val="C00000"/>
                </a:solidFill>
                <a:latin typeface="Verdana"/>
              </a:rPr>
            </a:br>
            <a:endParaRPr lang="es" dirty="0">
              <a:solidFill>
                <a:srgbClr val="C00000"/>
              </a:solidFill>
            </a:endParaRPr>
          </a:p>
        </p:txBody>
      </p:sp>
      <p:sp>
        <p:nvSpPr>
          <p:cNvPr id="3" name="Content Placeholder 2"/>
          <p:cNvSpPr>
            <a:spLocks noGrp="1"/>
          </p:cNvSpPr>
          <p:nvPr>
            <p:ph idx="1"/>
          </p:nvPr>
        </p:nvSpPr>
        <p:spPr>
          <a:xfrm>
            <a:off x="897868" y="1807065"/>
            <a:ext cx="10507011" cy="4351338"/>
          </a:xfrm>
        </p:spPr>
        <p:txBody>
          <a:bodyPr vert="horz" lIns="91440" tIns="45720" rIns="91440" bIns="45720" rtlCol="0" anchor="t">
            <a:normAutofit/>
          </a:bodyPr>
          <a:lstStyle/>
          <a:p>
            <a:pPr algn="l" rtl="0">
              <a:buClr>
                <a:srgbClr val="3F8EC5"/>
              </a:buClr>
            </a:pPr>
            <a:r>
              <a:rPr lang="es" sz="2400" b="0" i="0" u="none" baseline="0">
                <a:latin typeface="Verdana"/>
                <a:ea typeface="Verdana"/>
                <a:cs typeface="Verdana"/>
              </a:rPr>
              <a:t>Para supervisar la inclusión, las preguntas de las encuestas para identificar a la población con discapacidad deben obtener información sobre:</a:t>
            </a:r>
          </a:p>
          <a:p>
            <a:pPr lvl="1" algn="l" rtl="0">
              <a:buClr>
                <a:srgbClr val="3F8EC5"/>
              </a:buClr>
            </a:pPr>
            <a:r>
              <a:rPr lang="es" b="0" i="0" u="none" baseline="0">
                <a:latin typeface="Verdana"/>
                <a:ea typeface="Verdana"/>
                <a:cs typeface="Verdana"/>
              </a:rPr>
              <a:t>limitaciones en el funcionamiento; </a:t>
            </a:r>
            <a:endParaRPr lang="es" dirty="0">
              <a:latin typeface="Calibri"/>
              <a:ea typeface="Verdana"/>
              <a:cs typeface="Calibri"/>
            </a:endParaRPr>
          </a:p>
          <a:p>
            <a:pPr lvl="1" algn="l" rtl="0">
              <a:buClr>
                <a:srgbClr val="3F8EC5"/>
              </a:buClr>
            </a:pPr>
            <a:r>
              <a:rPr lang="es" b="0" i="0" u="none" baseline="0">
                <a:latin typeface="Verdana"/>
                <a:ea typeface="Verdana"/>
                <a:cs typeface="Verdana"/>
              </a:rPr>
              <a:t>que afectan a la capacidad de esas personas para participar en la sociedad; y</a:t>
            </a:r>
            <a:endParaRPr lang="es" dirty="0">
              <a:latin typeface="Calibri"/>
              <a:ea typeface="Verdana"/>
              <a:cs typeface="Calibri"/>
            </a:endParaRPr>
          </a:p>
          <a:p>
            <a:pPr lvl="1" algn="l" rtl="0">
              <a:buClr>
                <a:srgbClr val="3F8EC5"/>
              </a:buClr>
            </a:pPr>
            <a:r>
              <a:rPr lang="es" b="0" i="0" u="none" baseline="0">
                <a:latin typeface="Verdana"/>
                <a:ea typeface="Verdana"/>
                <a:cs typeface="Verdana"/>
              </a:rPr>
              <a:t>si no se llevan a cabo las adaptaciones pertinentes.</a:t>
            </a:r>
            <a:endParaRPr lang="es" dirty="0">
              <a:latin typeface="Calibri"/>
              <a:ea typeface="Verdana"/>
              <a:cs typeface="Calibri"/>
            </a:endParaRPr>
          </a:p>
          <a:p>
            <a:pPr marL="0" indent="0" algn="l" rtl="0">
              <a:buClr>
                <a:srgbClr val="3F8EC5"/>
              </a:buClr>
              <a:buNone/>
            </a:pPr>
            <a:endParaRPr lang="es" sz="2400" dirty="0">
              <a:latin typeface="Verdana"/>
              <a:ea typeface="Verdana"/>
            </a:endParaRPr>
          </a:p>
          <a:p>
            <a:pPr marL="0" indent="0" algn="l" rtl="0">
              <a:buClr>
                <a:srgbClr val="3F8EC5"/>
              </a:buClr>
              <a:buNone/>
            </a:pPr>
            <a:r>
              <a:rPr lang="es" sz="2400" b="0" i="0" u="none" baseline="0">
                <a:latin typeface="Verdana"/>
                <a:ea typeface="Verdana"/>
                <a:cs typeface="Verdana"/>
              </a:rPr>
              <a:t>Este enfoque es coherente con la CDPD. </a:t>
            </a:r>
            <a:endParaRPr lang="es" sz="2400" dirty="0">
              <a:latin typeface="Calibri"/>
              <a:ea typeface="Verdana"/>
              <a:cs typeface="Calibri"/>
            </a:endParaRPr>
          </a:p>
        </p:txBody>
      </p:sp>
      <p:sp>
        <p:nvSpPr>
          <p:cNvPr id="5" name="TextBox 4">
            <a:extLst>
              <a:ext uri="{FF2B5EF4-FFF2-40B4-BE49-F238E27FC236}">
                <a16:creationId xmlns:a16="http://schemas.microsoft.com/office/drawing/2014/main" id="{615A76C7-111D-6680-5D8B-502638DEB99D}"/>
              </a:ext>
            </a:extLst>
          </p:cNvPr>
          <p:cNvSpPr txBox="1"/>
          <p:nvPr/>
        </p:nvSpPr>
        <p:spPr>
          <a:xfrm>
            <a:off x="3190010" y="6332464"/>
            <a:ext cx="8516122"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EECB4740-5170-1566-4B82-7A86A3325531}"/>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16</a:t>
            </a:fld>
            <a:endParaRPr lang="es" sz="1000" dirty="0"/>
          </a:p>
        </p:txBody>
      </p:sp>
    </p:spTree>
    <p:extLst>
      <p:ext uri="{BB962C8B-B14F-4D97-AF65-F5344CB8AC3E}">
        <p14:creationId xmlns:p14="http://schemas.microsoft.com/office/powerpoint/2010/main" val="1618055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29F9429-4543-3162-87A9-FF4B893642A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a:extLst>
              <a:ext uri="{FF2B5EF4-FFF2-40B4-BE49-F238E27FC236}">
                <a16:creationId xmlns:a16="http://schemas.microsoft.com/office/drawing/2014/main" id="{B1377C2A-F849-174D-A5BC-CFCC96452BE5}"/>
              </a:ext>
            </a:extLst>
          </p:cNvPr>
          <p:cNvSpPr>
            <a:spLocks noGrp="1"/>
          </p:cNvSpPr>
          <p:nvPr>
            <p:ph type="title"/>
          </p:nvPr>
        </p:nvSpPr>
        <p:spPr>
          <a:xfrm>
            <a:off x="1027489" y="125426"/>
            <a:ext cx="11301837" cy="1216025"/>
          </a:xfrm>
        </p:spPr>
        <p:txBody>
          <a:bodyPr>
            <a:normAutofit/>
          </a:bodyPr>
          <a:lstStyle/>
          <a:p>
            <a:pPr algn="l" rtl="0"/>
            <a:r>
              <a:rPr lang="es" sz="3200" b="1" i="0" u="none" baseline="0">
                <a:solidFill>
                  <a:srgbClr val="C00000"/>
                </a:solidFill>
                <a:latin typeface="Verdana"/>
                <a:ea typeface="Verdana"/>
                <a:cs typeface="Verdana"/>
              </a:rPr>
              <a:t>Visión general - ¿Por qué necesitamos datos desglosados?</a:t>
            </a:r>
            <a:endParaRPr lang="es" sz="3200" dirty="0">
              <a:solidFill>
                <a:srgbClr val="C00000"/>
              </a:solidFill>
              <a:latin typeface="Verdana"/>
              <a:ea typeface="Verdana"/>
            </a:endParaRPr>
          </a:p>
        </p:txBody>
      </p:sp>
      <p:sp>
        <p:nvSpPr>
          <p:cNvPr id="3" name="Text Placeholder 2">
            <a:extLst>
              <a:ext uri="{FF2B5EF4-FFF2-40B4-BE49-F238E27FC236}">
                <a16:creationId xmlns:a16="http://schemas.microsoft.com/office/drawing/2014/main" id="{09887855-FD0B-D24B-B2C7-7476DC70321E}"/>
              </a:ext>
            </a:extLst>
          </p:cNvPr>
          <p:cNvSpPr>
            <a:spLocks noGrp="1"/>
          </p:cNvSpPr>
          <p:nvPr>
            <p:ph type="body" sz="half" idx="1"/>
          </p:nvPr>
        </p:nvSpPr>
        <p:spPr>
          <a:xfrm>
            <a:off x="1038131" y="1206400"/>
            <a:ext cx="10668000" cy="5249174"/>
          </a:xfrm>
        </p:spPr>
        <p:txBody>
          <a:bodyPr vert="horz" lIns="91440" tIns="45720" rIns="91440" bIns="45720" rtlCol="0" anchor="t">
            <a:normAutofit/>
          </a:bodyPr>
          <a:lstStyle/>
          <a:p>
            <a:pPr marL="0" indent="0" algn="l" rtl="0">
              <a:buClr>
                <a:schemeClr val="tx1"/>
              </a:buClr>
              <a:buSzPct val="150000"/>
              <a:buNone/>
            </a:pPr>
            <a:r>
              <a:rPr lang="es" sz="2000" b="0" i="0" u="none" baseline="0">
                <a:latin typeface="Verdana"/>
                <a:ea typeface="Verdana"/>
                <a:cs typeface="Verdana"/>
              </a:rPr>
              <a:t>Cuando una encuesta:</a:t>
            </a:r>
            <a:endParaRPr lang="es" altLang="en-US" sz="2000" dirty="0">
              <a:latin typeface="Verdana"/>
              <a:ea typeface="Verdana"/>
              <a:cs typeface="Calibri"/>
            </a:endParaRPr>
          </a:p>
          <a:p>
            <a:pPr algn="l" rtl="0">
              <a:buClr>
                <a:srgbClr val="3F8EC5"/>
              </a:buClr>
              <a:buSzPct val="150000"/>
            </a:pPr>
            <a:r>
              <a:rPr lang="es" sz="2000" b="0" i="0" u="none" baseline="0">
                <a:latin typeface="Verdana"/>
                <a:ea typeface="Verdana"/>
                <a:cs typeface="Verdana"/>
              </a:rPr>
              <a:t>Identifica los grupos con y sin discapacidad; </a:t>
            </a:r>
            <a:r>
              <a:rPr lang="es" sz="2000" b="1" i="0" u="none" baseline="0">
                <a:latin typeface="Verdana"/>
                <a:ea typeface="Verdana"/>
                <a:cs typeface="Verdana"/>
              </a:rPr>
              <a:t>y</a:t>
            </a:r>
            <a:endParaRPr lang="es" altLang="en-US" sz="2000" b="1" dirty="0">
              <a:latin typeface="Verdana"/>
              <a:ea typeface="Verdana"/>
              <a:cs typeface="Calibri"/>
            </a:endParaRPr>
          </a:p>
          <a:p>
            <a:pPr algn="l" rtl="0">
              <a:buClr>
                <a:srgbClr val="3F8EC5"/>
              </a:buClr>
              <a:buSzPct val="150000"/>
            </a:pPr>
            <a:r>
              <a:rPr lang="es" sz="2000" b="0" i="0" u="none" baseline="0">
                <a:latin typeface="Verdana"/>
                <a:ea typeface="Verdana"/>
                <a:cs typeface="Verdana"/>
              </a:rPr>
              <a:t>Obtiene información sobre los indicadores, tales como la tasa de empleo (con preguntas separadas, pero de la misma herramienta de recopilación de datos). </a:t>
            </a:r>
            <a:endParaRPr lang="es" altLang="en-US" sz="2000" dirty="0">
              <a:latin typeface="Verdana"/>
              <a:ea typeface="Verdana"/>
              <a:cs typeface="Calibri"/>
            </a:endParaRPr>
          </a:p>
          <a:p>
            <a:pPr marL="0" indent="0" algn="l" rtl="0">
              <a:buClr>
                <a:srgbClr val="3F8EC5"/>
              </a:buClr>
              <a:buSzPct val="150000"/>
              <a:buNone/>
            </a:pPr>
            <a:r>
              <a:rPr lang="es" sz="2000" b="0" i="0" u="none" baseline="0">
                <a:latin typeface="Verdana"/>
                <a:ea typeface="Verdana"/>
                <a:cs typeface="Verdana"/>
              </a:rPr>
              <a:t>Podremos analizar ambos grupos conjuntamente. </a:t>
            </a:r>
            <a:endParaRPr lang="es" altLang="en-US" sz="2000" dirty="0">
              <a:latin typeface="Verdana"/>
              <a:ea typeface="Verdana"/>
              <a:cs typeface="Calibri"/>
            </a:endParaRPr>
          </a:p>
          <a:p>
            <a:pPr marL="0" indent="0" algn="l" rtl="0">
              <a:buClr>
                <a:srgbClr val="3F8EC5"/>
              </a:buClr>
              <a:buSzPct val="150000"/>
              <a:buNone/>
            </a:pPr>
            <a:endParaRPr lang="es" altLang="en-US" sz="2000" dirty="0">
              <a:latin typeface="Verdana"/>
              <a:ea typeface="Calibri"/>
              <a:cs typeface="Calibri"/>
            </a:endParaRPr>
          </a:p>
          <a:p>
            <a:pPr marL="0" indent="0" algn="l" rtl="0">
              <a:buClr>
                <a:srgbClr val="3F8EC5"/>
              </a:buClr>
              <a:buSzPct val="150000"/>
              <a:buNone/>
            </a:pPr>
            <a:r>
              <a:rPr lang="es" sz="2000" b="0" i="0" u="none" baseline="0">
                <a:latin typeface="Verdana"/>
                <a:ea typeface="Verdana"/>
                <a:cs typeface="Verdana"/>
              </a:rPr>
              <a:t>Esto, que se conoce como </a:t>
            </a:r>
            <a:r>
              <a:rPr lang="es" sz="2000" b="1" i="0" u="none" baseline="0">
                <a:latin typeface="Verdana"/>
                <a:ea typeface="Verdana"/>
                <a:cs typeface="Verdana"/>
              </a:rPr>
              <a:t>desglose</a:t>
            </a:r>
            <a:r>
              <a:rPr lang="es" sz="2000" b="0" i="0" u="none" baseline="0">
                <a:latin typeface="Verdana"/>
                <a:ea typeface="Verdana"/>
                <a:cs typeface="Verdana"/>
              </a:rPr>
              <a:t>, nos permite:</a:t>
            </a:r>
            <a:endParaRPr lang="es" altLang="en-US" sz="2000" dirty="0">
              <a:latin typeface="Verdana"/>
              <a:ea typeface="Verdana"/>
              <a:cs typeface="Calibri"/>
            </a:endParaRPr>
          </a:p>
          <a:p>
            <a:pPr algn="l" rtl="0">
              <a:buClr>
                <a:srgbClr val="3F8EC5"/>
              </a:buClr>
              <a:buSzPct val="150000"/>
            </a:pPr>
            <a:r>
              <a:rPr lang="es" sz="2000" b="0" i="0" u="none" baseline="0">
                <a:latin typeface="Verdana"/>
                <a:ea typeface="Verdana"/>
                <a:cs typeface="Verdana"/>
              </a:rPr>
              <a:t>determinar si se han cumplido los objetivos de la CRPD en materia de igualdad e inclusión.</a:t>
            </a:r>
            <a:endParaRPr lang="es" altLang="en-US" sz="2000" dirty="0">
              <a:latin typeface="Verdana"/>
              <a:ea typeface="Verdana"/>
              <a:cs typeface="Calibri"/>
            </a:endParaRPr>
          </a:p>
          <a:p>
            <a:pPr algn="l" rtl="0">
              <a:buClr>
                <a:srgbClr val="3F8EC5"/>
              </a:buClr>
              <a:buSzPct val="150000"/>
            </a:pPr>
            <a:r>
              <a:rPr lang="es" sz="2000" b="0" i="0" u="none" baseline="0">
                <a:latin typeface="Verdana"/>
                <a:ea typeface="Verdana"/>
                <a:cs typeface="Verdana"/>
              </a:rPr>
              <a:t> brindar información a las iniciativas nacionales sobre políticas y presupuestos.</a:t>
            </a:r>
            <a:endParaRPr lang="es" altLang="en-US" sz="2000" dirty="0">
              <a:latin typeface="Verdana"/>
              <a:ea typeface="Verdana"/>
              <a:cs typeface="Calibri"/>
            </a:endParaRPr>
          </a:p>
          <a:p>
            <a:pPr algn="l" rtl="0">
              <a:buClr>
                <a:srgbClr val="3F8EC5"/>
              </a:buClr>
              <a:buSzPct val="150000"/>
            </a:pPr>
            <a:r>
              <a:rPr lang="es" sz="2000" b="0" i="0" u="none" baseline="0">
                <a:latin typeface="Verdana"/>
                <a:ea typeface="Verdana"/>
                <a:cs typeface="Verdana"/>
              </a:rPr>
              <a:t>Si se hace a lo largo del tiempo, comprobar si los distintos programas y políticas están mejorando efectivamente los resultados para las personas con discapacidad en relación con la igualdad y la inclusión. </a:t>
            </a:r>
            <a:endParaRPr lang="es" sz="2000" dirty="0">
              <a:latin typeface="Verdana"/>
              <a:ea typeface="Verdana"/>
            </a:endParaRPr>
          </a:p>
        </p:txBody>
      </p:sp>
      <p:sp>
        <p:nvSpPr>
          <p:cNvPr id="5" name="TextBox 4">
            <a:extLst>
              <a:ext uri="{FF2B5EF4-FFF2-40B4-BE49-F238E27FC236}">
                <a16:creationId xmlns:a16="http://schemas.microsoft.com/office/drawing/2014/main" id="{95439C6A-333A-711A-2527-CD8392BA9FB1}"/>
              </a:ext>
            </a:extLst>
          </p:cNvPr>
          <p:cNvSpPr txBox="1"/>
          <p:nvPr/>
        </p:nvSpPr>
        <p:spPr>
          <a:xfrm>
            <a:off x="3139074" y="6332464"/>
            <a:ext cx="8567058"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C656173D-08C8-D4AB-974E-500605B0DB94}"/>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17</a:t>
            </a:fld>
            <a:endParaRPr lang="es" sz="1000" dirty="0"/>
          </a:p>
        </p:txBody>
      </p:sp>
    </p:spTree>
    <p:extLst>
      <p:ext uri="{BB962C8B-B14F-4D97-AF65-F5344CB8AC3E}">
        <p14:creationId xmlns:p14="http://schemas.microsoft.com/office/powerpoint/2010/main" val="2424998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899AF48-F027-2C91-097E-65DF91EF19E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2" name="Title 1"/>
          <p:cNvSpPr>
            <a:spLocks noGrp="1"/>
          </p:cNvSpPr>
          <p:nvPr>
            <p:ph type="title"/>
          </p:nvPr>
        </p:nvSpPr>
        <p:spPr>
          <a:xfrm>
            <a:off x="956108" y="322923"/>
            <a:ext cx="9091900" cy="980507"/>
          </a:xfrm>
        </p:spPr>
        <p:txBody>
          <a:bodyPr>
            <a:normAutofit/>
          </a:bodyPr>
          <a:lstStyle/>
          <a:p>
            <a:pPr algn="l" rtl="0"/>
            <a:r>
              <a:rPr lang="es" sz="2900" b="1" i="0" u="none" baseline="0" dirty="0">
                <a:solidFill>
                  <a:srgbClr val="C00000"/>
                </a:solidFill>
                <a:latin typeface="Verdana"/>
                <a:ea typeface="Verdana"/>
                <a:cs typeface="Verdana"/>
              </a:rPr>
              <a:t>Posibles fuentes de datos para desglosar el ODS 8.5.2</a:t>
            </a:r>
            <a:endParaRPr lang="es" sz="2900" dirty="0">
              <a:solidFill>
                <a:srgbClr val="C00000"/>
              </a:solidFill>
              <a:latin typeface="Verdana"/>
              <a:ea typeface="Verdana"/>
              <a:cs typeface="Calibri"/>
            </a:endParaRPr>
          </a:p>
        </p:txBody>
      </p:sp>
      <p:sp>
        <p:nvSpPr>
          <p:cNvPr id="3" name="Content Placeholder 2"/>
          <p:cNvSpPr>
            <a:spLocks noGrp="1"/>
          </p:cNvSpPr>
          <p:nvPr>
            <p:ph idx="1"/>
          </p:nvPr>
        </p:nvSpPr>
        <p:spPr>
          <a:xfrm>
            <a:off x="1045029" y="1516007"/>
            <a:ext cx="6429776" cy="5019070"/>
          </a:xfrm>
        </p:spPr>
        <p:txBody>
          <a:bodyPr vert="horz" lIns="91440" tIns="45720" rIns="91440" bIns="45720" rtlCol="0" anchor="t">
            <a:normAutofit/>
          </a:bodyPr>
          <a:lstStyle/>
          <a:p>
            <a:pPr algn="l" rtl="0">
              <a:buClr>
                <a:srgbClr val="3F8EC5"/>
              </a:buClr>
            </a:pPr>
            <a:r>
              <a:rPr lang="es" sz="1800" b="0" i="0" u="none" baseline="0"/>
              <a:t>A m</a:t>
            </a:r>
            <a:r>
              <a:rPr lang="es" sz="1800" b="0" i="0" u="none" baseline="0">
                <a:latin typeface="Verdana"/>
                <a:ea typeface="Verdana"/>
                <a:cs typeface="Verdana"/>
              </a:rPr>
              <a:t>enudo, el indicador (8.5.2) se obtiene de:</a:t>
            </a:r>
          </a:p>
          <a:p>
            <a:pPr lvl="1" algn="l" rtl="0">
              <a:buClr>
                <a:srgbClr val="3F8EC5"/>
              </a:buClr>
            </a:pPr>
            <a:r>
              <a:rPr lang="es" sz="1800" b="0" i="0" u="none" baseline="0">
                <a:latin typeface="Verdana"/>
                <a:ea typeface="Verdana"/>
                <a:cs typeface="Verdana"/>
              </a:rPr>
              <a:t>Censos</a:t>
            </a:r>
            <a:endParaRPr lang="es" altLang="en-US" sz="1800" dirty="0">
              <a:latin typeface="Verdana"/>
              <a:ea typeface="Verdana"/>
              <a:cs typeface="Calibri"/>
            </a:endParaRPr>
          </a:p>
          <a:p>
            <a:pPr lvl="1" algn="l" rtl="0">
              <a:buClr>
                <a:srgbClr val="3F8EC5"/>
              </a:buClr>
            </a:pPr>
            <a:r>
              <a:rPr lang="es" sz="1800" b="0" i="0" u="none" baseline="0">
                <a:latin typeface="Verdana"/>
                <a:ea typeface="Verdana"/>
                <a:cs typeface="Verdana"/>
              </a:rPr>
              <a:t>Encuestas de población activa</a:t>
            </a:r>
            <a:endParaRPr lang="es" altLang="en-US" sz="1800" dirty="0">
              <a:latin typeface="Verdana"/>
              <a:ea typeface="Verdana"/>
              <a:cs typeface="Calibri"/>
            </a:endParaRPr>
          </a:p>
          <a:p>
            <a:pPr lvl="1" algn="l" rtl="0">
              <a:buClr>
                <a:srgbClr val="3F8EC5"/>
              </a:buClr>
            </a:pPr>
            <a:r>
              <a:rPr lang="es" sz="1800" b="0" i="0" u="none" baseline="0">
                <a:latin typeface="Verdana"/>
                <a:ea typeface="Verdana"/>
                <a:cs typeface="Verdana"/>
              </a:rPr>
              <a:t>Otras encuestas</a:t>
            </a:r>
            <a:endParaRPr lang="es" altLang="en-US" sz="1800" dirty="0">
              <a:latin typeface="Verdana"/>
              <a:ea typeface="Verdana"/>
              <a:cs typeface="Calibri"/>
            </a:endParaRPr>
          </a:p>
          <a:p>
            <a:pPr algn="l" rtl="0">
              <a:buClr>
                <a:srgbClr val="3F8EC5"/>
              </a:buClr>
            </a:pPr>
            <a:r>
              <a:rPr lang="es" sz="1800" b="0" i="0" u="none" baseline="0">
                <a:latin typeface="Verdana"/>
                <a:ea typeface="Verdana"/>
                <a:cs typeface="Verdana"/>
              </a:rPr>
              <a:t>Si estas fuentes</a:t>
            </a:r>
            <a:r>
              <a:rPr lang="es" sz="1800" b="1" i="0" u="none" baseline="0">
                <a:latin typeface="Verdana"/>
                <a:ea typeface="Verdana"/>
                <a:cs typeface="Verdana"/>
              </a:rPr>
              <a:t> también</a:t>
            </a:r>
            <a:r>
              <a:rPr lang="es" sz="1800" b="0" i="0" u="none" baseline="0">
                <a:latin typeface="Verdana"/>
                <a:ea typeface="Verdana"/>
                <a:cs typeface="Verdana"/>
              </a:rPr>
              <a:t> obtienen preguntas para identificar a la población con discapacidad:</a:t>
            </a:r>
            <a:endParaRPr lang="es" altLang="en-US" sz="1800" dirty="0">
              <a:latin typeface="Verdana"/>
              <a:ea typeface="Verdana"/>
              <a:cs typeface="Calibri"/>
            </a:endParaRPr>
          </a:p>
          <a:p>
            <a:pPr lvl="1" algn="l" rtl="0">
              <a:buClr>
                <a:srgbClr val="3F8EC5"/>
              </a:buClr>
            </a:pPr>
            <a:r>
              <a:rPr lang="es" sz="1800" b="0" i="0" u="none" baseline="0">
                <a:latin typeface="Verdana"/>
                <a:ea typeface="Verdana"/>
                <a:cs typeface="Verdana"/>
              </a:rPr>
              <a:t>El ODS 8.5.2 podrá desglosarse por estatus de discapacidad.</a:t>
            </a:r>
            <a:endParaRPr lang="es" altLang="en-US" sz="1800" dirty="0">
              <a:latin typeface="Verdana"/>
              <a:ea typeface="Verdana"/>
              <a:cs typeface="Calibri"/>
            </a:endParaRPr>
          </a:p>
          <a:p>
            <a:pPr lvl="1" algn="l" rtl="0">
              <a:buClr>
                <a:srgbClr val="3F8EC5"/>
              </a:buClr>
            </a:pPr>
            <a:r>
              <a:rPr lang="es" sz="1800" b="0" i="0" u="none" baseline="0">
                <a:latin typeface="Verdana"/>
                <a:ea typeface="Verdana"/>
                <a:cs typeface="Verdana"/>
              </a:rPr>
              <a:t>Será posible determinar si se ha conseguido la plena inclusión en este indicador.</a:t>
            </a:r>
            <a:endParaRPr lang="es" altLang="en-US" sz="1800" dirty="0">
              <a:latin typeface="Verdana"/>
              <a:ea typeface="Verdana"/>
              <a:cs typeface="Calibri"/>
            </a:endParaRPr>
          </a:p>
        </p:txBody>
      </p:sp>
      <p:graphicFrame>
        <p:nvGraphicFramePr>
          <p:cNvPr id="4" name="Object 4" descr="% Employed&#10;&#10;A bar graph with the percentage of persons employed with and without disabilities. The persons without disabilities bar is over twice as big as the persons with disabilities bar.">
            <a:extLst>
              <a:ext uri="{FF2B5EF4-FFF2-40B4-BE49-F238E27FC236}">
                <a16:creationId xmlns:a16="http://schemas.microsoft.com/office/drawing/2014/main" id="{72AE0565-BE40-403F-AFE8-0AB4FB5AECE1}"/>
              </a:ext>
            </a:extLst>
          </p:cNvPr>
          <p:cNvGraphicFramePr>
            <a:graphicFrameLocks noChangeAspect="1"/>
          </p:cNvGraphicFramePr>
          <p:nvPr>
            <p:extLst>
              <p:ext uri="{D42A27DB-BD31-4B8C-83A1-F6EECF244321}">
                <p14:modId xmlns:p14="http://schemas.microsoft.com/office/powerpoint/2010/main" val="843065536"/>
              </p:ext>
            </p:extLst>
          </p:nvPr>
        </p:nvGraphicFramePr>
        <p:xfrm>
          <a:off x="7478768" y="1303430"/>
          <a:ext cx="4256423" cy="4428111"/>
        </p:xfrm>
        <a:graphic>
          <a:graphicData uri="http://schemas.openxmlformats.org/presentationml/2006/ole">
            <mc:AlternateContent xmlns:mc="http://schemas.openxmlformats.org/markup-compatibility/2006">
              <mc:Choice xmlns:v="urn:schemas-microsoft-com:vml" Requires="v">
                <p:oleObj name="Chart" r:id="rId4" imgW="4597400" imgH="4089400" progId="Excel.Chart.8">
                  <p:embed/>
                </p:oleObj>
              </mc:Choice>
              <mc:Fallback>
                <p:oleObj name="Chart" r:id="rId4" imgW="4597400" imgH="4089400" progId="Excel.Chart.8">
                  <p:embed/>
                  <p:pic>
                    <p:nvPicPr>
                      <p:cNvPr id="4" name="Object 4" descr="A bar graph with the percentage of persons employed with and without disabilities" title="% Employed">
                        <a:extLst>
                          <a:ext uri="{FF2B5EF4-FFF2-40B4-BE49-F238E27FC236}">
                            <a16:creationId xmlns:a16="http://schemas.microsoft.com/office/drawing/2014/main" id="{72AE0565-BE40-403F-AFE8-0AB4FB5AECE1}"/>
                          </a:ext>
                        </a:extLst>
                      </p:cNvPr>
                      <p:cNvPicPr>
                        <a:picLocks noGrp="1" noChangeAspect="1" noChangeArrowheads="1"/>
                      </p:cNvPicPr>
                      <p:nvPr/>
                    </p:nvPicPr>
                    <p:blipFill>
                      <a:blip r:embed="rId5"/>
                      <a:srcRect/>
                      <a:stretch>
                        <a:fillRect/>
                      </a:stretch>
                    </p:blipFill>
                    <p:spPr bwMode="auto">
                      <a:xfrm>
                        <a:off x="7478768" y="1303430"/>
                        <a:ext cx="4256423" cy="4428111"/>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680C8152-9516-FBD4-2849-21EC3F829399}"/>
              </a:ext>
            </a:extLst>
          </p:cNvPr>
          <p:cNvSpPr txBox="1"/>
          <p:nvPr/>
        </p:nvSpPr>
        <p:spPr>
          <a:xfrm>
            <a:off x="3145972" y="6332464"/>
            <a:ext cx="8560160"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7" name="TextBox 6">
            <a:extLst>
              <a:ext uri="{FF2B5EF4-FFF2-40B4-BE49-F238E27FC236}">
                <a16:creationId xmlns:a16="http://schemas.microsoft.com/office/drawing/2014/main" id="{6F45BC38-F379-CB01-E9A7-3B94B14897A6}"/>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18</a:t>
            </a:fld>
            <a:endParaRPr lang="es" sz="1000" dirty="0"/>
          </a:p>
        </p:txBody>
      </p:sp>
      <p:sp>
        <p:nvSpPr>
          <p:cNvPr id="8" name="ZoneTexte 7">
            <a:extLst>
              <a:ext uri="{FF2B5EF4-FFF2-40B4-BE49-F238E27FC236}">
                <a16:creationId xmlns:a16="http://schemas.microsoft.com/office/drawing/2014/main" id="{29DCA660-88C5-D988-2818-0F96345C0DC0}"/>
              </a:ext>
            </a:extLst>
          </p:cNvPr>
          <p:cNvSpPr txBox="1"/>
          <p:nvPr/>
        </p:nvSpPr>
        <p:spPr>
          <a:xfrm>
            <a:off x="8395854" y="5129747"/>
            <a:ext cx="1652153" cy="584775"/>
          </a:xfrm>
          <a:prstGeom prst="rect">
            <a:avLst/>
          </a:prstGeom>
          <a:solidFill>
            <a:schemeClr val="bg1"/>
          </a:solidFill>
        </p:spPr>
        <p:txBody>
          <a:bodyPr wrap="square" rtlCol="0">
            <a:spAutoFit/>
          </a:bodyPr>
          <a:lstStyle/>
          <a:p>
            <a:pPr algn="l" rtl="0"/>
            <a:r>
              <a:rPr lang="es" sz="1600" b="1" i="0" u="none" baseline="0"/>
              <a:t>Personas sin discapacidad</a:t>
            </a:r>
            <a:endParaRPr lang="es" sz="1600" b="1" dirty="0"/>
          </a:p>
        </p:txBody>
      </p:sp>
      <p:sp>
        <p:nvSpPr>
          <p:cNvPr id="9" name="ZoneTexte 8">
            <a:extLst>
              <a:ext uri="{FF2B5EF4-FFF2-40B4-BE49-F238E27FC236}">
                <a16:creationId xmlns:a16="http://schemas.microsoft.com/office/drawing/2014/main" id="{B3F02D83-85B4-579C-F6AD-37EFDEB66692}"/>
              </a:ext>
            </a:extLst>
          </p:cNvPr>
          <p:cNvSpPr txBox="1"/>
          <p:nvPr/>
        </p:nvSpPr>
        <p:spPr>
          <a:xfrm>
            <a:off x="10048007" y="5129746"/>
            <a:ext cx="1652153" cy="584775"/>
          </a:xfrm>
          <a:prstGeom prst="rect">
            <a:avLst/>
          </a:prstGeom>
          <a:solidFill>
            <a:schemeClr val="bg1"/>
          </a:solidFill>
        </p:spPr>
        <p:txBody>
          <a:bodyPr wrap="square" rtlCol="0">
            <a:spAutoFit/>
          </a:bodyPr>
          <a:lstStyle/>
          <a:p>
            <a:pPr algn="l" rtl="0"/>
            <a:r>
              <a:rPr lang="es" sz="1600" b="1" i="0" u="none" baseline="0"/>
              <a:t>Personas con discapacidad</a:t>
            </a:r>
            <a:endParaRPr lang="es" sz="1600" b="1" dirty="0"/>
          </a:p>
        </p:txBody>
      </p:sp>
      <p:sp>
        <p:nvSpPr>
          <p:cNvPr id="10" name="ZoneTexte 9">
            <a:extLst>
              <a:ext uri="{FF2B5EF4-FFF2-40B4-BE49-F238E27FC236}">
                <a16:creationId xmlns:a16="http://schemas.microsoft.com/office/drawing/2014/main" id="{96AC0B4F-FEFB-ACBB-8310-7DB7548A9F34}"/>
              </a:ext>
            </a:extLst>
          </p:cNvPr>
          <p:cNvSpPr txBox="1"/>
          <p:nvPr/>
        </p:nvSpPr>
        <p:spPr>
          <a:xfrm rot="16200000">
            <a:off x="6292127" y="2738256"/>
            <a:ext cx="2783052" cy="338554"/>
          </a:xfrm>
          <a:prstGeom prst="rect">
            <a:avLst/>
          </a:prstGeom>
          <a:solidFill>
            <a:schemeClr val="bg1"/>
          </a:solidFill>
        </p:spPr>
        <p:txBody>
          <a:bodyPr wrap="square" rtlCol="0">
            <a:spAutoFit/>
          </a:bodyPr>
          <a:lstStyle/>
          <a:p>
            <a:pPr algn="l" rtl="0"/>
            <a:r>
              <a:rPr lang="es" sz="1600" b="1" i="0" u="none" baseline="0"/>
              <a:t>Proporción empleada (%)</a:t>
            </a:r>
            <a:endParaRPr lang="es" sz="1600" b="1" dirty="0"/>
          </a:p>
        </p:txBody>
      </p:sp>
    </p:spTree>
    <p:extLst>
      <p:ext uri="{BB962C8B-B14F-4D97-AF65-F5344CB8AC3E}">
        <p14:creationId xmlns:p14="http://schemas.microsoft.com/office/powerpoint/2010/main" val="2783962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6D70896-69F8-429F-9667-B0984BBA4C3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2" name="Title 1"/>
          <p:cNvSpPr>
            <a:spLocks noGrp="1"/>
          </p:cNvSpPr>
          <p:nvPr>
            <p:ph type="title"/>
          </p:nvPr>
        </p:nvSpPr>
        <p:spPr>
          <a:xfrm>
            <a:off x="1179191" y="259767"/>
            <a:ext cx="10803467" cy="966130"/>
          </a:xfrm>
        </p:spPr>
        <p:txBody>
          <a:bodyPr/>
          <a:lstStyle/>
          <a:p>
            <a:pPr algn="l" rtl="0"/>
            <a:r>
              <a:rPr lang="es" b="1" i="0" u="none" baseline="0">
                <a:solidFill>
                  <a:srgbClr val="C00000"/>
                </a:solidFill>
                <a:latin typeface="Verdana"/>
                <a:ea typeface="Verdana"/>
                <a:cs typeface="Verdana"/>
              </a:rPr>
              <a:t>Resumen de los puntos clave</a:t>
            </a:r>
          </a:p>
        </p:txBody>
      </p:sp>
      <p:sp>
        <p:nvSpPr>
          <p:cNvPr id="3" name="Content Placeholder 2"/>
          <p:cNvSpPr>
            <a:spLocks noGrp="1"/>
          </p:cNvSpPr>
          <p:nvPr>
            <p:ph idx="1"/>
          </p:nvPr>
        </p:nvSpPr>
        <p:spPr>
          <a:xfrm>
            <a:off x="1179192" y="1360572"/>
            <a:ext cx="10677864" cy="5372002"/>
          </a:xfrm>
        </p:spPr>
        <p:txBody>
          <a:bodyPr vert="horz" lIns="91440" tIns="45720" rIns="91440" bIns="45720" rtlCol="0" anchor="t">
            <a:normAutofit/>
          </a:bodyPr>
          <a:lstStyle/>
          <a:p>
            <a:pPr marL="342900" indent="-342900" algn="l" rtl="0">
              <a:buClr>
                <a:srgbClr val="3F8EC5"/>
              </a:buClr>
            </a:pPr>
            <a:r>
              <a:rPr lang="es" sz="2000" b="0" i="0" u="none" baseline="0" dirty="0">
                <a:effectLst/>
                <a:latin typeface="Verdana"/>
                <a:ea typeface="Times New Roman" panose="02020603050405020304" pitchFamily="18" charset="0"/>
                <a:cs typeface="Times New Roman"/>
              </a:rPr>
              <a:t>Tanto la CDPD como los ODS llaman a recopilar datos para determinar si se han cumplido sus objetivos en torno a la igualdad y la inclusión.</a:t>
            </a:r>
            <a:endParaRPr lang="es" sz="2000" dirty="0">
              <a:latin typeface="Times New Roman"/>
              <a:ea typeface="Verdana"/>
              <a:cs typeface="Times New Roman"/>
            </a:endParaRPr>
          </a:p>
          <a:p>
            <a:pPr marL="342900" indent="-342900" algn="l" rtl="0">
              <a:buClr>
                <a:srgbClr val="3F8EC5"/>
              </a:buClr>
            </a:pPr>
            <a:r>
              <a:rPr lang="es" sz="2000" b="0" i="0" u="none" baseline="0" dirty="0">
                <a:effectLst/>
                <a:latin typeface="Verdana"/>
                <a:ea typeface="Times New Roman" panose="02020603050405020304" pitchFamily="18" charset="0"/>
                <a:cs typeface="Times New Roman"/>
              </a:rPr>
              <a:t>Para este fin, se utiliza el desglose de datos.</a:t>
            </a:r>
            <a:endParaRPr lang="es" sz="2000" dirty="0">
              <a:latin typeface="Times New Roman"/>
              <a:ea typeface="Verdana" panose="020B0604030504040204" pitchFamily="34" charset="0"/>
              <a:cs typeface="Times New Roman"/>
            </a:endParaRPr>
          </a:p>
          <a:p>
            <a:pPr marL="342900" indent="-342900" algn="l" rtl="0">
              <a:buClr>
                <a:srgbClr val="3F8EC5"/>
              </a:buClr>
            </a:pPr>
            <a:r>
              <a:rPr lang="es" sz="2000" b="0" i="0" u="none" baseline="0" dirty="0">
                <a:effectLst/>
                <a:latin typeface="Verdana"/>
                <a:ea typeface="Times New Roman" panose="02020603050405020304" pitchFamily="18" charset="0"/>
                <a:cs typeface="Times New Roman"/>
              </a:rPr>
              <a:t>El desglose requiere que la población con discapacidad sea </a:t>
            </a:r>
            <a:r>
              <a:rPr lang="es" sz="2000" b="0" i="0" u="none" baseline="0" dirty="0">
                <a:latin typeface="Verdana"/>
                <a:ea typeface="Times New Roman" panose="02020603050405020304" pitchFamily="18" charset="0"/>
                <a:cs typeface="Times New Roman"/>
              </a:rPr>
              <a:t>identificada.</a:t>
            </a:r>
            <a:endParaRPr lang="es" sz="2000" dirty="0">
              <a:latin typeface="Times New Roman"/>
              <a:ea typeface="Verdana" panose="020B0604030504040204" pitchFamily="34" charset="0"/>
              <a:cs typeface="Times New Roman"/>
            </a:endParaRPr>
          </a:p>
          <a:p>
            <a:pPr marL="342900" indent="-342900" algn="l" rtl="0">
              <a:buClr>
                <a:srgbClr val="3F8EC5"/>
              </a:buClr>
            </a:pPr>
            <a:r>
              <a:rPr lang="es" sz="2000" b="0" i="0" u="none" baseline="0" dirty="0">
                <a:latin typeface="Verdana"/>
                <a:ea typeface="Times New Roman" panose="02020603050405020304" pitchFamily="18" charset="0"/>
                <a:cs typeface="Times New Roman"/>
              </a:rPr>
              <a:t>Dada</a:t>
            </a:r>
            <a:r>
              <a:rPr lang="es" sz="2000" b="0" i="0" u="none" baseline="0" dirty="0">
                <a:effectLst/>
                <a:latin typeface="Verdana"/>
                <a:ea typeface="Times New Roman" panose="02020603050405020304" pitchFamily="18" charset="0"/>
                <a:cs typeface="Times New Roman"/>
              </a:rPr>
              <a:t> la complejidad del concepto de discapacidad, existen diferentes formas de identificar a la población, lo que producirá un </a:t>
            </a:r>
            <a:r>
              <a:rPr lang="es" sz="2000" b="0" i="0" u="none" baseline="0" dirty="0">
                <a:latin typeface="Verdana"/>
                <a:ea typeface="Times New Roman" panose="02020603050405020304" pitchFamily="18" charset="0"/>
                <a:cs typeface="Times New Roman"/>
              </a:rPr>
              <a:t>desglose diferente.</a:t>
            </a:r>
            <a:endParaRPr lang="es" sz="2000" dirty="0">
              <a:latin typeface="Times New Roman"/>
              <a:ea typeface="Verdana" panose="020B0604030504040204" pitchFamily="34" charset="0"/>
              <a:cs typeface="Times New Roman"/>
            </a:endParaRPr>
          </a:p>
          <a:p>
            <a:pPr marL="342900" indent="-342900" algn="l" rtl="0">
              <a:buClr>
                <a:srgbClr val="3F8EC5"/>
              </a:buClr>
            </a:pPr>
            <a:r>
              <a:rPr lang="es" sz="2000" b="0" i="0" u="none" baseline="0" dirty="0">
                <a:effectLst/>
                <a:latin typeface="Verdana"/>
                <a:ea typeface="Times New Roman" panose="02020603050405020304" pitchFamily="18" charset="0"/>
                <a:cs typeface="Times New Roman"/>
              </a:rPr>
              <a:t>Para desglosar indicadores, tales como los ODS, la información que identifique a la población con </a:t>
            </a:r>
            <a:r>
              <a:rPr lang="es" sz="2000" b="0" i="0" u="none" baseline="0" dirty="0">
                <a:latin typeface="Verdana"/>
                <a:ea typeface="Times New Roman" panose="02020603050405020304" pitchFamily="18" charset="0"/>
                <a:cs typeface="Times New Roman"/>
              </a:rPr>
              <a:t>discapacidad</a:t>
            </a:r>
            <a:r>
              <a:rPr lang="es" sz="2000" b="0" i="0" u="none" baseline="0" dirty="0">
                <a:effectLst/>
                <a:latin typeface="Verdana"/>
                <a:ea typeface="Times New Roman" panose="02020603050405020304" pitchFamily="18" charset="0"/>
                <a:cs typeface="Times New Roman"/>
              </a:rPr>
              <a:t> debe haberse incluido en las encuestas</a:t>
            </a:r>
            <a:r>
              <a:rPr lang="es" sz="2000" b="0" i="0" u="none" baseline="0" dirty="0">
                <a:latin typeface="Verdana"/>
                <a:ea typeface="Times New Roman" panose="02020603050405020304" pitchFamily="18" charset="0"/>
                <a:cs typeface="Times New Roman"/>
              </a:rPr>
              <a:t> que</a:t>
            </a:r>
            <a:r>
              <a:rPr lang="es" sz="2000" b="0" i="0" u="none" baseline="0" dirty="0">
                <a:effectLst/>
                <a:latin typeface="Verdana"/>
                <a:ea typeface="Times New Roman" panose="02020603050405020304" pitchFamily="18" charset="0"/>
                <a:cs typeface="Times New Roman"/>
              </a:rPr>
              <a:t> recopilen datos.</a:t>
            </a:r>
            <a:endParaRPr lang="es" sz="2000" dirty="0">
              <a:effectLst/>
              <a:latin typeface="Times New Roman"/>
              <a:ea typeface="Verdana" panose="020B0604030504040204" pitchFamily="34" charset="0"/>
              <a:cs typeface="Times New Roman"/>
            </a:endParaRPr>
          </a:p>
          <a:p>
            <a:pPr marL="742950" lvl="1" indent="-285750" algn="l" rtl="0">
              <a:buClr>
                <a:srgbClr val="3F8EC5"/>
              </a:buClr>
              <a:buFont typeface="+mj-lt"/>
              <a:buAutoNum type="arabicPeriod"/>
            </a:pPr>
            <a:r>
              <a:rPr lang="es" sz="2000" b="0" i="0" u="none" baseline="0" dirty="0">
                <a:effectLst/>
                <a:latin typeface="Verdana"/>
                <a:ea typeface="Times New Roman" panose="02020603050405020304" pitchFamily="18" charset="0"/>
                <a:cs typeface="Times New Roman"/>
              </a:rPr>
              <a:t>Si este no fuera el caso, </a:t>
            </a:r>
            <a:r>
              <a:rPr lang="es" sz="2000" b="1" i="0" u="none" baseline="0" dirty="0">
                <a:effectLst/>
                <a:latin typeface="Verdana"/>
                <a:ea typeface="Times New Roman" panose="02020603050405020304" pitchFamily="18" charset="0"/>
                <a:cs typeface="Times New Roman"/>
              </a:rPr>
              <a:t>será muy necesario abogar por </a:t>
            </a:r>
            <a:r>
              <a:rPr lang="es" sz="2000" b="1" i="0" u="none" baseline="0" dirty="0">
                <a:latin typeface="Verdana"/>
                <a:ea typeface="Times New Roman" panose="02020603050405020304" pitchFamily="18" charset="0"/>
                <a:cs typeface="Times New Roman"/>
              </a:rPr>
              <a:t>la recopilación</a:t>
            </a:r>
            <a:r>
              <a:rPr lang="es" sz="2000" b="1" i="0" u="none" baseline="0" dirty="0">
                <a:effectLst/>
                <a:latin typeface="Verdana"/>
                <a:ea typeface="Times New Roman" panose="02020603050405020304" pitchFamily="18" charset="0"/>
                <a:cs typeface="Times New Roman"/>
              </a:rPr>
              <a:t> de estos datos</a:t>
            </a:r>
            <a:r>
              <a:rPr lang="es" sz="2000" b="0" i="0" u="none" baseline="0" dirty="0">
                <a:effectLst/>
                <a:latin typeface="Verdana"/>
                <a:ea typeface="Times New Roman" panose="02020603050405020304" pitchFamily="18" charset="0"/>
                <a:cs typeface="Times New Roman"/>
              </a:rPr>
              <a:t>.</a:t>
            </a:r>
            <a:r>
              <a:rPr lang="es" sz="2000" b="0" i="0" u="none" baseline="0" dirty="0">
                <a:latin typeface="Verdana"/>
                <a:ea typeface="Times New Roman" panose="02020603050405020304" pitchFamily="18" charset="0"/>
                <a:cs typeface="Times New Roman"/>
              </a:rPr>
              <a:t> </a:t>
            </a:r>
            <a:endParaRPr lang="es" sz="2000" dirty="0">
              <a:latin typeface="Times New Roman"/>
              <a:ea typeface="Verdana" panose="020B0604030504040204" pitchFamily="34" charset="0"/>
              <a:cs typeface="Times New Roman" panose="02020603050405020304" pitchFamily="18" charset="0"/>
            </a:endParaRPr>
          </a:p>
          <a:p>
            <a:pPr marL="742950" lvl="1" indent="-285750" algn="l" rtl="0">
              <a:buClr>
                <a:srgbClr val="3F8EC5"/>
              </a:buClr>
              <a:buFont typeface="+mj-lt"/>
              <a:buAutoNum type="arabicPeriod"/>
            </a:pPr>
            <a:r>
              <a:rPr lang="es" sz="2000" b="0" i="0" u="none" baseline="0" dirty="0">
                <a:effectLst/>
                <a:latin typeface="Verdana"/>
                <a:ea typeface="Times New Roman" panose="02020603050405020304" pitchFamily="18" charset="0"/>
                <a:cs typeface="Times New Roman"/>
              </a:rPr>
              <a:t>Si este fuera el caso, la promoción puede utilizar los </a:t>
            </a:r>
            <a:r>
              <a:rPr lang="es" sz="2000" b="0" i="0" u="none" baseline="0" dirty="0">
                <a:latin typeface="Verdana"/>
                <a:ea typeface="Times New Roman" panose="02020603050405020304" pitchFamily="18" charset="0"/>
                <a:cs typeface="Times New Roman"/>
              </a:rPr>
              <a:t>resultados del </a:t>
            </a:r>
            <a:r>
              <a:rPr lang="es" sz="2000" b="0" i="0" u="none" baseline="0" dirty="0">
                <a:effectLst/>
                <a:latin typeface="Verdana"/>
                <a:ea typeface="Times New Roman" panose="02020603050405020304" pitchFamily="18" charset="0"/>
                <a:cs typeface="Times New Roman"/>
              </a:rPr>
              <a:t>desglose</a:t>
            </a:r>
            <a:r>
              <a:rPr lang="es" sz="2000" b="0" i="0" u="none" baseline="0" dirty="0">
                <a:latin typeface="Verdana"/>
                <a:ea typeface="Times New Roman" panose="02020603050405020304" pitchFamily="18" charset="0"/>
                <a:cs typeface="Times New Roman"/>
              </a:rPr>
              <a:t> </a:t>
            </a:r>
            <a:r>
              <a:rPr lang="es" sz="2000" b="0" i="0" u="none" baseline="0" dirty="0">
                <a:effectLst/>
                <a:latin typeface="Verdana"/>
                <a:ea typeface="Times New Roman" panose="02020603050405020304" pitchFamily="18" charset="0"/>
                <a:cs typeface="Times New Roman"/>
              </a:rPr>
              <a:t>para abogar por políticas o programas que aborden las desigualdades observadas.</a:t>
            </a:r>
            <a:r>
              <a:rPr lang="es" sz="2000" b="0" i="0" u="none" baseline="0" dirty="0">
                <a:latin typeface="Verdana"/>
                <a:ea typeface="Times New Roman" panose="02020603050405020304" pitchFamily="18" charset="0"/>
                <a:cs typeface="Times New Roman"/>
              </a:rPr>
              <a:t> </a:t>
            </a:r>
            <a:endParaRPr lang="es" sz="2000" dirty="0">
              <a:effectLst/>
              <a:latin typeface="Times New Roman"/>
              <a:ea typeface="Verdana" panose="020B0604030504040204" pitchFamily="34" charset="0"/>
              <a:cs typeface="Times New Roman" panose="02020603050405020304" pitchFamily="18" charset="0"/>
            </a:endParaRPr>
          </a:p>
          <a:p>
            <a:pPr algn="l" rtl="0">
              <a:buClr>
                <a:srgbClr val="3F8EC5"/>
              </a:buClr>
            </a:pPr>
            <a:endParaRPr lang="es" sz="2000" dirty="0">
              <a:effectLst/>
              <a:latin typeface="+mj-lt"/>
              <a:ea typeface="Times New Roman" panose="02020603050405020304" pitchFamily="18" charset="0"/>
              <a:cs typeface="Times New Roman" panose="02020603050405020304" pitchFamily="18" charset="0"/>
            </a:endParaRPr>
          </a:p>
          <a:p>
            <a:pPr marL="0" indent="0" algn="l" rtl="0">
              <a:buClr>
                <a:srgbClr val="3F8EC5"/>
              </a:buClr>
              <a:buNone/>
            </a:pPr>
            <a:endParaRPr lang="es" sz="2000" dirty="0"/>
          </a:p>
        </p:txBody>
      </p:sp>
      <p:sp>
        <p:nvSpPr>
          <p:cNvPr id="5" name="TextBox 4">
            <a:extLst>
              <a:ext uri="{FF2B5EF4-FFF2-40B4-BE49-F238E27FC236}">
                <a16:creationId xmlns:a16="http://schemas.microsoft.com/office/drawing/2014/main" id="{E567EA13-3D0E-7389-41FC-44DBD83B242C}"/>
              </a:ext>
            </a:extLst>
          </p:cNvPr>
          <p:cNvSpPr txBox="1"/>
          <p:nvPr/>
        </p:nvSpPr>
        <p:spPr>
          <a:xfrm>
            <a:off x="3198116" y="6332464"/>
            <a:ext cx="8508016"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FBF28DF5-2C0E-33C8-934E-4D3B275AA7E9}"/>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19</a:t>
            </a:fld>
            <a:endParaRPr lang="es" sz="1000" dirty="0"/>
          </a:p>
        </p:txBody>
      </p:sp>
    </p:spTree>
    <p:extLst>
      <p:ext uri="{BB962C8B-B14F-4D97-AF65-F5344CB8AC3E}">
        <p14:creationId xmlns:p14="http://schemas.microsoft.com/office/powerpoint/2010/main" val="2694898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E40D73-4CA7-B3A1-7FB5-EF574F25AE7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4" name="Title 1" hidden="1">
            <a:extLst>
              <a:ext uri="{FF2B5EF4-FFF2-40B4-BE49-F238E27FC236}">
                <a16:creationId xmlns:a16="http://schemas.microsoft.com/office/drawing/2014/main" id="{5010EA63-46F8-5A42-61B3-7495559EE4E3}"/>
              </a:ext>
            </a:extLst>
          </p:cNvPr>
          <p:cNvSpPr txBox="1">
            <a:spLocks/>
          </p:cNvSpPr>
          <p:nvPr/>
        </p:nvSpPr>
        <p:spPr>
          <a:xfrm>
            <a:off x="1352990" y="1487700"/>
            <a:ext cx="8128000"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s" sz="4800" b="1" kern="1200" baseline="0" dirty="0">
                <a:solidFill>
                  <a:schemeClr val="bg1"/>
                </a:solidFill>
                <a:latin typeface="+mj-lt"/>
                <a:ea typeface="+mn-ea"/>
                <a:cs typeface="+mn-cs"/>
              </a:defRPr>
            </a:lvl1pPr>
          </a:lstStyle>
          <a:p>
            <a:pPr algn="l" rtl="0"/>
            <a:r>
              <a:rPr lang="es" b="1" i="0" u="none" baseline="0">
                <a:latin typeface="Verdana" panose="020B0604030504040204" pitchFamily="34" charset="0"/>
                <a:ea typeface="Verdana" panose="020B0604030504040204" pitchFamily="34" charset="0"/>
                <a:cs typeface="Verdana" panose="020B0604030504040204" pitchFamily="34" charset="0"/>
              </a:rPr>
              <a:t>Visión general de la sesión</a:t>
            </a:r>
          </a:p>
        </p:txBody>
      </p:sp>
      <p:sp>
        <p:nvSpPr>
          <p:cNvPr id="3" name="Title 2">
            <a:extLst>
              <a:ext uri="{FF2B5EF4-FFF2-40B4-BE49-F238E27FC236}">
                <a16:creationId xmlns:a16="http://schemas.microsoft.com/office/drawing/2014/main" id="{7D46322F-6F29-438F-9D2F-3E6D4D68DAF4}"/>
              </a:ext>
            </a:extLst>
          </p:cNvPr>
          <p:cNvSpPr>
            <a:spLocks noGrp="1"/>
          </p:cNvSpPr>
          <p:nvPr>
            <p:ph type="title"/>
          </p:nvPr>
        </p:nvSpPr>
        <p:spPr>
          <a:xfrm>
            <a:off x="1363783" y="1806137"/>
            <a:ext cx="9640189" cy="3140217"/>
          </a:xfrm>
        </p:spPr>
        <p:txBody>
          <a:bodyPr/>
          <a:lstStyle/>
          <a:p>
            <a:pPr algn="l" rtl="0" eaLnBrk="1" latinLnBrk="0" hangingPunct="1"/>
            <a:r>
              <a:rPr lang="es" b="1" i="0" u="none" kern="1200" baseline="0" dirty="0">
                <a:effectLst/>
                <a:latin typeface="Verdana" panose="020B0604030504040204" pitchFamily="34" charset="0"/>
                <a:ea typeface="Verdana" panose="020B0604030504040204" pitchFamily="34" charset="0"/>
                <a:cs typeface="Verdana" panose="020B0604030504040204" pitchFamily="34" charset="0"/>
              </a:rPr>
              <a:t>Visión general de la sesión</a:t>
            </a:r>
            <a:endParaRPr lang="es" dirty="0">
              <a:effectLst/>
              <a:latin typeface="Verdana" panose="020B0604030504040204" pitchFamily="34" charset="0"/>
              <a:ea typeface="Verdana" panose="020B0604030504040204" pitchFamily="34" charset="0"/>
              <a:cs typeface="Verdana" panose="020B0604030504040204" pitchFamily="34" charset="0"/>
            </a:endParaRPr>
          </a:p>
          <a:p>
            <a:endParaRPr lang="es" dirty="0"/>
          </a:p>
        </p:txBody>
      </p:sp>
      <p:sp>
        <p:nvSpPr>
          <p:cNvPr id="5" name="TextBox 4">
            <a:extLst>
              <a:ext uri="{FF2B5EF4-FFF2-40B4-BE49-F238E27FC236}">
                <a16:creationId xmlns:a16="http://schemas.microsoft.com/office/drawing/2014/main" id="{61222881-F817-ECFC-A075-96CDCBE45154}"/>
              </a:ext>
            </a:extLst>
          </p:cNvPr>
          <p:cNvSpPr txBox="1"/>
          <p:nvPr/>
        </p:nvSpPr>
        <p:spPr>
          <a:xfrm>
            <a:off x="3148446" y="6332464"/>
            <a:ext cx="8557686" cy="400110"/>
          </a:xfrm>
          <a:prstGeom prst="rect">
            <a:avLst/>
          </a:prstGeom>
          <a:noFill/>
        </p:spPr>
        <p:txBody>
          <a:bodyPr wrap="square" rtlCol="0">
            <a:spAutoFit/>
          </a:bodyPr>
          <a:lstStyle/>
          <a:p>
            <a:pPr algn="r" rtl="0"/>
            <a:r>
              <a:rPr lang="es" sz="1000" b="1" i="0" u="none" baseline="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B5F89F2A-8E7E-9FB5-3213-2EBAF635239F}"/>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2</a:t>
            </a:fld>
            <a:endParaRPr lang="es" sz="1000" dirty="0"/>
          </a:p>
        </p:txBody>
      </p:sp>
    </p:spTree>
    <p:extLst>
      <p:ext uri="{BB962C8B-B14F-4D97-AF65-F5344CB8AC3E}">
        <p14:creationId xmlns:p14="http://schemas.microsoft.com/office/powerpoint/2010/main" val="473303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E418D461-AC82-C032-6AAA-698EE28D16E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8" name="Title 1" hidden="1">
            <a:extLst>
              <a:ext uri="{FF2B5EF4-FFF2-40B4-BE49-F238E27FC236}">
                <a16:creationId xmlns:a16="http://schemas.microsoft.com/office/drawing/2014/main" id="{AE5050DA-A0B4-6FFF-980B-FB06A761FAB2}"/>
              </a:ext>
            </a:extLst>
          </p:cNvPr>
          <p:cNvSpPr txBox="1">
            <a:spLocks/>
          </p:cNvSpPr>
          <p:nvPr/>
        </p:nvSpPr>
        <p:spPr>
          <a:xfrm>
            <a:off x="1352988" y="1487700"/>
            <a:ext cx="10597585"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s" sz="4800" b="1" kern="1200" baseline="0" dirty="0">
                <a:solidFill>
                  <a:schemeClr val="bg1"/>
                </a:solidFill>
                <a:latin typeface="+mj-lt"/>
                <a:ea typeface="+mn-ea"/>
                <a:cs typeface="+mn-cs"/>
              </a:defRPr>
            </a:lvl1pPr>
          </a:lstStyle>
          <a:p>
            <a:pPr algn="l" rtl="0"/>
            <a:r>
              <a:rPr lang="es" b="1" i="0" u="none" baseline="0">
                <a:latin typeface="Verdana"/>
                <a:ea typeface="Verdana"/>
                <a:cs typeface="Verdana"/>
              </a:rPr>
              <a:t>Fin de la sesión</a:t>
            </a:r>
            <a:br>
              <a:rPr lang="es">
                <a:latin typeface="Verdana" panose="020B0604030504040204" pitchFamily="34" charset="0"/>
                <a:ea typeface="Verdana" panose="020B0604030504040204" pitchFamily="34" charset="0"/>
              </a:rPr>
            </a:br>
            <a:r>
              <a:rPr lang="es" sz="4000" b="1" i="0" u="none" baseline="0">
                <a:solidFill>
                  <a:schemeClr val="tx1"/>
                </a:solidFill>
                <a:latin typeface="Verdana"/>
                <a:ea typeface="Verdana"/>
                <a:cs typeface="Verdana"/>
              </a:rPr>
              <a:t>Por favor, cumplimenten las </a:t>
            </a:r>
            <a:br>
              <a:rPr lang="es" sz="4000">
                <a:latin typeface="Verdana" panose="020B0604030504040204" pitchFamily="34" charset="0"/>
                <a:ea typeface="Verdana" panose="020B0604030504040204" pitchFamily="34" charset="0"/>
              </a:rPr>
            </a:br>
            <a:r>
              <a:rPr lang="es" sz="4000" b="1" i="0" u="none" baseline="0">
                <a:solidFill>
                  <a:schemeClr val="tx1"/>
                </a:solidFill>
                <a:latin typeface="Verdana"/>
                <a:ea typeface="Verdana"/>
                <a:cs typeface="Verdana"/>
              </a:rPr>
              <a:t>Hojas de Reflexión individuales de esta sesión</a:t>
            </a:r>
          </a:p>
        </p:txBody>
      </p:sp>
      <p:sp>
        <p:nvSpPr>
          <p:cNvPr id="2" name="Title 1">
            <a:extLst>
              <a:ext uri="{FF2B5EF4-FFF2-40B4-BE49-F238E27FC236}">
                <a16:creationId xmlns:a16="http://schemas.microsoft.com/office/drawing/2014/main" id="{B946CD09-62F8-5ACF-12B4-C63809C6DFAA}"/>
              </a:ext>
            </a:extLst>
          </p:cNvPr>
          <p:cNvSpPr>
            <a:spLocks noGrp="1"/>
          </p:cNvSpPr>
          <p:nvPr>
            <p:ph type="title"/>
          </p:nvPr>
        </p:nvSpPr>
        <p:spPr>
          <a:xfrm>
            <a:off x="1363783" y="1823722"/>
            <a:ext cx="10342348" cy="3140217"/>
          </a:xfrm>
        </p:spPr>
        <p:txBody>
          <a:bodyPr/>
          <a:lstStyle/>
          <a:p>
            <a:pPr algn="l" rtl="0" eaLnBrk="1" latinLnBrk="0" hangingPunct="1"/>
            <a:r>
              <a:rPr lang="es" b="1" i="0" u="none" kern="1200" baseline="0" dirty="0">
                <a:effectLst/>
                <a:latin typeface="Verdana" panose="020B0604030504040204" pitchFamily="34" charset="0"/>
                <a:ea typeface="Verdana" panose="020B0604030504040204" pitchFamily="34" charset="0"/>
                <a:cs typeface="Verdana" panose="020B0604030504040204" pitchFamily="34" charset="0"/>
              </a:rPr>
              <a:t>Fin de la sesión</a:t>
            </a:r>
            <a:br>
              <a:rPr lang="es" sz="4000" kern="120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es" sz="4000" b="1" i="0" u="none" kern="1200" baseline="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Por favor, cumplimenten</a:t>
            </a:r>
            <a:br>
              <a:rPr lang="es" sz="4000" b="1" i="0" u="none" kern="1200" baseline="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br>
            <a:r>
              <a:rPr lang="es" sz="4000" b="1" i="0" u="none" kern="1200" baseline="0" dirty="0">
                <a:solidFill>
                  <a:srgbClr val="000000"/>
                </a:solidFill>
                <a:effectLst/>
                <a:latin typeface="Verdana" panose="020B0604030504040204" pitchFamily="34" charset="0"/>
                <a:ea typeface="Verdana" panose="020B0604030504040204" pitchFamily="34" charset="0"/>
                <a:cs typeface="Verdana" panose="020B0604030504040204" pitchFamily="34" charset="0"/>
              </a:rPr>
              <a:t>las Hojas de Reflexión individuales de esta sesión</a:t>
            </a:r>
            <a:endParaRPr lang="es" sz="4000" dirty="0">
              <a:effectLst/>
              <a:latin typeface="Verdana" panose="020B0604030504040204" pitchFamily="34" charset="0"/>
              <a:ea typeface="Verdana" panose="020B0604030504040204" pitchFamily="34" charset="0"/>
              <a:cs typeface="Verdana" panose="020B0604030504040204" pitchFamily="34" charset="0"/>
            </a:endParaRPr>
          </a:p>
          <a:p>
            <a:endParaRPr lang="es" dirty="0"/>
          </a:p>
        </p:txBody>
      </p:sp>
      <p:sp>
        <p:nvSpPr>
          <p:cNvPr id="6" name="TextBox 5">
            <a:extLst>
              <a:ext uri="{FF2B5EF4-FFF2-40B4-BE49-F238E27FC236}">
                <a16:creationId xmlns:a16="http://schemas.microsoft.com/office/drawing/2014/main" id="{2AE7C922-112B-642F-3913-05D176B7A056}"/>
              </a:ext>
            </a:extLst>
          </p:cNvPr>
          <p:cNvSpPr txBox="1"/>
          <p:nvPr/>
        </p:nvSpPr>
        <p:spPr>
          <a:xfrm>
            <a:off x="3200400" y="6332464"/>
            <a:ext cx="8505731"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7" name="TextBox 6">
            <a:extLst>
              <a:ext uri="{FF2B5EF4-FFF2-40B4-BE49-F238E27FC236}">
                <a16:creationId xmlns:a16="http://schemas.microsoft.com/office/drawing/2014/main" id="{5BDAE6B1-9E6F-22A1-8884-017994256D1D}"/>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20</a:t>
            </a:fld>
            <a:endParaRPr lang="es" sz="1000" dirty="0"/>
          </a:p>
        </p:txBody>
      </p:sp>
    </p:spTree>
    <p:extLst>
      <p:ext uri="{BB962C8B-B14F-4D97-AF65-F5344CB8AC3E}">
        <p14:creationId xmlns:p14="http://schemas.microsoft.com/office/powerpoint/2010/main" val="3323755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45DE638-D95C-FCA6-7DE9-1E24F311BBFC}"/>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2" name="Title 1"/>
          <p:cNvSpPr>
            <a:spLocks noGrp="1"/>
          </p:cNvSpPr>
          <p:nvPr>
            <p:ph type="title"/>
          </p:nvPr>
        </p:nvSpPr>
        <p:spPr>
          <a:xfrm>
            <a:off x="955454" y="238717"/>
            <a:ext cx="7959946" cy="1325563"/>
          </a:xfrm>
        </p:spPr>
        <p:txBody>
          <a:bodyPr/>
          <a:lstStyle/>
          <a:p>
            <a:pPr algn="l" rtl="0"/>
            <a:r>
              <a:rPr lang="es" b="1" i="0" u="none" baseline="0" dirty="0">
                <a:solidFill>
                  <a:srgbClr val="C00000"/>
                </a:solidFill>
                <a:latin typeface="Verdana"/>
                <a:ea typeface="Verdana"/>
                <a:cs typeface="Verdana"/>
              </a:rPr>
              <a:t>Visión general de la sesión</a:t>
            </a:r>
          </a:p>
        </p:txBody>
      </p:sp>
      <p:sp>
        <p:nvSpPr>
          <p:cNvPr id="3" name="Content Placeholder 2"/>
          <p:cNvSpPr>
            <a:spLocks noGrp="1"/>
          </p:cNvSpPr>
          <p:nvPr>
            <p:ph idx="1"/>
          </p:nvPr>
        </p:nvSpPr>
        <p:spPr>
          <a:xfrm>
            <a:off x="955454" y="1143239"/>
            <a:ext cx="10050845" cy="4396462"/>
          </a:xfrm>
        </p:spPr>
        <p:txBody>
          <a:bodyPr vert="horz" lIns="91440" tIns="45720" rIns="91440" bIns="45720" rtlCol="0" anchor="t">
            <a:normAutofit fontScale="92500" lnSpcReduction="10000"/>
          </a:bodyPr>
          <a:lstStyle/>
          <a:p>
            <a:pPr algn="l" rtl="0">
              <a:spcBef>
                <a:spcPts val="0"/>
              </a:spcBef>
              <a:spcAft>
                <a:spcPts val="1200"/>
              </a:spcAft>
            </a:pPr>
            <a:endParaRPr lang="es" dirty="0">
              <a:latin typeface="+mj-lt"/>
              <a:ea typeface="Verdana"/>
              <a:cs typeface="Times New Roman"/>
            </a:endParaRPr>
          </a:p>
          <a:p>
            <a:pPr algn="l" rtl="0">
              <a:buClr>
                <a:srgbClr val="3F8EC5"/>
              </a:buClr>
            </a:pPr>
            <a:r>
              <a:rPr lang="es" b="0" i="0" u="none" baseline="0">
                <a:latin typeface="Verdana"/>
                <a:ea typeface="+mn-lt"/>
                <a:cs typeface="+mn-lt"/>
              </a:rPr>
              <a:t>¿Qué significa el desglose de datos y qué datos básicos son necesarios para ello?</a:t>
            </a:r>
            <a:endParaRPr lang="es" dirty="0">
              <a:latin typeface="Verdana"/>
              <a:ea typeface="+mn-lt"/>
              <a:cs typeface="+mn-lt"/>
            </a:endParaRPr>
          </a:p>
          <a:p>
            <a:pPr marL="0" indent="0" algn="l" rtl="0">
              <a:buClr>
                <a:srgbClr val="3F8EC5"/>
              </a:buClr>
              <a:buNone/>
            </a:pPr>
            <a:endParaRPr lang="es" dirty="0">
              <a:latin typeface="Verdana"/>
              <a:ea typeface="+mn-lt"/>
              <a:cs typeface="+mn-lt"/>
            </a:endParaRPr>
          </a:p>
          <a:p>
            <a:pPr algn="l" rtl="0">
              <a:spcBef>
                <a:spcPts val="0"/>
              </a:spcBef>
              <a:spcAft>
                <a:spcPts val="1200"/>
              </a:spcAft>
              <a:buClr>
                <a:srgbClr val="3F8EC5"/>
              </a:buClr>
            </a:pPr>
            <a:r>
              <a:rPr lang="es" b="0" i="0" u="none" baseline="0">
                <a:latin typeface="Verdana"/>
                <a:ea typeface="+mn-lt"/>
                <a:cs typeface="+mn-lt"/>
              </a:rPr>
              <a:t>¿Por qué</a:t>
            </a:r>
            <a:r>
              <a:rPr lang="es" b="0" i="0" u="none" baseline="0">
                <a:effectLst/>
                <a:latin typeface="Verdana"/>
                <a:ea typeface="+mn-lt"/>
                <a:cs typeface="+mn-lt"/>
              </a:rPr>
              <a:t> el </a:t>
            </a:r>
            <a:r>
              <a:rPr lang="es" b="0" i="0" u="none" baseline="0">
                <a:latin typeface="Verdana"/>
                <a:ea typeface="+mn-lt"/>
                <a:cs typeface="+mn-lt"/>
              </a:rPr>
              <a:t>desglose de datos</a:t>
            </a:r>
            <a:r>
              <a:rPr lang="es" b="0" i="0" u="none" baseline="0">
                <a:effectLst/>
                <a:latin typeface="Verdana"/>
                <a:ea typeface="+mn-lt"/>
                <a:cs typeface="+mn-lt"/>
              </a:rPr>
              <a:t> </a:t>
            </a:r>
            <a:r>
              <a:rPr lang="es" b="0" i="0" u="none" baseline="0">
                <a:latin typeface="Verdana"/>
                <a:ea typeface="+mn-lt"/>
                <a:cs typeface="+mn-lt"/>
              </a:rPr>
              <a:t>es </a:t>
            </a:r>
            <a:r>
              <a:rPr lang="es" b="0" i="0" u="none" baseline="0">
                <a:effectLst/>
                <a:latin typeface="Verdana"/>
                <a:ea typeface="+mn-lt"/>
                <a:cs typeface="+mn-lt"/>
              </a:rPr>
              <a:t>fundamental para medir la equidad y la inclusión</a:t>
            </a:r>
            <a:r>
              <a:rPr lang="es" b="0" i="0" u="none" baseline="0">
                <a:latin typeface="Verdana"/>
                <a:ea typeface="+mn-lt"/>
                <a:cs typeface="+mn-lt"/>
              </a:rPr>
              <a:t>?</a:t>
            </a:r>
            <a:endParaRPr lang="es" dirty="0">
              <a:latin typeface="Verdana"/>
              <a:ea typeface="Verdana"/>
              <a:cs typeface="Times New Roman"/>
            </a:endParaRPr>
          </a:p>
          <a:p>
            <a:pPr algn="l" rtl="0">
              <a:buClr>
                <a:srgbClr val="3F8EC5"/>
              </a:buClr>
            </a:pPr>
            <a:r>
              <a:rPr lang="es" b="0" i="0" u="none" baseline="0">
                <a:latin typeface="Verdana"/>
                <a:ea typeface="+mn-lt"/>
                <a:cs typeface="+mn-lt"/>
              </a:rPr>
              <a:t>¿Cuál es el </a:t>
            </a:r>
            <a:r>
              <a:rPr lang="es" b="0" i="0" u="none" baseline="0">
                <a:effectLst/>
                <a:latin typeface="Verdana"/>
                <a:ea typeface="+mn-lt"/>
                <a:cs typeface="+mn-lt"/>
              </a:rPr>
              <a:t>vínculo entre el desglose y la promoción de los datos</a:t>
            </a:r>
            <a:r>
              <a:rPr lang="es" b="0" i="0" u="none" baseline="0">
                <a:latin typeface="Verdana"/>
                <a:ea typeface="+mn-lt"/>
                <a:cs typeface="+mn-lt"/>
              </a:rPr>
              <a:t>?</a:t>
            </a:r>
            <a:endParaRPr lang="es" altLang="en-US" dirty="0">
              <a:latin typeface="Verdana"/>
              <a:ea typeface="+mn-lt"/>
              <a:cs typeface="+mn-lt"/>
            </a:endParaRPr>
          </a:p>
          <a:p>
            <a:pPr marL="0" indent="0" algn="l" rtl="0">
              <a:buClr>
                <a:srgbClr val="3F8EC5"/>
              </a:buClr>
              <a:buNone/>
            </a:pPr>
            <a:endParaRPr lang="es" dirty="0">
              <a:latin typeface="Calibri"/>
              <a:ea typeface="+mn-lt"/>
              <a:cs typeface="+mn-lt"/>
            </a:endParaRPr>
          </a:p>
          <a:p>
            <a:pPr algn="l" rtl="0">
              <a:spcBef>
                <a:spcPts val="0"/>
              </a:spcBef>
              <a:spcAft>
                <a:spcPts val="1200"/>
              </a:spcAft>
              <a:buClr>
                <a:srgbClr val="3F8EC5"/>
              </a:buClr>
            </a:pPr>
            <a:r>
              <a:rPr lang="es" b="0" i="0" u="none" baseline="0">
                <a:effectLst/>
                <a:latin typeface="Verdana"/>
                <a:ea typeface="+mn-lt"/>
                <a:cs typeface="+mn-lt"/>
              </a:rPr>
              <a:t>¿De qué modo </a:t>
            </a:r>
            <a:r>
              <a:rPr lang="es" b="0" i="0" u="none" baseline="0">
                <a:latin typeface="Verdana"/>
                <a:ea typeface="+mn-lt"/>
                <a:cs typeface="+mn-lt"/>
              </a:rPr>
              <a:t>puede el desglose </a:t>
            </a:r>
            <a:r>
              <a:rPr lang="es" b="0" i="0" u="none" baseline="0">
                <a:effectLst/>
                <a:latin typeface="Verdana"/>
                <a:ea typeface="+mn-lt"/>
                <a:cs typeface="+mn-lt"/>
              </a:rPr>
              <a:t>ayudar a supervisar si los requerimientos de la </a:t>
            </a:r>
            <a:r>
              <a:rPr lang="es" b="0" i="0" u="none" baseline="0">
                <a:latin typeface="Verdana"/>
                <a:ea typeface="+mn-lt"/>
                <a:cs typeface="+mn-lt"/>
              </a:rPr>
              <a:t>CDPD</a:t>
            </a:r>
            <a:r>
              <a:rPr lang="es" b="0" i="0" u="none" baseline="0">
                <a:effectLst/>
                <a:latin typeface="Verdana"/>
                <a:ea typeface="+mn-lt"/>
                <a:cs typeface="+mn-lt"/>
              </a:rPr>
              <a:t> </a:t>
            </a:r>
            <a:r>
              <a:rPr lang="es" b="0" i="0" u="none" baseline="0">
                <a:latin typeface="Verdana"/>
                <a:ea typeface="+mn-lt"/>
                <a:cs typeface="+mn-lt"/>
              </a:rPr>
              <a:t>y los ODS </a:t>
            </a:r>
            <a:r>
              <a:rPr lang="es" b="0" i="0" u="none" baseline="0">
                <a:effectLst/>
                <a:latin typeface="Verdana"/>
                <a:ea typeface="+mn-lt"/>
                <a:cs typeface="+mn-lt"/>
              </a:rPr>
              <a:t>se han cumplido</a:t>
            </a:r>
            <a:r>
              <a:rPr lang="es" b="0" i="0" u="none" baseline="0">
                <a:latin typeface="Verdana"/>
                <a:ea typeface="+mn-lt"/>
                <a:cs typeface="+mn-lt"/>
              </a:rPr>
              <a:t>? </a:t>
            </a:r>
            <a:endParaRPr lang="es" dirty="0">
              <a:ea typeface="+mn-lt"/>
              <a:cs typeface="+mn-lt"/>
            </a:endParaRPr>
          </a:p>
        </p:txBody>
      </p:sp>
      <p:sp>
        <p:nvSpPr>
          <p:cNvPr id="6" name="TextBox 5">
            <a:extLst>
              <a:ext uri="{FF2B5EF4-FFF2-40B4-BE49-F238E27FC236}">
                <a16:creationId xmlns:a16="http://schemas.microsoft.com/office/drawing/2014/main" id="{2F6BA1E2-2444-8B15-79E2-F2D09514FE81}"/>
              </a:ext>
            </a:extLst>
          </p:cNvPr>
          <p:cNvSpPr txBox="1"/>
          <p:nvPr/>
        </p:nvSpPr>
        <p:spPr>
          <a:xfrm>
            <a:off x="3169228" y="6332464"/>
            <a:ext cx="8536904"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7" name="TextBox 6">
            <a:extLst>
              <a:ext uri="{FF2B5EF4-FFF2-40B4-BE49-F238E27FC236}">
                <a16:creationId xmlns:a16="http://schemas.microsoft.com/office/drawing/2014/main" id="{285597C9-D3E6-2685-5B35-720FB12966EC}"/>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3</a:t>
            </a:fld>
            <a:endParaRPr lang="es" sz="1000" dirty="0"/>
          </a:p>
        </p:txBody>
      </p:sp>
    </p:spTree>
    <p:extLst>
      <p:ext uri="{BB962C8B-B14F-4D97-AF65-F5344CB8AC3E}">
        <p14:creationId xmlns:p14="http://schemas.microsoft.com/office/powerpoint/2010/main" val="2671354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53E3295-DAB8-1F07-7FBC-D28D0E5ED34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4" name="Title 1" hidden="1">
            <a:extLst>
              <a:ext uri="{FF2B5EF4-FFF2-40B4-BE49-F238E27FC236}">
                <a16:creationId xmlns:a16="http://schemas.microsoft.com/office/drawing/2014/main" id="{532266AC-6E75-7EFA-C595-4A5C9F8BA0C9}"/>
              </a:ext>
            </a:extLst>
          </p:cNvPr>
          <p:cNvSpPr txBox="1">
            <a:spLocks/>
          </p:cNvSpPr>
          <p:nvPr/>
        </p:nvSpPr>
        <p:spPr>
          <a:xfrm>
            <a:off x="1352990" y="1487700"/>
            <a:ext cx="8128000"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s" sz="4800" b="1" kern="1200" baseline="0" dirty="0">
                <a:solidFill>
                  <a:schemeClr val="bg1"/>
                </a:solidFill>
                <a:latin typeface="+mj-lt"/>
                <a:ea typeface="+mn-ea"/>
                <a:cs typeface="+mn-cs"/>
              </a:defRPr>
            </a:lvl1pPr>
          </a:lstStyle>
          <a:p>
            <a:pPr algn="l" rtl="0"/>
            <a:r>
              <a:rPr lang="es" b="1" i="0" u="none" baseline="0">
                <a:latin typeface="Verdana" panose="020B0604030504040204" pitchFamily="34" charset="0"/>
                <a:ea typeface="Verdana" panose="020B0604030504040204" pitchFamily="34" charset="0"/>
                <a:cs typeface="Verdana" panose="020B0604030504040204" pitchFamily="34" charset="0"/>
              </a:rPr>
              <a:t>Desglose de datos</a:t>
            </a:r>
          </a:p>
        </p:txBody>
      </p:sp>
      <p:sp>
        <p:nvSpPr>
          <p:cNvPr id="3" name="Title 2">
            <a:extLst>
              <a:ext uri="{FF2B5EF4-FFF2-40B4-BE49-F238E27FC236}">
                <a16:creationId xmlns:a16="http://schemas.microsoft.com/office/drawing/2014/main" id="{9B64C3A3-47A6-4BCA-D7E6-6436D7AD23FE}"/>
              </a:ext>
            </a:extLst>
          </p:cNvPr>
          <p:cNvSpPr>
            <a:spLocks noGrp="1"/>
          </p:cNvSpPr>
          <p:nvPr>
            <p:ph type="title"/>
          </p:nvPr>
        </p:nvSpPr>
        <p:spPr>
          <a:xfrm>
            <a:off x="1363786" y="1806137"/>
            <a:ext cx="8128000" cy="3140217"/>
          </a:xfrm>
        </p:spPr>
        <p:txBody>
          <a:bodyPr/>
          <a:lstStyle/>
          <a:p>
            <a:pPr algn="l" rtl="0" eaLnBrk="1" latinLnBrk="0" hangingPunct="1"/>
            <a:r>
              <a:rPr lang="es" b="1" i="0" u="none" kern="1200" baseline="0">
                <a:effectLst/>
                <a:latin typeface="Verdana" panose="020B0604030504040204" pitchFamily="34" charset="0"/>
                <a:ea typeface="Verdana" panose="020B0604030504040204" pitchFamily="34" charset="0"/>
                <a:cs typeface="Verdana" panose="020B0604030504040204" pitchFamily="34" charset="0"/>
              </a:rPr>
              <a:t>Desglose de datos</a:t>
            </a:r>
            <a:endParaRPr lang="es" dirty="0">
              <a:effectLst/>
              <a:latin typeface="Verdana" panose="020B0604030504040204" pitchFamily="34" charset="0"/>
              <a:ea typeface="Verdana" panose="020B0604030504040204" pitchFamily="34" charset="0"/>
              <a:cs typeface="Verdana" panose="020B0604030504040204" pitchFamily="34" charset="0"/>
            </a:endParaRPr>
          </a:p>
          <a:p>
            <a:endParaRPr lang="es" dirty="0"/>
          </a:p>
        </p:txBody>
      </p:sp>
      <p:sp>
        <p:nvSpPr>
          <p:cNvPr id="5" name="TextBox 4">
            <a:extLst>
              <a:ext uri="{FF2B5EF4-FFF2-40B4-BE49-F238E27FC236}">
                <a16:creationId xmlns:a16="http://schemas.microsoft.com/office/drawing/2014/main" id="{7EACDCBB-AEF5-A489-C489-72FD6646668B}"/>
              </a:ext>
            </a:extLst>
          </p:cNvPr>
          <p:cNvSpPr txBox="1"/>
          <p:nvPr/>
        </p:nvSpPr>
        <p:spPr>
          <a:xfrm>
            <a:off x="3148446" y="6332464"/>
            <a:ext cx="8557686"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6F48D6A8-00B9-F154-0160-A0D92ECC91A1}"/>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4</a:t>
            </a:fld>
            <a:endParaRPr lang="es" sz="1000" dirty="0"/>
          </a:p>
        </p:txBody>
      </p:sp>
    </p:spTree>
    <p:extLst>
      <p:ext uri="{BB962C8B-B14F-4D97-AF65-F5344CB8AC3E}">
        <p14:creationId xmlns:p14="http://schemas.microsoft.com/office/powerpoint/2010/main" val="41736967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63C1BA1-D64D-7AA7-2E2D-126D4E850F6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984341"/>
          </a:xfrm>
          <a:prstGeom prst="rect">
            <a:avLst/>
          </a:prstGeom>
        </p:spPr>
      </p:pic>
      <p:sp>
        <p:nvSpPr>
          <p:cNvPr id="11" name="Title 1">
            <a:extLst>
              <a:ext uri="{FF2B5EF4-FFF2-40B4-BE49-F238E27FC236}">
                <a16:creationId xmlns:a16="http://schemas.microsoft.com/office/drawing/2014/main" id="{7CE5A835-9E5E-3183-1488-7825F66C32EF}"/>
              </a:ext>
            </a:extLst>
          </p:cNvPr>
          <p:cNvSpPr>
            <a:spLocks noGrp="1"/>
          </p:cNvSpPr>
          <p:nvPr>
            <p:ph type="title"/>
          </p:nvPr>
        </p:nvSpPr>
        <p:spPr>
          <a:xfrm>
            <a:off x="955454" y="608593"/>
            <a:ext cx="7825904" cy="649828"/>
          </a:xfrm>
        </p:spPr>
        <p:txBody>
          <a:bodyPr/>
          <a:lstStyle/>
          <a:p>
            <a:pPr algn="l" rtl="0"/>
            <a:r>
              <a:rPr lang="es" b="1" i="0" u="none" baseline="0">
                <a:solidFill>
                  <a:srgbClr val="C00000"/>
                </a:solidFill>
                <a:latin typeface="Verdana"/>
                <a:ea typeface="Verdana"/>
                <a:cs typeface="Verdana"/>
              </a:rPr>
              <a:t>Definiciones de utilidad</a:t>
            </a:r>
          </a:p>
        </p:txBody>
      </p:sp>
      <p:sp>
        <p:nvSpPr>
          <p:cNvPr id="3" name="Content Placeholder 2"/>
          <p:cNvSpPr>
            <a:spLocks noGrp="1"/>
          </p:cNvSpPr>
          <p:nvPr>
            <p:ph idx="1"/>
          </p:nvPr>
        </p:nvSpPr>
        <p:spPr>
          <a:xfrm>
            <a:off x="485869" y="1127862"/>
            <a:ext cx="11312744" cy="5970092"/>
          </a:xfrm>
        </p:spPr>
        <p:txBody>
          <a:bodyPr vert="horz" lIns="91440" tIns="45720" rIns="91440" bIns="45720" rtlCol="0" anchor="t">
            <a:normAutofit/>
          </a:bodyPr>
          <a:lstStyle/>
          <a:p>
            <a:pPr marL="457200" lvl="1" indent="0" algn="l" rtl="0">
              <a:spcAft>
                <a:spcPts val="600"/>
              </a:spcAft>
              <a:buNone/>
            </a:pPr>
            <a:endParaRPr lang="es" sz="1800" dirty="0">
              <a:ea typeface="+mn-lt"/>
              <a:cs typeface="Times New Roman"/>
            </a:endParaRPr>
          </a:p>
          <a:p>
            <a:pPr lvl="1" algn="l" rtl="0">
              <a:spcAft>
                <a:spcPts val="600"/>
              </a:spcAft>
              <a:buClr>
                <a:srgbClr val="3F8EC5"/>
              </a:buClr>
              <a:buFont typeface="Arial" panose="020F0502020204030204"/>
              <a:buChar char="•"/>
            </a:pPr>
            <a:r>
              <a:rPr lang="es" sz="1600" b="1" i="0" u="none" baseline="0" dirty="0">
                <a:latin typeface="Verdana"/>
                <a:ea typeface="+mn-lt"/>
                <a:cs typeface="+mn-lt"/>
              </a:rPr>
              <a:t>Indicadores:</a:t>
            </a:r>
            <a:r>
              <a:rPr lang="es" sz="1600" b="0" i="0" u="none" baseline="0" dirty="0">
                <a:latin typeface="Verdana"/>
                <a:ea typeface="+mn-lt"/>
                <a:cs typeface="+mn-lt"/>
              </a:rPr>
              <a:t> </a:t>
            </a:r>
            <a:r>
              <a:rPr lang="es" sz="1600" b="0" i="0" u="none" baseline="0" dirty="0">
                <a:effectLst/>
                <a:latin typeface="Verdana"/>
                <a:ea typeface="+mn-lt"/>
                <a:cs typeface="+mn-lt"/>
              </a:rPr>
              <a:t>Los indicadores se utilizan para medir lo que ocurre en una población en torno a un aspecto determinado, por ejemplo el</a:t>
            </a:r>
            <a:r>
              <a:rPr lang="es" sz="1600" b="0" i="0" u="none" baseline="0" dirty="0">
                <a:latin typeface="Verdana"/>
                <a:ea typeface="+mn-lt"/>
                <a:cs typeface="+mn-lt"/>
              </a:rPr>
              <a:t> </a:t>
            </a:r>
            <a:r>
              <a:rPr lang="es" sz="1600" b="1" i="0" u="none" baseline="0" dirty="0">
                <a:effectLst/>
                <a:latin typeface="Verdana"/>
                <a:ea typeface="+mn-lt"/>
                <a:cs typeface="+mn-lt"/>
              </a:rPr>
              <a:t>desempleo</a:t>
            </a:r>
            <a:r>
              <a:rPr lang="es" sz="1600" b="0" i="0" u="none" baseline="0" dirty="0">
                <a:effectLst/>
                <a:latin typeface="Verdana"/>
                <a:ea typeface="+mn-lt"/>
                <a:cs typeface="+mn-lt"/>
              </a:rPr>
              <a:t>. Las estadísticas se utilizan para medir el indicador, p. ej.</a:t>
            </a:r>
            <a:r>
              <a:rPr lang="es" sz="1600" b="0" i="0" u="none" baseline="0" dirty="0">
                <a:latin typeface="Verdana"/>
                <a:ea typeface="+mn-lt"/>
                <a:cs typeface="+mn-lt"/>
              </a:rPr>
              <a:t> </a:t>
            </a:r>
            <a:r>
              <a:rPr lang="es" sz="1600" b="0" i="0" u="none" baseline="0" dirty="0">
                <a:effectLst/>
                <a:latin typeface="Verdana"/>
                <a:ea typeface="+mn-lt"/>
                <a:cs typeface="+mn-lt"/>
              </a:rPr>
              <a:t>al proporcionar la</a:t>
            </a:r>
            <a:r>
              <a:rPr lang="es" sz="1600" b="0" i="0" u="none" baseline="0" dirty="0">
                <a:latin typeface="Verdana"/>
                <a:ea typeface="+mn-lt"/>
                <a:cs typeface="+mn-lt"/>
              </a:rPr>
              <a:t> </a:t>
            </a:r>
            <a:r>
              <a:rPr lang="es" sz="1600" b="1" i="0" u="none" baseline="0" dirty="0">
                <a:effectLst/>
                <a:latin typeface="Verdana"/>
                <a:ea typeface="+mn-lt"/>
                <a:cs typeface="+mn-lt"/>
              </a:rPr>
              <a:t>tasa</a:t>
            </a:r>
            <a:r>
              <a:rPr lang="es" sz="1600" b="1" i="0" u="none" baseline="0" dirty="0">
                <a:latin typeface="Verdana"/>
                <a:ea typeface="+mn-lt"/>
                <a:cs typeface="+mn-lt"/>
              </a:rPr>
              <a:t> </a:t>
            </a:r>
            <a:r>
              <a:rPr lang="es" sz="1600" b="1" i="0" u="none" baseline="0" dirty="0">
                <a:effectLst/>
                <a:latin typeface="Verdana"/>
                <a:ea typeface="+mn-lt"/>
                <a:cs typeface="+mn-lt"/>
              </a:rPr>
              <a:t>de desempleo</a:t>
            </a:r>
            <a:r>
              <a:rPr lang="es" sz="1600" b="0" i="0" u="none" baseline="0" dirty="0">
                <a:effectLst/>
                <a:latin typeface="Verdana"/>
                <a:ea typeface="+mn-lt"/>
                <a:cs typeface="+mn-lt"/>
              </a:rPr>
              <a:t>.</a:t>
            </a:r>
            <a:endParaRPr lang="es" sz="1600" dirty="0">
              <a:effectLst/>
              <a:latin typeface="Verdana"/>
              <a:ea typeface="+mn-lt"/>
              <a:cs typeface="+mn-lt"/>
            </a:endParaRPr>
          </a:p>
          <a:p>
            <a:pPr lvl="1" algn="l" rtl="0">
              <a:spcAft>
                <a:spcPts val="600"/>
              </a:spcAft>
              <a:buClr>
                <a:srgbClr val="3F8EC5"/>
              </a:buClr>
              <a:buFont typeface="Arial" panose="020F0502020204030204"/>
              <a:buChar char="•"/>
            </a:pPr>
            <a:r>
              <a:rPr lang="es" sz="1600" b="1" i="0" u="none" baseline="0" dirty="0">
                <a:latin typeface="Verdana"/>
                <a:ea typeface="+mn-lt"/>
                <a:cs typeface="+mn-lt"/>
              </a:rPr>
              <a:t>Datos desglosados:</a:t>
            </a:r>
            <a:r>
              <a:rPr lang="es" sz="1600" b="0" i="0" u="none" baseline="0" dirty="0">
                <a:latin typeface="Verdana"/>
                <a:ea typeface="+mn-lt"/>
                <a:cs typeface="+mn-lt"/>
              </a:rPr>
              <a:t> Los datos desglosados son datos que se han desagregado por subgrupos, según factores como la edad, el grupo étnico o la tasa de desempleo. Los datos desglosados pueden indicar desigualdades que quizá no se reflejen plenamente en los datos agregados.</a:t>
            </a:r>
            <a:endParaRPr lang="es" sz="1600" dirty="0">
              <a:latin typeface="Verdana"/>
              <a:ea typeface="+mn-lt"/>
              <a:cs typeface="+mn-lt"/>
            </a:endParaRPr>
          </a:p>
          <a:p>
            <a:pPr lvl="1" algn="l" rtl="0">
              <a:spcAft>
                <a:spcPts val="600"/>
              </a:spcAft>
              <a:buClr>
                <a:srgbClr val="3F8EC5"/>
              </a:buClr>
              <a:buFont typeface="Arial" panose="020F0502020204030204"/>
              <a:buChar char="•"/>
            </a:pPr>
            <a:r>
              <a:rPr lang="es" sz="1600" b="1" i="0" u="none" baseline="0" dirty="0">
                <a:latin typeface="Verdana"/>
                <a:ea typeface="+mn-lt"/>
                <a:cs typeface="+mn-lt"/>
              </a:rPr>
              <a:t>Datos desglosados por discapacidad:</a:t>
            </a:r>
            <a:r>
              <a:rPr lang="es" sz="1600" b="0" i="0" u="none" baseline="0" dirty="0">
                <a:latin typeface="Verdana"/>
                <a:ea typeface="+mn-lt"/>
                <a:cs typeface="+mn-lt"/>
              </a:rPr>
              <a:t> Los datos </a:t>
            </a:r>
            <a:r>
              <a:rPr lang="es" sz="1600" b="0" i="0" u="none" baseline="0" dirty="0">
                <a:effectLst/>
                <a:latin typeface="Verdana"/>
                <a:ea typeface="+mn-lt"/>
                <a:cs typeface="+mn-lt"/>
              </a:rPr>
              <a:t>desglosados </a:t>
            </a:r>
            <a:r>
              <a:rPr lang="es" sz="1600" b="0" i="0" u="none" baseline="0" dirty="0">
                <a:latin typeface="Verdana"/>
                <a:ea typeface="+mn-lt"/>
                <a:cs typeface="+mn-lt"/>
              </a:rPr>
              <a:t>por discapacidad tratan de describir y comparar las características de las personas</a:t>
            </a:r>
            <a:r>
              <a:rPr lang="es" sz="1600" b="0" i="0" u="none" baseline="0" dirty="0">
                <a:effectLst/>
                <a:latin typeface="Verdana"/>
                <a:ea typeface="+mn-lt"/>
                <a:cs typeface="+mn-lt"/>
              </a:rPr>
              <a:t> con discapacidad </a:t>
            </a:r>
            <a:r>
              <a:rPr lang="es" sz="1600" b="0" i="0" u="none" baseline="0" dirty="0">
                <a:latin typeface="Verdana"/>
                <a:ea typeface="+mn-lt"/>
                <a:cs typeface="+mn-lt"/>
              </a:rPr>
              <a:t>y las personas sin discapacidad a fin de determinar si los dos grupos son similares en las características pertinentes</a:t>
            </a:r>
            <a:r>
              <a:rPr lang="es" sz="1600" b="0" i="0" u="none" baseline="0" dirty="0">
                <a:effectLst/>
                <a:latin typeface="Verdana"/>
                <a:ea typeface="+mn-lt"/>
                <a:cs typeface="+mn-lt"/>
              </a:rPr>
              <a:t>. </a:t>
            </a:r>
            <a:r>
              <a:rPr lang="es" sz="1600" b="0" i="0" u="none" baseline="0" dirty="0">
                <a:latin typeface="Verdana"/>
                <a:ea typeface="+mn-lt"/>
                <a:cs typeface="+mn-lt"/>
              </a:rPr>
              <a:t>Por ejemplo, las tasas de empleo </a:t>
            </a:r>
            <a:r>
              <a:rPr lang="es" sz="1600" b="0" i="0" u="none" baseline="0" dirty="0">
                <a:effectLst/>
                <a:latin typeface="Verdana"/>
                <a:ea typeface="+mn-lt"/>
                <a:cs typeface="+mn-lt"/>
              </a:rPr>
              <a:t>desglosadas </a:t>
            </a:r>
            <a:r>
              <a:rPr lang="es" sz="1600" b="0" i="0" u="none" baseline="0" dirty="0">
                <a:latin typeface="Verdana"/>
                <a:ea typeface="+mn-lt"/>
                <a:cs typeface="+mn-lt"/>
              </a:rPr>
              <a:t>por discapacidad comparan </a:t>
            </a:r>
            <a:r>
              <a:rPr lang="es" sz="1600" b="0" i="0" u="none" baseline="0" dirty="0">
                <a:effectLst/>
                <a:latin typeface="Verdana"/>
                <a:ea typeface="+mn-lt"/>
                <a:cs typeface="+mn-lt"/>
              </a:rPr>
              <a:t>la </a:t>
            </a:r>
            <a:r>
              <a:rPr lang="es" sz="1600" b="0" i="0" u="none" baseline="0" dirty="0">
                <a:latin typeface="Verdana"/>
                <a:ea typeface="+mn-lt"/>
                <a:cs typeface="+mn-lt"/>
              </a:rPr>
              <a:t>tasa de empleo </a:t>
            </a:r>
            <a:r>
              <a:rPr lang="es" sz="1600" b="0" i="0" u="none" baseline="0" dirty="0">
                <a:effectLst/>
                <a:latin typeface="Verdana"/>
                <a:ea typeface="+mn-lt"/>
                <a:cs typeface="+mn-lt"/>
              </a:rPr>
              <a:t>de </a:t>
            </a:r>
            <a:r>
              <a:rPr lang="es" sz="1600" b="0" i="0" u="none" baseline="0" dirty="0">
                <a:latin typeface="Verdana"/>
                <a:ea typeface="+mn-lt"/>
                <a:cs typeface="+mn-lt"/>
              </a:rPr>
              <a:t>personas</a:t>
            </a:r>
            <a:r>
              <a:rPr lang="es" sz="1600" b="0" i="0" u="none" baseline="0" dirty="0">
                <a:effectLst/>
                <a:latin typeface="Verdana"/>
                <a:ea typeface="+mn-lt"/>
                <a:cs typeface="+mn-lt"/>
              </a:rPr>
              <a:t> con discapacidad </a:t>
            </a:r>
            <a:r>
              <a:rPr lang="es" sz="1600" b="0" i="0" u="none" baseline="0" dirty="0">
                <a:latin typeface="Verdana"/>
                <a:ea typeface="+mn-lt"/>
                <a:cs typeface="+mn-lt"/>
              </a:rPr>
              <a:t>con la tasa de las personas sin discapacidad para examinar dichas tasas son iguales. Los datos también suelen desglosarse por edad, sexo o lugar de residencia. </a:t>
            </a:r>
            <a:endParaRPr lang="es" sz="1600" dirty="0">
              <a:latin typeface="Verdana"/>
              <a:ea typeface="+mn-lt"/>
              <a:cs typeface="+mn-lt"/>
            </a:endParaRPr>
          </a:p>
          <a:p>
            <a:pPr lvl="1" algn="l" rtl="0">
              <a:spcAft>
                <a:spcPts val="600"/>
              </a:spcAft>
              <a:buClr>
                <a:srgbClr val="3F8EC5"/>
              </a:buClr>
              <a:buFont typeface="Arial" panose="020F0502020204030204"/>
              <a:buChar char="•"/>
            </a:pPr>
            <a:r>
              <a:rPr lang="es" sz="1600" b="1" i="0" u="none" baseline="0" dirty="0">
                <a:latin typeface="Verdana"/>
                <a:ea typeface="+mn-lt"/>
                <a:cs typeface="+mn-lt"/>
              </a:rPr>
              <a:t>Identificador de discapacidad:</a:t>
            </a:r>
            <a:r>
              <a:rPr lang="es" sz="1600" b="0" i="0" u="none" baseline="0" dirty="0">
                <a:latin typeface="Verdana"/>
                <a:ea typeface="+mn-lt"/>
                <a:cs typeface="+mn-lt"/>
              </a:rPr>
              <a:t> Un </a:t>
            </a:r>
            <a:r>
              <a:rPr lang="es" sz="1600" b="0" i="0" u="none" baseline="0" dirty="0">
                <a:effectLst/>
                <a:latin typeface="Verdana"/>
                <a:ea typeface="+mn-lt"/>
                <a:cs typeface="+mn-lt"/>
              </a:rPr>
              <a:t>identificador de discapacidad se </a:t>
            </a:r>
            <a:r>
              <a:rPr lang="es" sz="1600" b="0" i="0" u="none" baseline="0" dirty="0">
                <a:latin typeface="Verdana"/>
                <a:ea typeface="+mn-lt"/>
                <a:cs typeface="+mn-lt"/>
              </a:rPr>
              <a:t>crea a partir de</a:t>
            </a:r>
            <a:r>
              <a:rPr lang="es" sz="1600" b="0" i="0" u="none" baseline="0" dirty="0">
                <a:effectLst/>
                <a:latin typeface="Verdana"/>
                <a:ea typeface="+mn-lt"/>
                <a:cs typeface="+mn-lt"/>
              </a:rPr>
              <a:t> la(s) </a:t>
            </a:r>
            <a:r>
              <a:rPr lang="es" sz="1600" b="0" i="0" u="none" baseline="0" dirty="0">
                <a:latin typeface="Verdana"/>
                <a:ea typeface="+mn-lt"/>
                <a:cs typeface="+mn-lt"/>
              </a:rPr>
              <a:t>preguntas(s) </a:t>
            </a:r>
            <a:r>
              <a:rPr lang="es" sz="1600" b="0" i="0" u="none" baseline="0" dirty="0">
                <a:effectLst/>
                <a:latin typeface="Verdana"/>
                <a:ea typeface="+mn-lt"/>
                <a:cs typeface="+mn-lt"/>
              </a:rPr>
              <a:t>en la encuesta o herramienta de recopilación de datos que </a:t>
            </a:r>
            <a:r>
              <a:rPr lang="es" sz="1600" b="0" i="0" u="none" baseline="0" dirty="0">
                <a:latin typeface="Verdana"/>
                <a:ea typeface="+mn-lt"/>
                <a:cs typeface="+mn-lt"/>
              </a:rPr>
              <a:t>identifican </a:t>
            </a:r>
            <a:r>
              <a:rPr lang="es" sz="1600" b="0" i="0" u="none" baseline="0" dirty="0">
                <a:effectLst/>
                <a:latin typeface="Verdana"/>
                <a:ea typeface="+mn-lt"/>
                <a:cs typeface="+mn-lt"/>
              </a:rPr>
              <a:t>si esa persona tiene una discapacidad.</a:t>
            </a:r>
            <a:endParaRPr lang="es" sz="1600" dirty="0">
              <a:effectLst/>
              <a:latin typeface="Verdana"/>
              <a:ea typeface="+mn-lt"/>
              <a:cs typeface="+mn-lt"/>
            </a:endParaRPr>
          </a:p>
          <a:p>
            <a:pPr marL="457200" lvl="1" indent="0" algn="l" rtl="0">
              <a:lnSpc>
                <a:spcPct val="100000"/>
              </a:lnSpc>
              <a:spcAft>
                <a:spcPts val="600"/>
              </a:spcAft>
              <a:buNone/>
            </a:pPr>
            <a:r>
              <a:rPr lang="es" sz="1600" b="0" i="0" u="none" baseline="0" dirty="0">
                <a:latin typeface="Verdana"/>
                <a:ea typeface="Verdana"/>
                <a:cs typeface="Times New Roman"/>
              </a:rPr>
              <a:t>Nota: encontrará más definiciones de utilidad en el folleto de la Sesión 2.</a:t>
            </a:r>
            <a:endParaRPr lang="es" sz="1600" dirty="0">
              <a:effectLst/>
              <a:latin typeface="Verdana"/>
              <a:ea typeface="Verdana"/>
              <a:cs typeface="Times New Roman"/>
            </a:endParaRPr>
          </a:p>
        </p:txBody>
      </p:sp>
      <p:sp>
        <p:nvSpPr>
          <p:cNvPr id="5" name="TextBox 4">
            <a:extLst>
              <a:ext uri="{FF2B5EF4-FFF2-40B4-BE49-F238E27FC236}">
                <a16:creationId xmlns:a16="http://schemas.microsoft.com/office/drawing/2014/main" id="{004D8269-0E0E-2757-59BD-CD448F1F2EBB}"/>
              </a:ext>
            </a:extLst>
          </p:cNvPr>
          <p:cNvSpPr txBox="1"/>
          <p:nvPr/>
        </p:nvSpPr>
        <p:spPr>
          <a:xfrm>
            <a:off x="3158836" y="6332464"/>
            <a:ext cx="8547295"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AE399447-C1C9-7291-DE90-EBCB9EBDB3A2}"/>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5</a:t>
            </a:fld>
            <a:endParaRPr lang="es" sz="1000" dirty="0"/>
          </a:p>
        </p:txBody>
      </p:sp>
    </p:spTree>
    <p:extLst>
      <p:ext uri="{BB962C8B-B14F-4D97-AF65-F5344CB8AC3E}">
        <p14:creationId xmlns:p14="http://schemas.microsoft.com/office/powerpoint/2010/main" val="3397189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117B62-97DB-AE32-CB10-EBDDFF6A907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10" name="Title 1">
            <a:extLst>
              <a:ext uri="{FF2B5EF4-FFF2-40B4-BE49-F238E27FC236}">
                <a16:creationId xmlns:a16="http://schemas.microsoft.com/office/drawing/2014/main" id="{959A5A5E-FEC1-58C3-BDE7-726FC6A8F556}"/>
              </a:ext>
            </a:extLst>
          </p:cNvPr>
          <p:cNvSpPr>
            <a:spLocks noGrp="1"/>
          </p:cNvSpPr>
          <p:nvPr>
            <p:ph type="title"/>
          </p:nvPr>
        </p:nvSpPr>
        <p:spPr>
          <a:xfrm>
            <a:off x="955454" y="279791"/>
            <a:ext cx="10263140" cy="1325563"/>
          </a:xfrm>
        </p:spPr>
        <p:txBody>
          <a:bodyPr>
            <a:normAutofit/>
          </a:bodyPr>
          <a:lstStyle/>
          <a:p>
            <a:pPr algn="l" rtl="0"/>
            <a:r>
              <a:rPr lang="es" b="1" i="0" u="none" baseline="0">
                <a:solidFill>
                  <a:srgbClr val="C00000"/>
                </a:solidFill>
                <a:latin typeface="Verdana"/>
                <a:ea typeface="Verdana"/>
                <a:cs typeface="Verdana"/>
              </a:rPr>
              <a:t>Los datos, la CDPD y los ODS</a:t>
            </a:r>
            <a:endParaRPr lang="es" dirty="0">
              <a:solidFill>
                <a:srgbClr val="C00000"/>
              </a:solidFill>
              <a:latin typeface="Verdana"/>
              <a:ea typeface="Verdana"/>
            </a:endParaRPr>
          </a:p>
        </p:txBody>
      </p:sp>
      <p:sp>
        <p:nvSpPr>
          <p:cNvPr id="3" name="Content Placeholder 2"/>
          <p:cNvSpPr>
            <a:spLocks noGrp="1"/>
          </p:cNvSpPr>
          <p:nvPr>
            <p:ph idx="1"/>
          </p:nvPr>
        </p:nvSpPr>
        <p:spPr>
          <a:xfrm>
            <a:off x="948914" y="1346561"/>
            <a:ext cx="10802933" cy="5386013"/>
          </a:xfrm>
        </p:spPr>
        <p:txBody>
          <a:bodyPr vert="horz" lIns="91440" tIns="45720" rIns="91440" bIns="45720" rtlCol="0" anchor="t">
            <a:noAutofit/>
          </a:bodyPr>
          <a:lstStyle/>
          <a:p>
            <a:pPr marL="0" indent="0" algn="l" rtl="0">
              <a:lnSpc>
                <a:spcPct val="107000"/>
              </a:lnSpc>
              <a:spcAft>
                <a:spcPts val="300"/>
              </a:spcAft>
              <a:buNone/>
            </a:pPr>
            <a:r>
              <a:rPr lang="es" sz="2000" b="0" i="0" u="none" baseline="0">
                <a:effectLst/>
                <a:latin typeface="Verdana"/>
                <a:ea typeface="Calibri"/>
                <a:cs typeface="Times New Roman"/>
              </a:rPr>
              <a:t>Tanto la CDPD como los ODS:</a:t>
            </a:r>
          </a:p>
          <a:p>
            <a:pPr lvl="1" algn="l" rtl="0">
              <a:lnSpc>
                <a:spcPct val="107000"/>
              </a:lnSpc>
              <a:spcAft>
                <a:spcPts val="300"/>
              </a:spcAft>
              <a:buClr>
                <a:srgbClr val="3F8EC5"/>
              </a:buClr>
            </a:pPr>
            <a:r>
              <a:rPr lang="es" sz="2000" b="0" i="0" u="none" baseline="0">
                <a:effectLst/>
                <a:latin typeface="Verdana"/>
                <a:ea typeface="Calibri"/>
                <a:cs typeface="Times New Roman"/>
              </a:rPr>
              <a:t>Aspiran </a:t>
            </a:r>
            <a:r>
              <a:rPr lang="es" sz="2000" b="0" i="0" u="none" baseline="0">
                <a:latin typeface="Verdana"/>
                <a:ea typeface="Calibri"/>
                <a:cs typeface="Times New Roman"/>
              </a:rPr>
              <a:t>a</a:t>
            </a:r>
            <a:r>
              <a:rPr lang="es" sz="2000" b="0" i="0" u="none" baseline="0">
                <a:effectLst/>
                <a:latin typeface="Verdana"/>
                <a:ea typeface="Calibri"/>
                <a:cs typeface="Times New Roman"/>
              </a:rPr>
              <a:t> </a:t>
            </a:r>
            <a:r>
              <a:rPr lang="es" sz="2000" b="0" i="0" u="none" baseline="0">
                <a:latin typeface="Verdana"/>
                <a:ea typeface="Calibri"/>
                <a:cs typeface="Times New Roman"/>
              </a:rPr>
              <a:t>la </a:t>
            </a:r>
            <a:r>
              <a:rPr lang="es" sz="2000" b="1" i="0" u="none" baseline="0">
                <a:effectLst/>
                <a:latin typeface="Verdana"/>
                <a:ea typeface="Calibri"/>
                <a:cs typeface="Times New Roman"/>
              </a:rPr>
              <a:t>plena inclusión de las </a:t>
            </a:r>
            <a:r>
              <a:rPr lang="es" sz="2000" b="1" i="0" u="none" baseline="0">
                <a:latin typeface="Verdana"/>
                <a:ea typeface="Calibri"/>
                <a:cs typeface="Times New Roman"/>
              </a:rPr>
              <a:t>personas</a:t>
            </a:r>
            <a:r>
              <a:rPr lang="es" sz="2000" b="1" i="0" u="none" baseline="0">
                <a:effectLst/>
                <a:latin typeface="Verdana"/>
                <a:ea typeface="Calibri"/>
                <a:cs typeface="Times New Roman"/>
              </a:rPr>
              <a:t> con discapacidad</a:t>
            </a:r>
            <a:r>
              <a:rPr lang="es" sz="2000" b="0" i="0" u="none" baseline="0">
                <a:effectLst/>
                <a:latin typeface="Verdana"/>
                <a:ea typeface="Calibri"/>
                <a:cs typeface="Times New Roman"/>
              </a:rPr>
              <a:t>.</a:t>
            </a:r>
            <a:r>
              <a:rPr lang="es" sz="2000" b="0" i="0" u="none" baseline="0">
                <a:latin typeface="Verdana"/>
                <a:ea typeface="Calibri"/>
                <a:cs typeface="Times New Roman"/>
              </a:rPr>
              <a:t> </a:t>
            </a:r>
            <a:endParaRPr lang="es" sz="2000" dirty="0">
              <a:latin typeface="Verdana"/>
              <a:ea typeface="Calibri" panose="020F0502020204030204" pitchFamily="34" charset="0"/>
              <a:cs typeface="Times New Roman" panose="02020603050405020304" pitchFamily="18" charset="0"/>
            </a:endParaRPr>
          </a:p>
          <a:p>
            <a:pPr lvl="1" algn="l" rtl="0">
              <a:lnSpc>
                <a:spcPct val="107000"/>
              </a:lnSpc>
              <a:spcAft>
                <a:spcPts val="300"/>
              </a:spcAft>
              <a:buClr>
                <a:srgbClr val="3F8EC5"/>
              </a:buClr>
            </a:pPr>
            <a:r>
              <a:rPr lang="es" sz="2000" b="1" i="0" u="none" baseline="0">
                <a:effectLst/>
                <a:latin typeface="Verdana"/>
                <a:ea typeface="Calibri"/>
                <a:cs typeface="Times New Roman"/>
              </a:rPr>
              <a:t>Se basan en datos</a:t>
            </a:r>
            <a:r>
              <a:rPr lang="es" sz="2000" b="0" i="0" u="none" baseline="0">
                <a:effectLst/>
                <a:latin typeface="Verdana"/>
                <a:ea typeface="Calibri"/>
                <a:cs typeface="Times New Roman"/>
              </a:rPr>
              <a:t> para evaluar si este objetivo se está logrando.</a:t>
            </a:r>
            <a:endParaRPr lang="es" sz="2000" dirty="0">
              <a:latin typeface="Verdana"/>
              <a:ea typeface="Verdana"/>
            </a:endParaRPr>
          </a:p>
          <a:p>
            <a:pPr lvl="1" algn="l" rtl="0">
              <a:lnSpc>
                <a:spcPct val="107000"/>
              </a:lnSpc>
              <a:spcAft>
                <a:spcPts val="300"/>
              </a:spcAft>
              <a:buClr>
                <a:srgbClr val="3F8EC5"/>
              </a:buClr>
            </a:pPr>
            <a:r>
              <a:rPr lang="es" sz="2000" b="0" i="0" u="none" baseline="0">
                <a:effectLst/>
                <a:latin typeface="Verdana"/>
                <a:ea typeface="Calibri"/>
                <a:cs typeface="Times New Roman"/>
              </a:rPr>
              <a:t>Piden </a:t>
            </a:r>
            <a:r>
              <a:rPr lang="es" sz="2000" b="1" i="0" u="none" baseline="0">
                <a:effectLst/>
                <a:latin typeface="Verdana"/>
                <a:ea typeface="Calibri"/>
                <a:cs typeface="Times New Roman"/>
              </a:rPr>
              <a:t>datos desglosados </a:t>
            </a:r>
            <a:r>
              <a:rPr lang="es" sz="2000" b="0" i="0" u="none" baseline="0">
                <a:latin typeface="Verdana"/>
                <a:ea typeface="Calibri"/>
                <a:cs typeface="Times New Roman"/>
              </a:rPr>
              <a:t>para</a:t>
            </a:r>
            <a:r>
              <a:rPr lang="es" sz="2000" b="0" i="0" u="none" baseline="0">
                <a:effectLst/>
                <a:latin typeface="Verdana"/>
                <a:ea typeface="Calibri"/>
                <a:cs typeface="Times New Roman"/>
              </a:rPr>
              <a:t> medir esta inclusión.</a:t>
            </a:r>
          </a:p>
          <a:p>
            <a:pPr marL="0" indent="0" algn="l" rtl="0">
              <a:lnSpc>
                <a:spcPct val="107000"/>
              </a:lnSpc>
              <a:spcAft>
                <a:spcPts val="300"/>
              </a:spcAft>
              <a:buClr>
                <a:srgbClr val="3F8EC5"/>
              </a:buClr>
              <a:buNone/>
            </a:pPr>
            <a:r>
              <a:rPr lang="es" sz="2000" b="1" i="0" u="none" baseline="0">
                <a:effectLst/>
                <a:latin typeface="Verdana"/>
                <a:ea typeface="Calibri"/>
                <a:cs typeface="Times New Roman"/>
              </a:rPr>
              <a:t>¿Por qué los datos desglosados son útiles para medir la inclusión?</a:t>
            </a:r>
          </a:p>
          <a:p>
            <a:pPr marL="0" indent="0" algn="l" rtl="0">
              <a:lnSpc>
                <a:spcPct val="107000"/>
              </a:lnSpc>
              <a:spcAft>
                <a:spcPts val="300"/>
              </a:spcAft>
              <a:buClr>
                <a:srgbClr val="3F8EC5"/>
              </a:buClr>
              <a:buNone/>
            </a:pPr>
            <a:r>
              <a:rPr lang="es" sz="2000" b="1" i="0" u="none" baseline="0">
                <a:effectLst/>
                <a:latin typeface="Verdana"/>
                <a:ea typeface="Calibri"/>
                <a:cs typeface="Times New Roman"/>
              </a:rPr>
              <a:t>Los datos desglosados por discapacidad son una importante herramienta de promoción.</a:t>
            </a:r>
            <a:r>
              <a:rPr lang="es" sz="2000" b="0" i="0" u="none" baseline="0">
                <a:effectLst/>
                <a:latin typeface="Verdana"/>
                <a:ea typeface="Calibri"/>
                <a:cs typeface="Times New Roman"/>
              </a:rPr>
              <a:t> Estos identifican:</a:t>
            </a:r>
          </a:p>
          <a:p>
            <a:pPr lvl="1" algn="l" rtl="0">
              <a:lnSpc>
                <a:spcPct val="107000"/>
              </a:lnSpc>
              <a:spcAft>
                <a:spcPts val="300"/>
              </a:spcAft>
              <a:buClr>
                <a:srgbClr val="3F8EC5"/>
              </a:buClr>
            </a:pPr>
            <a:r>
              <a:rPr lang="es" sz="2000" b="0" i="0" u="none" baseline="0">
                <a:latin typeface="Verdana"/>
                <a:ea typeface="Calibri"/>
                <a:cs typeface="Times New Roman"/>
              </a:rPr>
              <a:t>l</a:t>
            </a:r>
            <a:r>
              <a:rPr lang="es" sz="2000" b="0" i="0" u="none" baseline="0">
                <a:effectLst/>
                <a:latin typeface="Verdana"/>
                <a:ea typeface="Calibri"/>
                <a:cs typeface="Times New Roman"/>
              </a:rPr>
              <a:t>as  áreas específicas en las que no se ha logrado la inclusión de las </a:t>
            </a:r>
            <a:r>
              <a:rPr lang="es" sz="2000" b="0" i="0" u="none" baseline="0">
                <a:latin typeface="Verdana"/>
                <a:ea typeface="Calibri"/>
                <a:cs typeface="Times New Roman"/>
              </a:rPr>
              <a:t>personas</a:t>
            </a:r>
            <a:r>
              <a:rPr lang="es" sz="2000" b="0" i="0" u="none" baseline="0">
                <a:effectLst/>
                <a:latin typeface="Verdana"/>
                <a:ea typeface="Calibri"/>
                <a:cs typeface="Times New Roman"/>
              </a:rPr>
              <a:t> con discapacidad,</a:t>
            </a:r>
            <a:r>
              <a:rPr lang="es" sz="2000" b="0" i="0" u="none" baseline="0">
                <a:latin typeface="Verdana"/>
                <a:ea typeface="Calibri"/>
                <a:cs typeface="Times New Roman"/>
              </a:rPr>
              <a:t> </a:t>
            </a:r>
            <a:endParaRPr lang="es" sz="2000" dirty="0">
              <a:latin typeface="Verdana"/>
              <a:ea typeface="Calibri"/>
              <a:cs typeface="Times New Roman" panose="02020603050405020304" pitchFamily="18" charset="0"/>
            </a:endParaRPr>
          </a:p>
          <a:p>
            <a:pPr lvl="1" algn="l" rtl="0">
              <a:lnSpc>
                <a:spcPct val="107000"/>
              </a:lnSpc>
              <a:spcAft>
                <a:spcPts val="300"/>
              </a:spcAft>
              <a:buClr>
                <a:srgbClr val="3F8EC5"/>
              </a:buClr>
            </a:pPr>
            <a:r>
              <a:rPr lang="es" sz="2000" b="0" i="0" u="none" baseline="0">
                <a:effectLst/>
                <a:latin typeface="Verdana"/>
                <a:ea typeface="Calibri"/>
                <a:cs typeface="Times New Roman"/>
              </a:rPr>
              <a:t>Cuánta diferencia hay entre la inclusión de personas con y sin discapacidad</a:t>
            </a:r>
            <a:endParaRPr lang="es" sz="2000" dirty="0">
              <a:effectLst/>
              <a:latin typeface="Verdana"/>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80E18CA7-0EDD-4619-B02B-3D524FC57C3D}"/>
              </a:ext>
            </a:extLst>
          </p:cNvPr>
          <p:cNvSpPr txBox="1"/>
          <p:nvPr/>
        </p:nvSpPr>
        <p:spPr>
          <a:xfrm>
            <a:off x="3127664" y="6332464"/>
            <a:ext cx="8578467"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08A50571-6452-9151-FA6C-20446FECF031}"/>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6</a:t>
            </a:fld>
            <a:endParaRPr lang="es" sz="1000" dirty="0"/>
          </a:p>
        </p:txBody>
      </p:sp>
    </p:spTree>
    <p:extLst>
      <p:ext uri="{BB962C8B-B14F-4D97-AF65-F5344CB8AC3E}">
        <p14:creationId xmlns:p14="http://schemas.microsoft.com/office/powerpoint/2010/main" val="81343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6A7366-8DA8-19F5-2619-24CF02135A1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973405" y="279315"/>
            <a:ext cx="10830667" cy="1325563"/>
          </a:xfrm>
        </p:spPr>
        <p:txBody>
          <a:bodyPr>
            <a:normAutofit/>
          </a:bodyPr>
          <a:lstStyle/>
          <a:p>
            <a:pPr algn="l" rtl="0"/>
            <a:r>
              <a:rPr lang="es" b="1" i="0" u="none" baseline="0" dirty="0">
                <a:solidFill>
                  <a:srgbClr val="C00000"/>
                </a:solidFill>
                <a:latin typeface="Verdana"/>
                <a:ea typeface="Verdana"/>
                <a:cs typeface="Verdana"/>
              </a:rPr>
              <a:t>Un ejemplo de desglose para los ODS</a:t>
            </a:r>
            <a:endParaRPr lang="es" dirty="0">
              <a:solidFill>
                <a:srgbClr val="C00000"/>
              </a:solidFill>
              <a:latin typeface="Verdana"/>
              <a:ea typeface="Verdana"/>
            </a:endParaRPr>
          </a:p>
        </p:txBody>
      </p:sp>
      <p:sp>
        <p:nvSpPr>
          <p:cNvPr id="3" name="Content Placeholder 2"/>
          <p:cNvSpPr>
            <a:spLocks noGrp="1"/>
          </p:cNvSpPr>
          <p:nvPr>
            <p:ph idx="1"/>
          </p:nvPr>
        </p:nvSpPr>
        <p:spPr>
          <a:xfrm>
            <a:off x="973406" y="1447756"/>
            <a:ext cx="10938934" cy="4693708"/>
          </a:xfrm>
        </p:spPr>
        <p:txBody>
          <a:bodyPr vert="horz" lIns="91440" tIns="45720" rIns="91440" bIns="45720" rtlCol="0" anchor="t">
            <a:normAutofit/>
          </a:bodyPr>
          <a:lstStyle/>
          <a:p>
            <a:pPr algn="l" rtl="0">
              <a:spcBef>
                <a:spcPts val="1800"/>
              </a:spcBef>
              <a:buClr>
                <a:srgbClr val="3F8EC5"/>
              </a:buClr>
              <a:buSzPct val="100000"/>
            </a:pPr>
            <a:r>
              <a:rPr lang="es" sz="2300" b="1" i="0" u="none" baseline="0" dirty="0">
                <a:effectLst/>
                <a:latin typeface="Verdana" panose="020B0604030504040204" pitchFamily="34" charset="0"/>
                <a:ea typeface="Verdana" panose="020B0604030504040204" pitchFamily="34" charset="0"/>
                <a:cs typeface="Verdana" panose="020B0604030504040204" pitchFamily="34" charset="0"/>
              </a:rPr>
              <a:t>Objetivos de la promoción: </a:t>
            </a:r>
            <a:r>
              <a:rPr lang="es" sz="2300" b="0" i="0" u="none" baseline="0" dirty="0">
                <a:effectLst/>
                <a:latin typeface="Verdana" panose="020B0604030504040204" pitchFamily="34" charset="0"/>
                <a:ea typeface="Verdana" panose="020B0604030504040204" pitchFamily="34" charset="0"/>
                <a:cs typeface="Verdana" panose="020B0604030504040204" pitchFamily="34" charset="0"/>
              </a:rPr>
              <a:t>Las personas con discapacidad deben tener los mismos niveles de empleo que las personas sin discapacidad.</a:t>
            </a:r>
          </a:p>
          <a:p>
            <a:pPr algn="l" rtl="0">
              <a:spcBef>
                <a:spcPts val="1800"/>
              </a:spcBef>
              <a:buClr>
                <a:srgbClr val="3F8EC5"/>
              </a:buClr>
              <a:buSzPct val="100000"/>
            </a:pPr>
            <a:r>
              <a:rPr lang="es" sz="2300" b="0" i="0" u="none" baseline="0" dirty="0">
                <a:effectLst/>
                <a:latin typeface="Verdana" panose="020B0604030504040204" pitchFamily="34" charset="0"/>
                <a:ea typeface="Verdana" panose="020B0604030504040204" pitchFamily="34" charset="0"/>
                <a:cs typeface="Verdana" panose="020B0604030504040204" pitchFamily="34" charset="0"/>
              </a:rPr>
              <a:t>Artículo 27 de la CDPD: Derecho a trabajar en igualdad de condiciones con los demás.</a:t>
            </a:r>
          </a:p>
          <a:p>
            <a:pPr algn="l" rtl="0">
              <a:spcBef>
                <a:spcPts val="1800"/>
              </a:spcBef>
              <a:buClr>
                <a:srgbClr val="3F8EC5"/>
              </a:buClr>
              <a:buSzPct val="100000"/>
            </a:pPr>
            <a:r>
              <a:rPr lang="es" sz="2300" b="0" i="0" u="none" baseline="0" dirty="0">
                <a:effectLst/>
                <a:latin typeface="Verdana" panose="020B0604030504040204" pitchFamily="34" charset="0"/>
                <a:ea typeface="Verdana" panose="020B0604030504040204" pitchFamily="34" charset="0"/>
                <a:cs typeface="Verdana" panose="020B0604030504040204" pitchFamily="34" charset="0"/>
              </a:rPr>
              <a:t>ODS: Objetivo 8.5, relativo al empleo pleno, productivo y decente para todos, incluyendo las personas con discapacidad.</a:t>
            </a:r>
          </a:p>
          <a:p>
            <a:pPr algn="l" rtl="0">
              <a:spcBef>
                <a:spcPts val="1800"/>
              </a:spcBef>
              <a:buClr>
                <a:srgbClr val="3F8EC5"/>
              </a:buClr>
              <a:buSzPct val="100000"/>
            </a:pPr>
            <a:r>
              <a:rPr lang="es" sz="2300" b="0" i="0" u="none" baseline="0" dirty="0">
                <a:effectLst/>
                <a:latin typeface="Verdana" panose="020B0604030504040204" pitchFamily="34" charset="0"/>
                <a:ea typeface="Verdana" panose="020B0604030504040204" pitchFamily="34" charset="0"/>
                <a:cs typeface="Verdana" panose="020B0604030504040204" pitchFamily="34" charset="0"/>
              </a:rPr>
              <a:t>«Pleno empleo»: Comparación de la tasa porcentual de personas con discapacidad y personas sin discapacidad.</a:t>
            </a:r>
          </a:p>
          <a:p>
            <a:pPr algn="l" rtl="0">
              <a:spcBef>
                <a:spcPts val="1800"/>
              </a:spcBef>
              <a:buClr>
                <a:srgbClr val="3F8EC5"/>
              </a:buClr>
              <a:buSzPct val="100000"/>
            </a:pPr>
            <a:r>
              <a:rPr lang="es" sz="2300" b="0" i="0" u="none" baseline="0" dirty="0">
                <a:effectLst/>
                <a:latin typeface="Verdana" panose="020B0604030504040204" pitchFamily="34" charset="0"/>
                <a:ea typeface="Verdana" panose="020B0604030504040204" pitchFamily="34" charset="0"/>
                <a:cs typeface="Verdana" panose="020B0604030504040204" pitchFamily="34" charset="0"/>
              </a:rPr>
              <a:t>«No dejar a nadie atrás»: Al fin de cumplir esta meta y este objetivo de promoción, las personas con discapacidad deben tener la misma tasa de empleo que las personas sin discapacidad.</a:t>
            </a:r>
            <a:endParaRPr lang="es" altLang="en-US" sz="2300" dirty="0">
              <a:latin typeface="Verdana" panose="020B0604030504040204" pitchFamily="34" charset="0"/>
              <a:ea typeface="Verdana" panose="020B0604030504040204" pitchFamily="34" charset="0"/>
              <a:cs typeface="Verdana" panose="020B0604030504040204" pitchFamily="34" charset="0"/>
            </a:endParaRPr>
          </a:p>
        </p:txBody>
      </p:sp>
      <p:sp>
        <p:nvSpPr>
          <p:cNvPr id="5" name="TextBox 4">
            <a:extLst>
              <a:ext uri="{FF2B5EF4-FFF2-40B4-BE49-F238E27FC236}">
                <a16:creationId xmlns:a16="http://schemas.microsoft.com/office/drawing/2014/main" id="{7724CBAB-C924-7E53-9A40-051E70E47C49}"/>
              </a:ext>
            </a:extLst>
          </p:cNvPr>
          <p:cNvSpPr txBox="1"/>
          <p:nvPr/>
        </p:nvSpPr>
        <p:spPr>
          <a:xfrm>
            <a:off x="3138056" y="6332464"/>
            <a:ext cx="8568076"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AB83DE66-8108-C741-61E1-2F72DFCF38B7}"/>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7</a:t>
            </a:fld>
            <a:endParaRPr lang="es" sz="1000" dirty="0"/>
          </a:p>
        </p:txBody>
      </p:sp>
    </p:spTree>
    <p:extLst>
      <p:ext uri="{BB962C8B-B14F-4D97-AF65-F5344CB8AC3E}">
        <p14:creationId xmlns:p14="http://schemas.microsoft.com/office/powerpoint/2010/main" val="3272671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0753B2-8587-3996-BCB0-29DEA4FC0BDC}"/>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542670" y="0"/>
            <a:ext cx="11649330" cy="5984341"/>
          </a:xfrm>
          <a:prstGeom prst="rect">
            <a:avLst/>
          </a:prstGeom>
        </p:spPr>
      </p:pic>
      <p:sp>
        <p:nvSpPr>
          <p:cNvPr id="24577" name="Rectangle 2">
            <a:extLst>
              <a:ext uri="{FF2B5EF4-FFF2-40B4-BE49-F238E27FC236}">
                <a16:creationId xmlns:a16="http://schemas.microsoft.com/office/drawing/2014/main" id="{528D6DDE-0F51-4646-9937-8ECA390D79D2}"/>
              </a:ext>
            </a:extLst>
          </p:cNvPr>
          <p:cNvSpPr>
            <a:spLocks noGrp="1" noChangeArrowheads="1"/>
          </p:cNvSpPr>
          <p:nvPr>
            <p:ph type="title"/>
          </p:nvPr>
        </p:nvSpPr>
        <p:spPr>
          <a:xfrm>
            <a:off x="1171437" y="494414"/>
            <a:ext cx="10404036" cy="965200"/>
          </a:xfrm>
        </p:spPr>
        <p:txBody>
          <a:bodyPr>
            <a:normAutofit fontScale="90000"/>
          </a:bodyPr>
          <a:lstStyle/>
          <a:p>
            <a:pPr algn="l" rtl="0" eaLnBrk="1" hangingPunct="1"/>
            <a:r>
              <a:rPr lang="es" sz="3200" b="1" i="0" u="none" baseline="0" dirty="0">
                <a:solidFill>
                  <a:srgbClr val="C00000"/>
                </a:solidFill>
                <a:latin typeface="Verdana"/>
                <a:ea typeface="Verdana"/>
                <a:cs typeface="Verdana"/>
              </a:rPr>
              <a:t>¿Hemos cumplido los objetivos de la CDPD y los ODS en relación la plena igualdad e inclusión de las personas con discapacidad?</a:t>
            </a:r>
          </a:p>
        </p:txBody>
      </p:sp>
      <p:sp>
        <p:nvSpPr>
          <p:cNvPr id="24578" name="Rectangle 3">
            <a:extLst>
              <a:ext uri="{FF2B5EF4-FFF2-40B4-BE49-F238E27FC236}">
                <a16:creationId xmlns:a16="http://schemas.microsoft.com/office/drawing/2014/main" id="{A5A4C4EC-CCAE-4DD9-BF22-F3E5889D1D34}"/>
              </a:ext>
            </a:extLst>
          </p:cNvPr>
          <p:cNvSpPr>
            <a:spLocks noGrp="1" noChangeArrowheads="1"/>
          </p:cNvSpPr>
          <p:nvPr>
            <p:ph type="body" sz="half" idx="1"/>
          </p:nvPr>
        </p:nvSpPr>
        <p:spPr>
          <a:xfrm>
            <a:off x="1136031" y="1870083"/>
            <a:ext cx="5942404" cy="4698998"/>
          </a:xfrm>
        </p:spPr>
        <p:txBody>
          <a:bodyPr vert="horz" lIns="91440" tIns="45720" rIns="91440" bIns="45720" rtlCol="0" anchor="t">
            <a:noAutofit/>
          </a:bodyPr>
          <a:lstStyle/>
          <a:p>
            <a:pPr marL="347345" indent="-347345" algn="l" rtl="0">
              <a:buClr>
                <a:srgbClr val="3F8EC5"/>
              </a:buClr>
              <a:buSzPct val="100000"/>
            </a:pPr>
            <a:r>
              <a:rPr lang="es" sz="1800" b="0" i="0" u="none" baseline="0">
                <a:latin typeface="Verdana"/>
                <a:ea typeface="Verdana"/>
                <a:cs typeface="Verdana"/>
              </a:rPr>
              <a:t>Si las barras tienen la misma altura, habremos alcanzado los objetivos de la CDPD y los ODS.</a:t>
            </a:r>
            <a:endParaRPr lang="es" sz="1800" dirty="0">
              <a:latin typeface="Verdana"/>
              <a:ea typeface="Verdana"/>
            </a:endParaRPr>
          </a:p>
          <a:p>
            <a:pPr marL="347345" indent="-347345" algn="l" rtl="0">
              <a:buClr>
                <a:srgbClr val="3F8EC5"/>
              </a:buClr>
              <a:buSzPct val="100000"/>
            </a:pPr>
            <a:r>
              <a:rPr lang="es" sz="1800" b="0" i="0" u="none" baseline="0">
                <a:latin typeface="Verdana"/>
                <a:ea typeface="Verdana"/>
                <a:cs typeface="Verdana"/>
              </a:rPr>
              <a:t>Si las barras no están a la misma altura, habrá que seguir trabajando para cumplir con la CDPD y los ODS.</a:t>
            </a:r>
            <a:endParaRPr lang="es" altLang="en-US" sz="1800" dirty="0">
              <a:latin typeface="Verdana"/>
              <a:ea typeface="Verdana"/>
              <a:cs typeface="Calibri"/>
            </a:endParaRPr>
          </a:p>
          <a:p>
            <a:pPr marL="0" indent="0" algn="l" rtl="0">
              <a:buClr>
                <a:schemeClr val="tx1"/>
              </a:buClr>
              <a:buSzPct val="100000"/>
              <a:buNone/>
            </a:pPr>
            <a:r>
              <a:rPr lang="es" sz="1800" b="0" i="0" u="none" baseline="0">
                <a:latin typeface="Verdana"/>
                <a:ea typeface="Verdana"/>
                <a:cs typeface="Verdana"/>
              </a:rPr>
              <a:t>Los datos desglosados nos permiten dividir y comparar los datos en barras separadas para las personas con y sin discapacidad para comparar ambos grupos.  </a:t>
            </a:r>
            <a:endParaRPr lang="es" altLang="en-US" sz="1800" dirty="0">
              <a:latin typeface="Verdana"/>
              <a:ea typeface="Verdana"/>
              <a:cs typeface="Calibri"/>
            </a:endParaRPr>
          </a:p>
          <a:p>
            <a:pPr marL="0" indent="0" algn="l" rtl="0">
              <a:buClr>
                <a:schemeClr val="tx1"/>
              </a:buClr>
              <a:buSzPct val="100000"/>
              <a:buNone/>
            </a:pPr>
            <a:r>
              <a:rPr lang="es" sz="1800" b="0" i="0" u="none" baseline="0">
                <a:latin typeface="Verdana"/>
                <a:ea typeface="Verdana"/>
                <a:cs typeface="Verdana"/>
              </a:rPr>
              <a:t>Para ello, se requiere identificar a las personas con discapacidad dentro de la población total que compone los datos.</a:t>
            </a:r>
          </a:p>
          <a:p>
            <a:pPr marL="0" indent="0" algn="l" rtl="0">
              <a:buClr>
                <a:schemeClr val="tx1"/>
              </a:buClr>
              <a:buSzPct val="100000"/>
              <a:buNone/>
            </a:pPr>
            <a:r>
              <a:rPr lang="es" sz="1800" b="1" i="0" u="none" baseline="0">
                <a:latin typeface="Verdana"/>
                <a:ea typeface="Verdana"/>
                <a:cs typeface="Calibri"/>
              </a:rPr>
              <a:t>ACTIVIDAD: </a:t>
            </a:r>
            <a:r>
              <a:rPr lang="es" sz="1800" b="0" i="0" u="none" baseline="0">
                <a:latin typeface="Verdana"/>
                <a:ea typeface="Verdana"/>
                <a:cs typeface="Calibri"/>
              </a:rPr>
              <a:t>Objetivos de la promoción local</a:t>
            </a:r>
          </a:p>
        </p:txBody>
      </p:sp>
      <p:graphicFrame>
        <p:nvGraphicFramePr>
          <p:cNvPr id="11" name="Object 4" descr="% Employed&#10;&#10;A bar graph with the percentage of persons employed with and without disabilities. The persons without disabilities bar is over twice as big as the persons with disabilities bar.">
            <a:extLst>
              <a:ext uri="{FF2B5EF4-FFF2-40B4-BE49-F238E27FC236}">
                <a16:creationId xmlns:a16="http://schemas.microsoft.com/office/drawing/2014/main" id="{78299336-F731-EF45-A995-D6C55D215F55}"/>
              </a:ext>
            </a:extLst>
          </p:cNvPr>
          <p:cNvGraphicFramePr>
            <a:graphicFrameLocks noGrp="1" noChangeAspect="1"/>
          </p:cNvGraphicFramePr>
          <p:nvPr>
            <p:ph type="chart" sz="half" idx="2"/>
            <p:extLst>
              <p:ext uri="{D42A27DB-BD31-4B8C-83A1-F6EECF244321}">
                <p14:modId xmlns:p14="http://schemas.microsoft.com/office/powerpoint/2010/main" val="4294617738"/>
              </p:ext>
            </p:extLst>
          </p:nvPr>
        </p:nvGraphicFramePr>
        <p:xfrm>
          <a:off x="7228141" y="1521960"/>
          <a:ext cx="4197626" cy="4114675"/>
        </p:xfrm>
        <a:graphic>
          <a:graphicData uri="http://schemas.openxmlformats.org/presentationml/2006/ole">
            <mc:AlternateContent xmlns:mc="http://schemas.openxmlformats.org/markup-compatibility/2006">
              <mc:Choice xmlns:v="urn:schemas-microsoft-com:vml" Requires="v">
                <p:oleObj name="Chart" r:id="rId4" imgW="4597400" imgH="4089400" progId="Excel.Chart.8">
                  <p:embed/>
                </p:oleObj>
              </mc:Choice>
              <mc:Fallback>
                <p:oleObj name="Chart" r:id="rId4" imgW="4597400" imgH="4089400" progId="Excel.Chart.8">
                  <p:embed/>
                  <p:pic>
                    <p:nvPicPr>
                      <p:cNvPr id="11" name="Object 4" descr="A bar graph with the percentage of persons employed with and without disabilities" title="% Employed">
                        <a:extLst>
                          <a:ext uri="{FF2B5EF4-FFF2-40B4-BE49-F238E27FC236}">
                            <a16:creationId xmlns:a16="http://schemas.microsoft.com/office/drawing/2014/main" id="{78299336-F731-EF45-A995-D6C55D215F55}"/>
                          </a:ext>
                        </a:extLst>
                      </p:cNvPr>
                      <p:cNvPicPr>
                        <a:picLocks noGrp="1" noChangeAspect="1" noChangeArrowheads="1"/>
                      </p:cNvPicPr>
                      <p:nvPr/>
                    </p:nvPicPr>
                    <p:blipFill>
                      <a:blip r:embed="rId5"/>
                      <a:srcRect/>
                      <a:stretch>
                        <a:fillRect/>
                      </a:stretch>
                    </p:blipFill>
                    <p:spPr bwMode="auto">
                      <a:xfrm>
                        <a:off x="7228141" y="1521960"/>
                        <a:ext cx="4197626" cy="4114675"/>
                      </a:xfrm>
                      <a:prstGeom prst="rect">
                        <a:avLst/>
                      </a:prstGeom>
                      <a:noFill/>
                      <a:ln>
                        <a:noFill/>
                      </a:ln>
                    </p:spPr>
                  </p:pic>
                </p:oleObj>
              </mc:Fallback>
            </mc:AlternateContent>
          </a:graphicData>
        </a:graphic>
      </p:graphicFrame>
      <p:sp>
        <p:nvSpPr>
          <p:cNvPr id="4" name="TextBox 3">
            <a:extLst>
              <a:ext uri="{FF2B5EF4-FFF2-40B4-BE49-F238E27FC236}">
                <a16:creationId xmlns:a16="http://schemas.microsoft.com/office/drawing/2014/main" id="{8DB2F37B-9135-B0F2-4A5E-D34A43BC53F7}"/>
              </a:ext>
            </a:extLst>
          </p:cNvPr>
          <p:cNvSpPr txBox="1"/>
          <p:nvPr/>
        </p:nvSpPr>
        <p:spPr>
          <a:xfrm>
            <a:off x="3154954" y="6332464"/>
            <a:ext cx="8551177"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5" name="TextBox 4">
            <a:extLst>
              <a:ext uri="{FF2B5EF4-FFF2-40B4-BE49-F238E27FC236}">
                <a16:creationId xmlns:a16="http://schemas.microsoft.com/office/drawing/2014/main" id="{C44AFFDE-EB2F-83E7-78A5-C59B1A3AB66C}"/>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8</a:t>
            </a:fld>
            <a:endParaRPr lang="es" sz="1000" dirty="0"/>
          </a:p>
        </p:txBody>
      </p:sp>
      <p:sp>
        <p:nvSpPr>
          <p:cNvPr id="2" name="ZoneTexte 1">
            <a:extLst>
              <a:ext uri="{FF2B5EF4-FFF2-40B4-BE49-F238E27FC236}">
                <a16:creationId xmlns:a16="http://schemas.microsoft.com/office/drawing/2014/main" id="{B51B2CFF-34BB-0642-53D9-F91472A599D0}"/>
              </a:ext>
            </a:extLst>
          </p:cNvPr>
          <p:cNvSpPr txBox="1"/>
          <p:nvPr/>
        </p:nvSpPr>
        <p:spPr>
          <a:xfrm>
            <a:off x="8063345" y="5051843"/>
            <a:ext cx="1652153" cy="584775"/>
          </a:xfrm>
          <a:prstGeom prst="rect">
            <a:avLst/>
          </a:prstGeom>
          <a:solidFill>
            <a:schemeClr val="bg1"/>
          </a:solidFill>
        </p:spPr>
        <p:txBody>
          <a:bodyPr wrap="square" rtlCol="0">
            <a:spAutoFit/>
          </a:bodyPr>
          <a:lstStyle/>
          <a:p>
            <a:pPr algn="l" rtl="0"/>
            <a:r>
              <a:rPr lang="es" sz="1600" b="1" i="0" u="none" baseline="0"/>
              <a:t>Personas sin discapacidad</a:t>
            </a:r>
            <a:endParaRPr lang="es" sz="1600" b="1" dirty="0"/>
          </a:p>
        </p:txBody>
      </p:sp>
      <p:sp>
        <p:nvSpPr>
          <p:cNvPr id="6" name="ZoneTexte 5">
            <a:extLst>
              <a:ext uri="{FF2B5EF4-FFF2-40B4-BE49-F238E27FC236}">
                <a16:creationId xmlns:a16="http://schemas.microsoft.com/office/drawing/2014/main" id="{BD833DA8-D870-1AA6-343B-18BA1C0493A0}"/>
              </a:ext>
            </a:extLst>
          </p:cNvPr>
          <p:cNvSpPr txBox="1"/>
          <p:nvPr/>
        </p:nvSpPr>
        <p:spPr>
          <a:xfrm>
            <a:off x="9715498" y="5051842"/>
            <a:ext cx="1652153" cy="584775"/>
          </a:xfrm>
          <a:prstGeom prst="rect">
            <a:avLst/>
          </a:prstGeom>
          <a:solidFill>
            <a:schemeClr val="bg1"/>
          </a:solidFill>
        </p:spPr>
        <p:txBody>
          <a:bodyPr wrap="square" rtlCol="0">
            <a:spAutoFit/>
          </a:bodyPr>
          <a:lstStyle/>
          <a:p>
            <a:pPr algn="l" rtl="0"/>
            <a:r>
              <a:rPr lang="es" sz="1600" b="1" i="0" u="none" baseline="0"/>
              <a:t>Personas con discapacidad</a:t>
            </a:r>
            <a:endParaRPr lang="es" sz="1600" b="1" dirty="0"/>
          </a:p>
        </p:txBody>
      </p:sp>
      <p:sp>
        <p:nvSpPr>
          <p:cNvPr id="7" name="ZoneTexte 6">
            <a:extLst>
              <a:ext uri="{FF2B5EF4-FFF2-40B4-BE49-F238E27FC236}">
                <a16:creationId xmlns:a16="http://schemas.microsoft.com/office/drawing/2014/main" id="{5EB23E8A-338D-FDC5-F81C-D5A22C4AB988}"/>
              </a:ext>
            </a:extLst>
          </p:cNvPr>
          <p:cNvSpPr txBox="1"/>
          <p:nvPr/>
        </p:nvSpPr>
        <p:spPr>
          <a:xfrm rot="16200000">
            <a:off x="6070027" y="2928069"/>
            <a:ext cx="2783052" cy="338554"/>
          </a:xfrm>
          <a:prstGeom prst="rect">
            <a:avLst/>
          </a:prstGeom>
          <a:solidFill>
            <a:schemeClr val="bg1"/>
          </a:solidFill>
        </p:spPr>
        <p:txBody>
          <a:bodyPr wrap="square" rtlCol="0">
            <a:spAutoFit/>
          </a:bodyPr>
          <a:lstStyle/>
          <a:p>
            <a:pPr algn="l" rtl="0"/>
            <a:r>
              <a:rPr lang="es" sz="1600" b="1" i="0" u="none" baseline="0" dirty="0"/>
              <a:t>Proporción empleada (%)</a:t>
            </a:r>
            <a:endParaRPr lang="es" sz="1600" b="1" dirty="0"/>
          </a:p>
        </p:txBody>
      </p:sp>
    </p:spTree>
    <p:extLst>
      <p:ext uri="{BB962C8B-B14F-4D97-AF65-F5344CB8AC3E}">
        <p14:creationId xmlns:p14="http://schemas.microsoft.com/office/powerpoint/2010/main" val="3864649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E14F8CA-CA2B-67F2-38A5-D0BD6AA75B7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42670" y="0"/>
            <a:ext cx="11649330" cy="5984341"/>
          </a:xfrm>
          <a:prstGeom prst="rect">
            <a:avLst/>
          </a:prstGeom>
        </p:spPr>
      </p:pic>
      <p:sp>
        <p:nvSpPr>
          <p:cNvPr id="2" name="Title 1"/>
          <p:cNvSpPr>
            <a:spLocks noGrp="1"/>
          </p:cNvSpPr>
          <p:nvPr>
            <p:ph type="title"/>
          </p:nvPr>
        </p:nvSpPr>
        <p:spPr>
          <a:xfrm>
            <a:off x="1113746" y="140041"/>
            <a:ext cx="11159067" cy="1325563"/>
          </a:xfrm>
        </p:spPr>
        <p:txBody>
          <a:bodyPr>
            <a:normAutofit/>
          </a:bodyPr>
          <a:lstStyle/>
          <a:p>
            <a:pPr algn="l" rtl="0"/>
            <a:r>
              <a:rPr lang="es" sz="2900" b="1" i="0" u="none" baseline="0">
                <a:solidFill>
                  <a:srgbClr val="C00000"/>
                </a:solidFill>
                <a:latin typeface="Verdana"/>
                <a:ea typeface="Verdana"/>
                <a:cs typeface="Verdana"/>
              </a:rPr>
              <a:t>Datos necesarios para supervisar los indicadores </a:t>
            </a:r>
            <a:br>
              <a:rPr lang="es" sz="2900">
                <a:solidFill>
                  <a:srgbClr val="C00000"/>
                </a:solidFill>
                <a:latin typeface="Verdana"/>
                <a:ea typeface="Verdana"/>
              </a:rPr>
            </a:br>
            <a:r>
              <a:rPr lang="es" sz="2900" b="1" i="0" u="none" baseline="0">
                <a:solidFill>
                  <a:srgbClr val="C00000"/>
                </a:solidFill>
                <a:latin typeface="Verdana"/>
                <a:ea typeface="Verdana"/>
                <a:cs typeface="Verdana"/>
              </a:rPr>
              <a:t>(como los ODS)</a:t>
            </a:r>
          </a:p>
        </p:txBody>
      </p:sp>
      <p:sp>
        <p:nvSpPr>
          <p:cNvPr id="3" name="Content Placeholder 2"/>
          <p:cNvSpPr>
            <a:spLocks noGrp="1"/>
          </p:cNvSpPr>
          <p:nvPr>
            <p:ph idx="1"/>
          </p:nvPr>
        </p:nvSpPr>
        <p:spPr>
          <a:xfrm>
            <a:off x="1113746" y="1516136"/>
            <a:ext cx="10453565" cy="5341864"/>
          </a:xfrm>
        </p:spPr>
        <p:txBody>
          <a:bodyPr vert="horz" lIns="91440" tIns="45720" rIns="91440" bIns="45720" rtlCol="0" anchor="t">
            <a:normAutofit/>
          </a:bodyPr>
          <a:lstStyle/>
          <a:p>
            <a:pPr algn="l" rtl="0"/>
            <a:r>
              <a:rPr lang="es" sz="2000" b="0" i="0" u="none" baseline="0" dirty="0">
                <a:latin typeface="Verdana"/>
                <a:ea typeface="Verdana"/>
                <a:cs typeface="Verdana"/>
              </a:rPr>
              <a:t>Para los ODS, los datos suelen obtenerse de los sistemas de datos básicos de los gobiernos nacionales y de encuestas específicas, </a:t>
            </a:r>
          </a:p>
          <a:p>
            <a:pPr lvl="1" algn="l" rtl="0"/>
            <a:r>
              <a:rPr lang="es" sz="2000" b="0" i="0" u="none" baseline="0" dirty="0">
                <a:latin typeface="Verdana"/>
                <a:ea typeface="Verdana"/>
                <a:cs typeface="Verdana"/>
              </a:rPr>
              <a:t>p. ej. el censo nacional, o encuestas de población sobre la mano de obra, el nivel de vida o la educación</a:t>
            </a:r>
            <a:endParaRPr lang="es" sz="2000" dirty="0">
              <a:latin typeface="Verdana"/>
              <a:ea typeface="Verdana"/>
              <a:cs typeface="Calibri"/>
            </a:endParaRPr>
          </a:p>
          <a:p>
            <a:pPr marL="457200" lvl="1" indent="0" algn="l" rtl="0">
              <a:buNone/>
            </a:pPr>
            <a:r>
              <a:rPr lang="es" sz="2000" b="0" i="0" u="none" baseline="0" dirty="0">
                <a:latin typeface="Verdana"/>
                <a:ea typeface="Verdana"/>
                <a:cs typeface="Verdana"/>
              </a:rPr>
              <a:t>  </a:t>
            </a:r>
            <a:endParaRPr lang="es" sz="2000" dirty="0">
              <a:latin typeface="Verdana"/>
              <a:ea typeface="Verdana"/>
              <a:cs typeface="Calibri"/>
            </a:endParaRPr>
          </a:p>
          <a:p>
            <a:pPr algn="l" rtl="0"/>
            <a:r>
              <a:rPr lang="es" sz="2000" b="0" i="0" u="none" baseline="0" dirty="0">
                <a:latin typeface="Verdana"/>
                <a:ea typeface="Verdana"/>
                <a:cs typeface="Verdana"/>
              </a:rPr>
              <a:t>Para evaluar si se han conseguido la inclusión y la igualdad de las personas con discapacidad de conformidad con la CDPD y los ODS, estas encuestas deben:</a:t>
            </a:r>
            <a:endParaRPr lang="es" sz="2000" dirty="0">
              <a:latin typeface="Verdana"/>
              <a:ea typeface="Verdana"/>
              <a:cs typeface="Calibri"/>
            </a:endParaRPr>
          </a:p>
          <a:p>
            <a:pPr marL="914400" lvl="1" indent="-457200" algn="l" rtl="0">
              <a:buFont typeface="+mj-lt"/>
              <a:buAutoNum type="arabicPeriod"/>
            </a:pPr>
            <a:r>
              <a:rPr lang="es" sz="2000" b="0" i="0" u="none" baseline="0" dirty="0">
                <a:latin typeface="Verdana"/>
                <a:ea typeface="Verdana"/>
                <a:cs typeface="Verdana"/>
              </a:rPr>
              <a:t>Recopilar información sobre el indicador (p. ej., la tasa de empleo); e</a:t>
            </a:r>
            <a:endParaRPr lang="es" sz="2000" dirty="0">
              <a:latin typeface="Verdana"/>
              <a:ea typeface="Verdana"/>
              <a:cs typeface="Calibri"/>
            </a:endParaRPr>
          </a:p>
          <a:p>
            <a:pPr marL="914400" lvl="1" indent="-457200" algn="l" rtl="0">
              <a:buFont typeface="+mj-lt"/>
              <a:buAutoNum type="arabicPeriod"/>
            </a:pPr>
            <a:r>
              <a:rPr lang="es" sz="2000" b="0" i="0" u="none" baseline="0" dirty="0">
                <a:latin typeface="Verdana"/>
                <a:ea typeface="Verdana"/>
                <a:cs typeface="Verdana"/>
              </a:rPr>
              <a:t>Identificar poblaciones con discapacidad y sin discapacidad.</a:t>
            </a:r>
            <a:endParaRPr lang="es" sz="2000" dirty="0">
              <a:latin typeface="Verdana"/>
              <a:ea typeface="Verdana"/>
              <a:cs typeface="Calibri"/>
            </a:endParaRPr>
          </a:p>
          <a:p>
            <a:pPr marL="457200" lvl="1" indent="0" algn="l" rtl="0">
              <a:buNone/>
            </a:pPr>
            <a:endParaRPr lang="es" sz="2000" dirty="0">
              <a:latin typeface="Verdana"/>
              <a:ea typeface="Verdana"/>
            </a:endParaRPr>
          </a:p>
          <a:p>
            <a:pPr algn="l" rtl="0"/>
            <a:r>
              <a:rPr lang="es" sz="2000" b="0" i="0" u="none" baseline="0" dirty="0">
                <a:latin typeface="Verdana"/>
                <a:ea typeface="Verdana"/>
                <a:cs typeface="Verdana"/>
              </a:rPr>
              <a:t>Los datos de los indicadores y la identificación de las personas con y sin discapacidad </a:t>
            </a:r>
            <a:r>
              <a:rPr lang="es" sz="2000" b="1" i="0" u="none" baseline="0" dirty="0">
                <a:latin typeface="Verdana"/>
                <a:ea typeface="Verdana"/>
                <a:cs typeface="Verdana"/>
              </a:rPr>
              <a:t>deben obtenerse del mismo sistema de recopilación de datos.</a:t>
            </a:r>
            <a:endParaRPr lang="es" sz="2000" b="1" dirty="0">
              <a:latin typeface="Verdana"/>
              <a:ea typeface="Verdana"/>
              <a:cs typeface="Calibri"/>
            </a:endParaRPr>
          </a:p>
        </p:txBody>
      </p:sp>
      <p:sp>
        <p:nvSpPr>
          <p:cNvPr id="5" name="TextBox 4">
            <a:extLst>
              <a:ext uri="{FF2B5EF4-FFF2-40B4-BE49-F238E27FC236}">
                <a16:creationId xmlns:a16="http://schemas.microsoft.com/office/drawing/2014/main" id="{4272FB8D-9B29-BDCD-FD14-3B6B1C0A9934}"/>
              </a:ext>
            </a:extLst>
          </p:cNvPr>
          <p:cNvSpPr txBox="1"/>
          <p:nvPr/>
        </p:nvSpPr>
        <p:spPr>
          <a:xfrm>
            <a:off x="3214688" y="6332464"/>
            <a:ext cx="8491443" cy="400110"/>
          </a:xfrm>
          <a:prstGeom prst="rect">
            <a:avLst/>
          </a:prstGeom>
          <a:noFill/>
        </p:spPr>
        <p:txBody>
          <a:bodyPr wrap="square" rtlCol="0">
            <a:spAutoFit/>
          </a:bodyPr>
          <a:lstStyle/>
          <a:p>
            <a:pPr algn="r" rtl="0"/>
            <a:r>
              <a:rPr lang="es" sz="1000" b="1" i="0" u="none" baseline="0" dirty="0">
                <a:solidFill>
                  <a:srgbClr val="3F8EC5"/>
                </a:solidFill>
                <a:latin typeface="Verdana" panose="020B0604030504040204" pitchFamily="34" charset="0"/>
                <a:ea typeface="Verdana" panose="020B0604030504040204" pitchFamily="34" charset="0"/>
                <a:cs typeface="Verdana" panose="020B0604030504040204" pitchFamily="34" charset="0"/>
              </a:rPr>
              <a:t>Taller de Promoción de los Datos sobre Discapacidad para Organizaciones de Personas con Discapacidad – </a:t>
            </a:r>
            <a:r>
              <a:rPr lang="es" sz="1000" b="1" i="0" u="none" baseline="0" dirty="0">
                <a:solidFill>
                  <a:srgbClr val="C00000"/>
                </a:solidFill>
                <a:latin typeface="Verdana" panose="020B0604030504040204" pitchFamily="34" charset="0"/>
                <a:ea typeface="Verdana" panose="020B0604030504040204" pitchFamily="34" charset="0"/>
                <a:cs typeface="Verdana" panose="020B0604030504040204" pitchFamily="34" charset="0"/>
              </a:rPr>
              <a:t>SESIÓN 2</a:t>
            </a:r>
          </a:p>
          <a:p>
            <a:pPr algn="r" rtl="0"/>
            <a:endParaRPr lang="es" sz="1000" dirty="0"/>
          </a:p>
        </p:txBody>
      </p:sp>
      <p:sp>
        <p:nvSpPr>
          <p:cNvPr id="6" name="TextBox 5">
            <a:extLst>
              <a:ext uri="{FF2B5EF4-FFF2-40B4-BE49-F238E27FC236}">
                <a16:creationId xmlns:a16="http://schemas.microsoft.com/office/drawing/2014/main" id="{D6967F24-12CB-83F8-1CE4-A66F7B946DEB}"/>
              </a:ext>
            </a:extLst>
          </p:cNvPr>
          <p:cNvSpPr txBox="1"/>
          <p:nvPr/>
        </p:nvSpPr>
        <p:spPr>
          <a:xfrm>
            <a:off x="624689" y="6332464"/>
            <a:ext cx="2018923" cy="246221"/>
          </a:xfrm>
          <a:prstGeom prst="rect">
            <a:avLst/>
          </a:prstGeom>
          <a:noFill/>
        </p:spPr>
        <p:txBody>
          <a:bodyPr wrap="square" rtlCol="0">
            <a:spAutoFit/>
          </a:bodyPr>
          <a:lstStyle/>
          <a:p>
            <a:pPr algn="l" rtl="0"/>
            <a:fld id="{9CAA54A6-5C63-AB4A-BFB1-7A53E2C7C1AC}" type="slidenum">
              <a:rPr sz="1000" b="1">
                <a:solidFill>
                  <a:srgbClr val="3F8EC5"/>
                </a:solidFill>
                <a:latin typeface="Verdana" panose="020B0604030504040204" pitchFamily="34" charset="0"/>
                <a:ea typeface="Verdana" panose="020B0604030504040204" pitchFamily="34" charset="0"/>
                <a:cs typeface="Verdana" panose="020B0604030504040204" pitchFamily="34" charset="0"/>
              </a:rPr>
              <a:t>9</a:t>
            </a:fld>
            <a:endParaRPr lang="es" sz="1000" dirty="0"/>
          </a:p>
        </p:txBody>
      </p:sp>
    </p:spTree>
    <p:extLst>
      <p:ext uri="{BB962C8B-B14F-4D97-AF65-F5344CB8AC3E}">
        <p14:creationId xmlns:p14="http://schemas.microsoft.com/office/powerpoint/2010/main" val="1006695170"/>
      </p:ext>
    </p:extLst>
  </p:cSld>
  <p:clrMapOvr>
    <a:masterClrMapping/>
  </p:clrMapOvr>
</p:sld>
</file>

<file path=ppt/theme/theme1.xml><?xml version="1.0" encoding="utf-8"?>
<a:theme xmlns:a="http://schemas.openxmlformats.org/drawingml/2006/main" name="Custom">
  <a:themeElements>
    <a:clrScheme name="PRPD">
      <a:dk1>
        <a:sysClr val="windowText" lastClr="000000"/>
      </a:dk1>
      <a:lt1>
        <a:sysClr val="window" lastClr="FFFFFF"/>
      </a:lt1>
      <a:dk2>
        <a:srgbClr val="003C5C"/>
      </a:dk2>
      <a:lt2>
        <a:srgbClr val="E7E6E6"/>
      </a:lt2>
      <a:accent1>
        <a:srgbClr val="36A9E1"/>
      </a:accent1>
      <a:accent2>
        <a:srgbClr val="ED7D31"/>
      </a:accent2>
      <a:accent3>
        <a:srgbClr val="A5A5A5"/>
      </a:accent3>
      <a:accent4>
        <a:srgbClr val="FFC000"/>
      </a:accent4>
      <a:accent5>
        <a:srgbClr val="226B8C"/>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potx" id="{8F65D573-0869-4E80-BB1B-DD8D26184BE8}" vid="{C80E03D5-9B74-4F63-AD42-3ADF54434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737c2504-32d5-4e32-b846-d4f378d94766">
      <UserInfo>
        <DisplayName>Elizabeth Lockwood</DisplayName>
        <AccountId>14</AccountId>
        <AccountType/>
      </UserInfo>
    </SharedWithUsers>
    <TaxCatchAll xmlns="737c2504-32d5-4e32-b846-d4f378d94766" xsi:nil="true"/>
    <lcf76f155ced4ddcb4097134ff3c332f xmlns="b1dd9fb2-4965-4efe-ab6a-5f74955b3cd5">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3A5A4A228E2A945B387943220A99A75" ma:contentTypeVersion="17" ma:contentTypeDescription="Create a new document." ma:contentTypeScope="" ma:versionID="0a00de78f5bed246f89f6d8ad9fffedc">
  <xsd:schema xmlns:xsd="http://www.w3.org/2001/XMLSchema" xmlns:xs="http://www.w3.org/2001/XMLSchema" xmlns:p="http://schemas.microsoft.com/office/2006/metadata/properties" xmlns:ns2="b1dd9fb2-4965-4efe-ab6a-5f74955b3cd5" xmlns:ns3="737c2504-32d5-4e32-b846-d4f378d94766" targetNamespace="http://schemas.microsoft.com/office/2006/metadata/properties" ma:root="true" ma:fieldsID="720f109b9b8f81415ce091e28dec1ed3" ns2:_="" ns3:_="">
    <xsd:import namespace="b1dd9fb2-4965-4efe-ab6a-5f74955b3cd5"/>
    <xsd:import namespace="737c2504-32d5-4e32-b846-d4f378d947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dd9fb2-4965-4efe-ab6a-5f74955b3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ea690f9-60e4-4b3b-90eb-0bcc63f223f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7c2504-32d5-4e32-b846-d4f378d9476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d0d07f30-4b12-4c72-8954-06a5479da043}" ma:internalName="TaxCatchAll" ma:showField="CatchAllData" ma:web="737c2504-32d5-4e32-b846-d4f378d947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ADE4CB-FF67-45C3-927E-AE113A3CB17C}">
  <ds:schemaRefs>
    <ds:schemaRef ds:uri="737c2504-32d5-4e32-b846-d4f378d94766"/>
    <ds:schemaRef ds:uri="http://purl.org/dc/elements/1.1/"/>
    <ds:schemaRef ds:uri="http://schemas.microsoft.com/office/2006/documentManagement/types"/>
    <ds:schemaRef ds:uri="http://purl.org/dc/terms/"/>
    <ds:schemaRef ds:uri="http://schemas.microsoft.com/office/infopath/2007/PartnerControls"/>
    <ds:schemaRef ds:uri="http://purl.org/dc/dcmitype/"/>
    <ds:schemaRef ds:uri="http://schemas.microsoft.com/office/2006/metadata/properties"/>
    <ds:schemaRef ds:uri="http://schemas.openxmlformats.org/package/2006/metadata/core-properties"/>
    <ds:schemaRef ds:uri="b1dd9fb2-4965-4efe-ab6a-5f74955b3cd5"/>
    <ds:schemaRef ds:uri="http://www.w3.org/XML/1998/namespace"/>
  </ds:schemaRefs>
</ds:datastoreItem>
</file>

<file path=customXml/itemProps2.xml><?xml version="1.0" encoding="utf-8"?>
<ds:datastoreItem xmlns:ds="http://schemas.openxmlformats.org/officeDocument/2006/customXml" ds:itemID="{E210269C-A25E-42AF-A07B-E48D09F13216}">
  <ds:schemaRefs>
    <ds:schemaRef ds:uri="http://schemas.microsoft.com/sharepoint/v3/contenttype/forms"/>
  </ds:schemaRefs>
</ds:datastoreItem>
</file>

<file path=customXml/itemProps3.xml><?xml version="1.0" encoding="utf-8"?>
<ds:datastoreItem xmlns:ds="http://schemas.openxmlformats.org/officeDocument/2006/customXml" ds:itemID="{2233394D-7FD0-4D83-AE99-3751681906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dd9fb2-4965-4efe-ab6a-5f74955b3cd5"/>
    <ds:schemaRef ds:uri="737c2504-32d5-4e32-b846-d4f378d94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 template</Template>
  <TotalTime>0</TotalTime>
  <Words>2387</Words>
  <Application>Microsoft Office PowerPoint</Application>
  <PresentationFormat>Grand écran</PresentationFormat>
  <Paragraphs>178</Paragraphs>
  <Slides>20</Slides>
  <Notes>9</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20</vt:i4>
      </vt:variant>
    </vt:vector>
  </HeadingPairs>
  <TitlesOfParts>
    <vt:vector size="27" baseType="lpstr">
      <vt:lpstr>Arial</vt:lpstr>
      <vt:lpstr>Bookman Old Style</vt:lpstr>
      <vt:lpstr>Calibri</vt:lpstr>
      <vt:lpstr>Times New Roman</vt:lpstr>
      <vt:lpstr>Verdana</vt:lpstr>
      <vt:lpstr>Custom</vt:lpstr>
      <vt:lpstr>Chart</vt:lpstr>
      <vt:lpstr>«No dejar a nadie atrás» El papel crucial del desglose de datos </vt:lpstr>
      <vt:lpstr>Visión general de la sesión </vt:lpstr>
      <vt:lpstr>Visión general de la sesión</vt:lpstr>
      <vt:lpstr>Desglose de datos </vt:lpstr>
      <vt:lpstr>Definiciones de utilidad</vt:lpstr>
      <vt:lpstr>Los datos, la CDPD y los ODS</vt:lpstr>
      <vt:lpstr>Un ejemplo de desglose para los ODS</vt:lpstr>
      <vt:lpstr>¿Hemos cumplido los objetivos de la CDPD y los ODS en relación la plena igualdad e inclusión de las personas con discapacidad?</vt:lpstr>
      <vt:lpstr>Datos necesarios para supervisar los indicadores  (como los ODS)</vt:lpstr>
      <vt:lpstr>Definiendo la discapacidad: para identificar a la población con discapacidad, debemos definir la discapacidad  </vt:lpstr>
      <vt:lpstr>¿Qué es la discapacidad?</vt:lpstr>
      <vt:lpstr>Riesgos de no identificar la discapacidad en los datos</vt:lpstr>
      <vt:lpstr>Identificación de la población con discapacidad utilizando datos estadísticos </vt:lpstr>
      <vt:lpstr>Identificación de la población con discapacidad utilizando datos estadísticos (1) </vt:lpstr>
      <vt:lpstr>Identificación de la población con discapacidad utilizando datos estadísticos (2)</vt:lpstr>
      <vt:lpstr>Identificación de la población con discapacidad utilizando datos estadísticos (3) </vt:lpstr>
      <vt:lpstr>Visión general - ¿Por qué necesitamos datos desglosados?</vt:lpstr>
      <vt:lpstr>Posibles fuentes de datos para desglosar el ODS 8.5.2</vt:lpstr>
      <vt:lpstr>Resumen de los puntos clave</vt:lpstr>
      <vt:lpstr>Fin de la sesión Por favor, cumplimenten las Hojas de Reflexión individuales de esta sesión </vt:lpstr>
    </vt:vector>
  </TitlesOfParts>
  <Company>CBM Australia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authors</dc:title>
  <dc:creator>Jennifer Madans</dc:creator>
  <cp:lastModifiedBy>Laura Defèche</cp:lastModifiedBy>
  <cp:revision>390</cp:revision>
  <dcterms:created xsi:type="dcterms:W3CDTF">2021-07-22T13:27:40Z</dcterms:created>
  <dcterms:modified xsi:type="dcterms:W3CDTF">2023-09-20T09:09:59Z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0x01010043A5A4A228E2A945B387943220A99A75</vt:lpwstr>
  </property>
  <property fmtid="{D5CDD505-2E9C-101B-9397-08002B2CF9AE}" pid="3" name="MediaServiceImageTags">
    <vt:lpwstr/>
  </property>
</Properties>
</file>