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Lst>
  <p:notesMasterIdLst>
    <p:notesMasterId r:id="rId23"/>
  </p:notesMasterIdLst>
  <p:handoutMasterIdLst>
    <p:handoutMasterId r:id="rId24"/>
  </p:handoutMasterIdLst>
  <p:sldIdLst>
    <p:sldId id="256" r:id="rId5"/>
    <p:sldId id="1067" r:id="rId6"/>
    <p:sldId id="259" r:id="rId7"/>
    <p:sldId id="1068" r:id="rId8"/>
    <p:sldId id="1047" r:id="rId9"/>
    <p:sldId id="1048" r:id="rId10"/>
    <p:sldId id="1066" r:id="rId11"/>
    <p:sldId id="1071" r:id="rId12"/>
    <p:sldId id="1049" r:id="rId13"/>
    <p:sldId id="1053" r:id="rId14"/>
    <p:sldId id="1072" r:id="rId15"/>
    <p:sldId id="1056" r:id="rId16"/>
    <p:sldId id="1070" r:id="rId17"/>
    <p:sldId id="1057" r:id="rId18"/>
    <p:sldId id="1058" r:id="rId19"/>
    <p:sldId id="1065" r:id="rId20"/>
    <p:sldId id="1073" r:id="rId21"/>
    <p:sldId id="30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A3F904-C9F0-2B6F-29D2-36E4273853B8}" name="Amanda Willimott" initials="AW" userId="S::awillimott@cbm.org.au::a03815ee-9218-485d-8e31-93ad5312f63a" providerId="AD"/>
  <p188:author id="{A29A8415-EDBE-9EB0-0395-8305151EABD7}" name="Mary Keogh" initials="MK" userId="S::mary.keogh@cbm-global.org::95368586-9dfb-40e7-a519-9319b4b0b59a" providerId="AD"/>
  <p188:author id="{C1BA497B-DB3E-F6CE-FA40-FDC06FDB5916}" name="Elizabeth Lockwood" initials="EL" userId="S::elizabeth.lockwood@cbm-global.org::8cacbf35-367e-47f1-ad3c-43adb5ef96f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nnifer Madans" initials="JM" lastIdx="78" clrIdx="0">
    <p:extLst>
      <p:ext uri="{19B8F6BF-5375-455C-9EA6-DF929625EA0E}">
        <p15:presenceInfo xmlns:p15="http://schemas.microsoft.com/office/powerpoint/2012/main" userId="933cd1dea7d96209" providerId="Windows Live"/>
      </p:ext>
    </p:extLst>
  </p:cmAuthor>
  <p:cmAuthor id="2" name="E. M. Lockwood" initials="EML" lastIdx="4" clrIdx="1">
    <p:extLst>
      <p:ext uri="{19B8F6BF-5375-455C-9EA6-DF929625EA0E}">
        <p15:presenceInfo xmlns:p15="http://schemas.microsoft.com/office/powerpoint/2012/main" userId="b1666df3e4b8442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9C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86364" autoAdjust="0"/>
  </p:normalViewPr>
  <p:slideViewPr>
    <p:cSldViewPr snapToGrid="0" snapToObjects="1">
      <p:cViewPr varScale="1">
        <p:scale>
          <a:sx n="68" d="100"/>
          <a:sy n="68" d="100"/>
        </p:scale>
        <p:origin x="974" y="53"/>
      </p:cViewPr>
      <p:guideLst/>
    </p:cSldViewPr>
  </p:slideViewPr>
  <p:outlineViewPr>
    <p:cViewPr>
      <p:scale>
        <a:sx n="33" d="100"/>
        <a:sy n="33" d="100"/>
      </p:scale>
      <p:origin x="0" y="-14496"/>
    </p:cViewPr>
  </p:outlineViewPr>
  <p:notesTextViewPr>
    <p:cViewPr>
      <p:scale>
        <a:sx n="1" d="1"/>
        <a:sy n="1" d="1"/>
      </p:scale>
      <p:origin x="0" y="0"/>
    </p:cViewPr>
  </p:notesTextViewPr>
  <p:notesViewPr>
    <p:cSldViewPr snapToGrid="0" snapToObjects="1">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608C75-C363-47E1-A407-6C532ADDDD69}" type="datetimeFigureOut">
              <a:rPr lang="en-AU" smtClean="0"/>
              <a:t>20/09/2023</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9D1229-CD6C-4DD1-AF84-8FF673E1E786}" type="slidenum">
              <a:rPr lang="en-AU" smtClean="0"/>
              <a:t>‹N°›</a:t>
            </a:fld>
            <a:endParaRPr lang="en-AU"/>
          </a:p>
        </p:txBody>
      </p:sp>
    </p:spTree>
    <p:extLst>
      <p:ext uri="{BB962C8B-B14F-4D97-AF65-F5344CB8AC3E}">
        <p14:creationId xmlns:p14="http://schemas.microsoft.com/office/powerpoint/2010/main" val="3797755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F79483-C752-3745-A074-858F36C64E14}" type="datetimeFigureOut">
              <a:rPr lang="en-US" smtClean="0"/>
              <a:t>9/20/2023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89BCC-58BB-5F41-89FF-EA8DA1D423C6}" type="slidenum">
              <a:rPr lang="en-US" smtClean="0"/>
              <a:t>‹N°›</a:t>
            </a:fld>
            <a:endParaRPr lang="en-US" dirty="0"/>
          </a:p>
        </p:txBody>
      </p:sp>
    </p:spTree>
    <p:extLst>
      <p:ext uri="{BB962C8B-B14F-4D97-AF65-F5344CB8AC3E}">
        <p14:creationId xmlns:p14="http://schemas.microsoft.com/office/powerpoint/2010/main" val="194409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a:p>
        </p:txBody>
      </p:sp>
      <p:sp>
        <p:nvSpPr>
          <p:cNvPr id="4" name="Slide Number Placeholder 3"/>
          <p:cNvSpPr>
            <a:spLocks noGrp="1"/>
          </p:cNvSpPr>
          <p:nvPr>
            <p:ph type="sldNum" sz="quarter" idx="5"/>
          </p:nvPr>
        </p:nvSpPr>
        <p:spPr/>
        <p:txBody>
          <a:bodyPr/>
          <a:lstStyle/>
          <a:p>
            <a:pPr algn="l" rtl="0"/>
            <a:fld id="{3E289BCC-58BB-5F41-89FF-EA8DA1D423C6}" type="slidenum">
              <a:rPr/>
              <a:t>2</a:t>
            </a:fld>
            <a:endParaRPr lang="es" dirty="0"/>
          </a:p>
        </p:txBody>
      </p:sp>
    </p:spTree>
    <p:extLst>
      <p:ext uri="{BB962C8B-B14F-4D97-AF65-F5344CB8AC3E}">
        <p14:creationId xmlns:p14="http://schemas.microsoft.com/office/powerpoint/2010/main" val="3561148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FCE2E6FC-DCC1-4681-B81E-43E24E0C05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90F9F25C-58D5-48D7-B0A6-3F1368ECEA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 altLang="en-US"/>
          </a:p>
        </p:txBody>
      </p:sp>
      <p:sp>
        <p:nvSpPr>
          <p:cNvPr id="45060" name="Slide Number Placeholder 3">
            <a:extLst>
              <a:ext uri="{FF2B5EF4-FFF2-40B4-BE49-F238E27FC236}">
                <a16:creationId xmlns:a16="http://schemas.microsoft.com/office/drawing/2014/main" id="{773036B1-F49A-4919-9261-E4CE619808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l" rtl="0"/>
            <a:fld id="{AFF1C319-8619-4968-AEE2-60744AD9692D}" type="slidenum">
              <a:rPr>
                <a:latin typeface="Times New Roman" panose="02020603050405020304" pitchFamily="18" charset="0"/>
              </a:rPr>
              <a:pPr/>
              <a:t>10</a:t>
            </a:fld>
            <a:endParaRPr lang="es" altLang="en-US">
              <a:latin typeface="Times New Roman" panose="02020603050405020304" pitchFamily="18" charset="0"/>
            </a:endParaRPr>
          </a:p>
        </p:txBody>
      </p:sp>
    </p:spTree>
    <p:extLst>
      <p:ext uri="{BB962C8B-B14F-4D97-AF65-F5344CB8AC3E}">
        <p14:creationId xmlns:p14="http://schemas.microsoft.com/office/powerpoint/2010/main" val="981428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FCE2E6FC-DCC1-4681-B81E-43E24E0C05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90F9F25C-58D5-48D7-B0A6-3F1368ECEA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 altLang="en-US"/>
          </a:p>
        </p:txBody>
      </p:sp>
      <p:sp>
        <p:nvSpPr>
          <p:cNvPr id="45060" name="Slide Number Placeholder 3">
            <a:extLst>
              <a:ext uri="{FF2B5EF4-FFF2-40B4-BE49-F238E27FC236}">
                <a16:creationId xmlns:a16="http://schemas.microsoft.com/office/drawing/2014/main" id="{773036B1-F49A-4919-9261-E4CE619808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l" rtl="0"/>
            <a:fld id="{AFF1C319-8619-4968-AEE2-60744AD9692D}" type="slidenum">
              <a:rPr>
                <a:latin typeface="Times New Roman" panose="02020603050405020304" pitchFamily="18" charset="0"/>
              </a:rPr>
              <a:pPr/>
              <a:t>11</a:t>
            </a:fld>
            <a:endParaRPr lang="es" altLang="en-US">
              <a:latin typeface="Times New Roman" panose="02020603050405020304" pitchFamily="18" charset="0"/>
            </a:endParaRPr>
          </a:p>
        </p:txBody>
      </p:sp>
    </p:spTree>
    <p:extLst>
      <p:ext uri="{BB962C8B-B14F-4D97-AF65-F5344CB8AC3E}">
        <p14:creationId xmlns:p14="http://schemas.microsoft.com/office/powerpoint/2010/main" val="1586193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1AF01B33-C911-4BE9-A893-B4BFC17F680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041DEB76-D74D-42EC-89AA-434B28AC2E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 altLang="en-US" dirty="0"/>
          </a:p>
        </p:txBody>
      </p:sp>
      <p:sp>
        <p:nvSpPr>
          <p:cNvPr id="51204" name="Slide Number Placeholder 3">
            <a:extLst>
              <a:ext uri="{FF2B5EF4-FFF2-40B4-BE49-F238E27FC236}">
                <a16:creationId xmlns:a16="http://schemas.microsoft.com/office/drawing/2014/main" id="{C455BC14-4C36-4FF0-8223-34BDD1E494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man Old Style" panose="02050604050505020204" pitchFamily="18" charset="0"/>
              </a:defRPr>
            </a:lvl1pPr>
            <a:lvl2pPr marL="742950" indent="-285750">
              <a:defRPr>
                <a:solidFill>
                  <a:schemeClr val="tx1"/>
                </a:solidFill>
                <a:latin typeface="Bookman Old Style" panose="02050604050505020204" pitchFamily="18" charset="0"/>
              </a:defRPr>
            </a:lvl2pPr>
            <a:lvl3pPr marL="1143000" indent="-228600">
              <a:defRPr>
                <a:solidFill>
                  <a:schemeClr val="tx1"/>
                </a:solidFill>
                <a:latin typeface="Bookman Old Style" panose="02050604050505020204" pitchFamily="18" charset="0"/>
              </a:defRPr>
            </a:lvl3pPr>
            <a:lvl4pPr marL="1600200" indent="-228600">
              <a:defRPr>
                <a:solidFill>
                  <a:schemeClr val="tx1"/>
                </a:solidFill>
                <a:latin typeface="Bookman Old Style" panose="02050604050505020204" pitchFamily="18" charset="0"/>
              </a:defRPr>
            </a:lvl4pPr>
            <a:lvl5pPr marL="2057400" indent="-228600">
              <a:defRPr>
                <a:solidFill>
                  <a:schemeClr val="tx1"/>
                </a:solidFill>
                <a:latin typeface="Bookman Old Style" panose="02050604050505020204" pitchFamily="18" charset="0"/>
              </a:defRPr>
            </a:lvl5pPr>
            <a:lvl6pPr marL="2514600" indent="-228600" eaLnBrk="0" fontAlgn="base" hangingPunct="0">
              <a:spcBef>
                <a:spcPct val="0"/>
              </a:spcBef>
              <a:spcAft>
                <a:spcPct val="0"/>
              </a:spcAft>
              <a:defRPr>
                <a:solidFill>
                  <a:schemeClr val="tx1"/>
                </a:solidFill>
                <a:latin typeface="Bookman Old Style" panose="02050604050505020204" pitchFamily="18" charset="0"/>
              </a:defRPr>
            </a:lvl6pPr>
            <a:lvl7pPr marL="2971800" indent="-228600" eaLnBrk="0" fontAlgn="base" hangingPunct="0">
              <a:spcBef>
                <a:spcPct val="0"/>
              </a:spcBef>
              <a:spcAft>
                <a:spcPct val="0"/>
              </a:spcAft>
              <a:defRPr>
                <a:solidFill>
                  <a:schemeClr val="tx1"/>
                </a:solidFill>
                <a:latin typeface="Bookman Old Style" panose="02050604050505020204" pitchFamily="18" charset="0"/>
              </a:defRPr>
            </a:lvl7pPr>
            <a:lvl8pPr marL="3429000" indent="-228600" eaLnBrk="0" fontAlgn="base" hangingPunct="0">
              <a:spcBef>
                <a:spcPct val="0"/>
              </a:spcBef>
              <a:spcAft>
                <a:spcPct val="0"/>
              </a:spcAft>
              <a:defRPr>
                <a:solidFill>
                  <a:schemeClr val="tx1"/>
                </a:solidFill>
                <a:latin typeface="Bookman Old Style" panose="02050604050505020204" pitchFamily="18" charset="0"/>
              </a:defRPr>
            </a:lvl8pPr>
            <a:lvl9pPr marL="3886200" indent="-228600" eaLnBrk="0" fontAlgn="base" hangingPunct="0">
              <a:spcBef>
                <a:spcPct val="0"/>
              </a:spcBef>
              <a:spcAft>
                <a:spcPct val="0"/>
              </a:spcAft>
              <a:defRPr>
                <a:solidFill>
                  <a:schemeClr val="tx1"/>
                </a:solidFill>
                <a:latin typeface="Bookman Old Style" panose="02050604050505020204" pitchFamily="18" charset="0"/>
              </a:defRPr>
            </a:lvl9pPr>
          </a:lstStyle>
          <a:p>
            <a:pPr algn="l" rtl="0"/>
            <a:fld id="{968C22EB-4F92-45A4-A93F-1FEB8FA38D2E}" type="slidenum">
              <a:rPr>
                <a:latin typeface="Times New Roman" panose="02020603050405020304" pitchFamily="18" charset="0"/>
                <a:ea typeface="MS PGothic" panose="020B0600070205080204" pitchFamily="34" charset="-128"/>
              </a:rPr>
              <a:pPr/>
              <a:t>12</a:t>
            </a:fld>
            <a:endParaRPr lang="es" altLang="en-US">
              <a:latin typeface="Times New Roman" panose="02020603050405020304" pitchFamily="18" charset="0"/>
              <a:ea typeface="MS PGothic" panose="020B0600070205080204" pitchFamily="34" charset="-128"/>
            </a:endParaRPr>
          </a:p>
        </p:txBody>
      </p:sp>
    </p:spTree>
    <p:extLst>
      <p:ext uri="{BB962C8B-B14F-4D97-AF65-F5344CB8AC3E}">
        <p14:creationId xmlns:p14="http://schemas.microsoft.com/office/powerpoint/2010/main" val="1186416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a:p>
        </p:txBody>
      </p:sp>
      <p:sp>
        <p:nvSpPr>
          <p:cNvPr id="4" name="Slide Number Placeholder 3"/>
          <p:cNvSpPr>
            <a:spLocks noGrp="1"/>
          </p:cNvSpPr>
          <p:nvPr>
            <p:ph type="sldNum" sz="quarter" idx="5"/>
          </p:nvPr>
        </p:nvSpPr>
        <p:spPr/>
        <p:txBody>
          <a:bodyPr/>
          <a:lstStyle/>
          <a:p>
            <a:pPr algn="l" rtl="0"/>
            <a:fld id="{3E289BCC-58BB-5F41-89FF-EA8DA1D423C6}" type="slidenum">
              <a:rPr/>
              <a:t>18</a:t>
            </a:fld>
            <a:endParaRPr lang="es" dirty="0"/>
          </a:p>
        </p:txBody>
      </p:sp>
    </p:spTree>
    <p:extLst>
      <p:ext uri="{BB962C8B-B14F-4D97-AF65-F5344CB8AC3E}">
        <p14:creationId xmlns:p14="http://schemas.microsoft.com/office/powerpoint/2010/main" val="132967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Footer Placeholder 6"/>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71221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landscape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94270" y="480156"/>
            <a:ext cx="11203460" cy="5179240"/>
          </a:xfrm>
        </p:spPr>
        <p:txBody>
          <a:bodyPr/>
          <a:lstStyle>
            <a:lvl1pPr marL="0" indent="0">
              <a:buNone/>
              <a:defRPr/>
            </a:lvl1pPr>
          </a:lstStyle>
          <a:p>
            <a:r>
              <a:rPr lang="en-US"/>
              <a:t>Click icon to add picture</a:t>
            </a:r>
            <a:endParaRPr lang="en-AU" dirty="0"/>
          </a:p>
        </p:txBody>
      </p:sp>
      <p:sp>
        <p:nvSpPr>
          <p:cNvPr id="4" name="Text Placeholder 8"/>
          <p:cNvSpPr>
            <a:spLocks noGrp="1"/>
          </p:cNvSpPr>
          <p:nvPr>
            <p:ph type="body" sz="quarter" idx="12" hasCustomPrompt="1"/>
          </p:nvPr>
        </p:nvSpPr>
        <p:spPr>
          <a:xfrm>
            <a:off x="1615924" y="5793740"/>
            <a:ext cx="8960154" cy="590128"/>
          </a:xfrm>
        </p:spPr>
        <p:txBody>
          <a:bodyPr lIns="0" rIns="0">
            <a:noAutofit/>
          </a:bodyPr>
          <a:lstStyle>
            <a:lvl1pPr marL="0" indent="0" algn="ctr">
              <a:buNone/>
              <a:defRPr sz="2400" b="1">
                <a:solidFill>
                  <a:schemeClr val="tx1"/>
                </a:solidFill>
                <a:latin typeface="+mj-lt"/>
              </a:defRPr>
            </a:lvl1pPr>
          </a:lstStyle>
          <a:p>
            <a:pPr lvl="0"/>
            <a:r>
              <a:rPr lang="en-US" dirty="0"/>
              <a:t>Caption goes here</a:t>
            </a:r>
          </a:p>
        </p:txBody>
      </p:sp>
    </p:spTree>
    <p:extLst>
      <p:ext uri="{BB962C8B-B14F-4D97-AF65-F5344CB8AC3E}">
        <p14:creationId xmlns:p14="http://schemas.microsoft.com/office/powerpoint/2010/main" val="3073374267"/>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portrait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8637006" cy="6858000"/>
          </a:xfrm>
        </p:spPr>
        <p:txBody>
          <a:bodyPr/>
          <a:lstStyle>
            <a:lvl1pPr marL="0" indent="0">
              <a:buNone/>
              <a:defRPr/>
            </a:lvl1pPr>
          </a:lstStyle>
          <a:p>
            <a:r>
              <a:rPr lang="en-US"/>
              <a:t>Click icon to add picture</a:t>
            </a:r>
            <a:endParaRPr lang="en-AU" dirty="0"/>
          </a:p>
        </p:txBody>
      </p:sp>
      <p:sp>
        <p:nvSpPr>
          <p:cNvPr id="4" name="Text Placeholder 8"/>
          <p:cNvSpPr>
            <a:spLocks noGrp="1"/>
          </p:cNvSpPr>
          <p:nvPr>
            <p:ph type="body" sz="quarter" idx="12" hasCustomPrompt="1"/>
          </p:nvPr>
        </p:nvSpPr>
        <p:spPr>
          <a:xfrm>
            <a:off x="8799968" y="1642534"/>
            <a:ext cx="3070299" cy="4301067"/>
          </a:xfrm>
        </p:spPr>
        <p:txBody>
          <a:bodyPr lIns="0" rIns="0">
            <a:noAutofit/>
          </a:bodyPr>
          <a:lstStyle>
            <a:lvl1pPr marL="0" indent="0" algn="l">
              <a:buNone/>
              <a:defRPr sz="2400" b="1">
                <a:solidFill>
                  <a:schemeClr val="tx1"/>
                </a:solidFill>
                <a:latin typeface="+mj-lt"/>
              </a:defRPr>
            </a:lvl1pPr>
          </a:lstStyle>
          <a:p>
            <a:pPr lvl="0"/>
            <a:r>
              <a:rPr lang="en-US" dirty="0"/>
              <a:t>Caption goes here</a:t>
            </a:r>
          </a:p>
        </p:txBody>
      </p:sp>
    </p:spTree>
    <p:extLst>
      <p:ext uri="{BB962C8B-B14F-4D97-AF65-F5344CB8AC3E}">
        <p14:creationId xmlns:p14="http://schemas.microsoft.com/office/powerpoint/2010/main" val="186825074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2419350" y="4465104"/>
            <a:ext cx="7353300" cy="819150"/>
          </a:xfrm>
        </p:spPr>
        <p:txBody>
          <a:bodyPr anchor="b" anchorCtr="0">
            <a:noAutofit/>
          </a:bodyPr>
          <a:lstStyle>
            <a:lvl1pPr marL="0" indent="0" algn="ctr">
              <a:buNone/>
              <a:defRPr sz="2800" b="0" baseline="0">
                <a:solidFill>
                  <a:schemeClr val="bg1"/>
                </a:solidFill>
                <a:latin typeface="+mj-lt"/>
              </a:defRPr>
            </a:lvl1pPr>
          </a:lstStyle>
          <a:p>
            <a:pPr lvl="0"/>
            <a:r>
              <a:rPr lang="en-AU" dirty="0"/>
              <a:t>Contact details</a:t>
            </a:r>
          </a:p>
        </p:txBody>
      </p:sp>
      <p:sp>
        <p:nvSpPr>
          <p:cNvPr id="1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Closing slide</a:t>
            </a:r>
          </a:p>
        </p:txBody>
      </p:sp>
    </p:spTree>
    <p:extLst>
      <p:ext uri="{BB962C8B-B14F-4D97-AF65-F5344CB8AC3E}">
        <p14:creationId xmlns:p14="http://schemas.microsoft.com/office/powerpoint/2010/main" val="128381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Table Placeholder 2"/>
          <p:cNvSpPr>
            <a:spLocks noGrp="1"/>
          </p:cNvSpPr>
          <p:nvPr>
            <p:ph type="tbl" idx="1"/>
          </p:nvPr>
        </p:nvSpPr>
        <p:spPr>
          <a:xfrm>
            <a:off x="755651" y="1752600"/>
            <a:ext cx="10668000" cy="4267200"/>
          </a:xfrm>
        </p:spPr>
        <p:txBody>
          <a:bodyPr/>
          <a:lstStyle/>
          <a:p>
            <a:pPr lvl="0"/>
            <a:endParaRPr lang="en-US" noProof="0" dirty="0"/>
          </a:p>
        </p:txBody>
      </p:sp>
      <p:sp>
        <p:nvSpPr>
          <p:cNvPr id="4" name="Rectangle 6">
            <a:extLst>
              <a:ext uri="{FF2B5EF4-FFF2-40B4-BE49-F238E27FC236}">
                <a16:creationId xmlns:a16="http://schemas.microsoft.com/office/drawing/2014/main" id="{0DA2C869-7E42-43AE-9C12-0E840E5F2D51}"/>
              </a:ext>
            </a:extLst>
          </p:cNvPr>
          <p:cNvSpPr>
            <a:spLocks noGrp="1" noChangeArrowheads="1"/>
          </p:cNvSpPr>
          <p:nvPr>
            <p:ph type="dt" sz="half" idx="10"/>
          </p:nvPr>
        </p:nvSpPr>
        <p:spPr>
          <a:ln/>
        </p:spPr>
        <p:txBody>
          <a:bodyPr/>
          <a:lstStyle>
            <a:lvl1pPr>
              <a:defRPr/>
            </a:lvl1pPr>
          </a:lstStyle>
          <a:p>
            <a:pPr>
              <a:defRPr/>
            </a:pPr>
            <a:fld id="{A1D92B90-3F11-4E37-87F7-C79E694EF116}" type="datetime1">
              <a:rPr lang="en-US"/>
              <a:pPr>
                <a:defRPr/>
              </a:pPr>
              <a:t>9/20/2023</a:t>
            </a:fld>
            <a:endParaRPr lang="en-US" dirty="0"/>
          </a:p>
        </p:txBody>
      </p:sp>
      <p:sp>
        <p:nvSpPr>
          <p:cNvPr id="5" name="Rectangle 7">
            <a:extLst>
              <a:ext uri="{FF2B5EF4-FFF2-40B4-BE49-F238E27FC236}">
                <a16:creationId xmlns:a16="http://schemas.microsoft.com/office/drawing/2014/main" id="{ED13AA0D-42B6-4776-8D87-C509EE6DEEFE}"/>
              </a:ext>
            </a:extLst>
          </p:cNvPr>
          <p:cNvSpPr>
            <a:spLocks noGrp="1" noChangeArrowheads="1"/>
          </p:cNvSpPr>
          <p:nvPr>
            <p:ph type="ftr" sz="quarter" idx="11"/>
          </p:nvPr>
        </p:nvSpPr>
        <p:spPr>
          <a:ln/>
        </p:spPr>
        <p:txBody>
          <a:bodyPr/>
          <a:lstStyle>
            <a:lvl1pPr>
              <a:defRPr/>
            </a:lvl1pPr>
          </a:lstStyle>
          <a:p>
            <a:pPr>
              <a:defRPr/>
            </a:pPr>
            <a:r>
              <a:rPr lang="en-US"/>
              <a:t>WG-16 Pretoria, South Africa</a:t>
            </a:r>
          </a:p>
        </p:txBody>
      </p:sp>
      <p:sp>
        <p:nvSpPr>
          <p:cNvPr id="6" name="Rectangle 8">
            <a:extLst>
              <a:ext uri="{FF2B5EF4-FFF2-40B4-BE49-F238E27FC236}">
                <a16:creationId xmlns:a16="http://schemas.microsoft.com/office/drawing/2014/main" id="{C765A4AF-C12C-423E-8883-7A2A18507508}"/>
              </a:ext>
            </a:extLst>
          </p:cNvPr>
          <p:cNvSpPr>
            <a:spLocks noGrp="1" noChangeArrowheads="1"/>
          </p:cNvSpPr>
          <p:nvPr>
            <p:ph type="sldNum" sz="quarter" idx="12"/>
          </p:nvPr>
        </p:nvSpPr>
        <p:spPr>
          <a:ln/>
        </p:spPr>
        <p:txBody>
          <a:bodyPr/>
          <a:lstStyle>
            <a:lvl1pPr>
              <a:defRPr/>
            </a:lvl1pPr>
          </a:lstStyle>
          <a:p>
            <a:fld id="{4956428E-DCEB-4C6F-AF5E-D5D9FFAC13E9}" type="slidenum">
              <a:rPr lang="en-US" altLang="en-US"/>
              <a:pPr/>
              <a:t>‹N°›</a:t>
            </a:fld>
            <a:endParaRPr lang="en-US" altLang="en-US"/>
          </a:p>
        </p:txBody>
      </p:sp>
    </p:spTree>
    <p:extLst>
      <p:ext uri="{BB962C8B-B14F-4D97-AF65-F5344CB8AC3E}">
        <p14:creationId xmlns:p14="http://schemas.microsoft.com/office/powerpoint/2010/main" val="208630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dirty="0"/>
          </a:p>
        </p:txBody>
      </p:sp>
      <p:sp>
        <p:nvSpPr>
          <p:cNvPr id="3" name="Content Placeholder 2"/>
          <p:cNvSpPr>
            <a:spLocks noGrp="1"/>
          </p:cNvSpPr>
          <p:nvPr>
            <p:ph sz="half" idx="1"/>
          </p:nvPr>
        </p:nvSpPr>
        <p:spPr>
          <a:xfrm>
            <a:off x="626533" y="1825625"/>
            <a:ext cx="5393267" cy="4351338"/>
          </a:xfrm>
        </p:spPr>
        <p:txBody>
          <a:bodyPr/>
          <a:lstStyle>
            <a:lvl1pPr>
              <a:defRPr sz="2800"/>
            </a:lvl1pPr>
            <a:lvl2pPr>
              <a:defRPr sz="24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6172199" y="1825625"/>
            <a:ext cx="539326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Footer Placeholder 7"/>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418191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lus large photo">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3" cy="709671"/>
          </a:xfrm>
        </p:spPr>
        <p:txBody>
          <a:bodyPr/>
          <a:lstStyle/>
          <a:p>
            <a:r>
              <a:rPr lang="en-US"/>
              <a:t>Click to edit Master title style</a:t>
            </a:r>
            <a:endParaRPr lang="en-AU" dirty="0"/>
          </a:p>
        </p:txBody>
      </p:sp>
      <p:sp>
        <p:nvSpPr>
          <p:cNvPr id="3" name="Content Placeholder 2"/>
          <p:cNvSpPr>
            <a:spLocks noGrp="1"/>
          </p:cNvSpPr>
          <p:nvPr>
            <p:ph sz="half" idx="1"/>
          </p:nvPr>
        </p:nvSpPr>
        <p:spPr>
          <a:xfrm>
            <a:off x="626534" y="1243601"/>
            <a:ext cx="4483348" cy="4933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 name="Picture Placeholder 5"/>
          <p:cNvSpPr>
            <a:spLocks noGrp="1"/>
          </p:cNvSpPr>
          <p:nvPr>
            <p:ph type="pic" sz="quarter" idx="11"/>
          </p:nvPr>
        </p:nvSpPr>
        <p:spPr>
          <a:xfrm>
            <a:off x="5202091" y="1243601"/>
            <a:ext cx="6552000" cy="4933362"/>
          </a:xfrm>
        </p:spPr>
        <p:txBody>
          <a:bodyPr/>
          <a:lstStyle>
            <a:lvl1pPr marL="0" indent="0">
              <a:buNone/>
              <a:defRPr/>
            </a:lvl1pPr>
          </a:lstStyle>
          <a:p>
            <a:r>
              <a:rPr lang="en-US"/>
              <a:t>Click icon to add picture</a:t>
            </a:r>
            <a:endParaRPr lang="en-AU" dirty="0"/>
          </a:p>
        </p:txBody>
      </p:sp>
      <p:sp>
        <p:nvSpPr>
          <p:cNvPr id="9" name="Text Placeholder 8"/>
          <p:cNvSpPr>
            <a:spLocks noGrp="1"/>
          </p:cNvSpPr>
          <p:nvPr>
            <p:ph type="body" sz="quarter" idx="12" hasCustomPrompt="1"/>
          </p:nvPr>
        </p:nvSpPr>
        <p:spPr>
          <a:xfrm>
            <a:off x="5202091" y="6251793"/>
            <a:ext cx="6551999" cy="332423"/>
          </a:xfrm>
        </p:spPr>
        <p:txBody>
          <a:bodyPr lIns="0" rIns="0">
            <a:normAutofit/>
          </a:bodyPr>
          <a:lstStyle>
            <a:lvl1pPr marL="0" indent="0">
              <a:buNone/>
              <a:defRPr sz="1400" b="1">
                <a:solidFill>
                  <a:schemeClr val="tx1">
                    <a:lumMod val="65000"/>
                    <a:lumOff val="35000"/>
                  </a:schemeClr>
                </a:solidFill>
                <a:latin typeface="+mj-lt"/>
              </a:defRPr>
            </a:lvl1pPr>
          </a:lstStyle>
          <a:p>
            <a:pPr lvl="0"/>
            <a:r>
              <a:rPr lang="en-US" dirty="0"/>
              <a:t>Caption goes here</a:t>
            </a:r>
          </a:p>
        </p:txBody>
      </p:sp>
    </p:spTree>
    <p:extLst>
      <p:ext uri="{BB962C8B-B14F-4D97-AF65-F5344CB8AC3E}">
        <p14:creationId xmlns:p14="http://schemas.microsoft.com/office/powerpoint/2010/main" val="2531666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6" name="Footer Placeholder 5"/>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72259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Insert title of slide</a:t>
            </a:r>
          </a:p>
        </p:txBody>
      </p:sp>
    </p:spTree>
    <p:extLst>
      <p:ext uri="{BB962C8B-B14F-4D97-AF65-F5344CB8AC3E}">
        <p14:creationId xmlns:p14="http://schemas.microsoft.com/office/powerpoint/2010/main" val="341660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No Logo">
    <p:spTree>
      <p:nvGrpSpPr>
        <p:cNvPr id="1" name=""/>
        <p:cNvGrpSpPr/>
        <p:nvPr/>
      </p:nvGrpSpPr>
      <p:grpSpPr>
        <a:xfrm>
          <a:off x="0" y="0"/>
          <a:ext cx="0" cy="0"/>
          <a:chOff x="0" y="0"/>
          <a:chExt cx="0" cy="0"/>
        </a:xfrm>
      </p:grpSpPr>
      <p:sp>
        <p:nvSpPr>
          <p:cNvPr id="2"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Insert title of slide</a:t>
            </a:r>
          </a:p>
        </p:txBody>
      </p:sp>
    </p:spTree>
    <p:extLst>
      <p:ext uri="{BB962C8B-B14F-4D97-AF65-F5344CB8AC3E}">
        <p14:creationId xmlns:p14="http://schemas.microsoft.com/office/powerpoint/2010/main" val="372322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D85E-3CC4-4DDD-AF05-99EA9F3E261D}"/>
              </a:ext>
            </a:extLst>
          </p:cNvPr>
          <p:cNvSpPr>
            <a:spLocks noGrp="1"/>
          </p:cNvSpPr>
          <p:nvPr>
            <p:ph type="ctrTitle" hasCustomPrompt="1"/>
          </p:nvPr>
        </p:nvSpPr>
        <p:spPr>
          <a:xfrm>
            <a:off x="1524000" y="3141549"/>
            <a:ext cx="9144000" cy="1504242"/>
          </a:xfrm>
        </p:spPr>
        <p:txBody>
          <a:bodyPr anchor="b">
            <a:normAutofit/>
          </a:bodyPr>
          <a:lstStyle>
            <a:lvl1pPr algn="ctr">
              <a:defRPr sz="4800" baseline="0"/>
            </a:lvl1pPr>
          </a:lstStyle>
          <a:p>
            <a:r>
              <a:rPr lang="en-US" dirty="0"/>
              <a:t>Title of Session</a:t>
            </a:r>
          </a:p>
        </p:txBody>
      </p:sp>
      <p:sp>
        <p:nvSpPr>
          <p:cNvPr id="3" name="Subtitle 2">
            <a:extLst>
              <a:ext uri="{FF2B5EF4-FFF2-40B4-BE49-F238E27FC236}">
                <a16:creationId xmlns:a16="http://schemas.microsoft.com/office/drawing/2014/main" id="{543BE94C-BBB6-4959-88C4-3FAFCE154EAE}"/>
              </a:ext>
            </a:extLst>
          </p:cNvPr>
          <p:cNvSpPr>
            <a:spLocks noGrp="1"/>
          </p:cNvSpPr>
          <p:nvPr>
            <p:ph type="subTitle" idx="1" hasCustomPrompt="1"/>
          </p:nvPr>
        </p:nvSpPr>
        <p:spPr>
          <a:xfrm>
            <a:off x="1524000" y="4552352"/>
            <a:ext cx="9144000" cy="50069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Session X.X</a:t>
            </a:r>
          </a:p>
        </p:txBody>
      </p:sp>
      <p:sp>
        <p:nvSpPr>
          <p:cNvPr id="7" name="Text Placeholder 6"/>
          <p:cNvSpPr>
            <a:spLocks noGrp="1"/>
          </p:cNvSpPr>
          <p:nvPr>
            <p:ph type="body" sz="quarter" idx="10" hasCustomPrompt="1"/>
          </p:nvPr>
        </p:nvSpPr>
        <p:spPr>
          <a:xfrm>
            <a:off x="1524000" y="5459240"/>
            <a:ext cx="9144000" cy="841668"/>
          </a:xfrm>
        </p:spPr>
        <p:txBody>
          <a:bodyPr anchor="b" anchorCtr="0">
            <a:normAutofit/>
          </a:bodyPr>
          <a:lstStyle>
            <a:lvl1pPr marL="0" indent="0" algn="ctr">
              <a:buNone/>
              <a:defRPr sz="2400" baseline="0"/>
            </a:lvl1pPr>
          </a:lstStyle>
          <a:p>
            <a:pPr lvl="0"/>
            <a:r>
              <a:rPr lang="en-US" dirty="0"/>
              <a:t>Country / date / presenter / etc.</a:t>
            </a:r>
            <a:endParaRPr lang="en-AU" dirty="0"/>
          </a:p>
        </p:txBody>
      </p:sp>
      <p:sp>
        <p:nvSpPr>
          <p:cNvPr id="6" name="Subtitle 2">
            <a:extLst>
              <a:ext uri="{FF2B5EF4-FFF2-40B4-BE49-F238E27FC236}">
                <a16:creationId xmlns:a16="http://schemas.microsoft.com/office/drawing/2014/main" id="{543BE94C-BBB6-4959-88C4-3FAFCE154EAE}"/>
              </a:ext>
            </a:extLst>
          </p:cNvPr>
          <p:cNvSpPr txBox="1">
            <a:spLocks/>
          </p:cNvSpPr>
          <p:nvPr userDrawn="1"/>
        </p:nvSpPr>
        <p:spPr>
          <a:xfrm>
            <a:off x="1524000" y="2226621"/>
            <a:ext cx="9144000" cy="8334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dirty="0">
              <a:solidFill>
                <a:schemeClr val="tx2"/>
              </a:solidFill>
            </a:endParaRPr>
          </a:p>
        </p:txBody>
      </p:sp>
    </p:spTree>
    <p:extLst>
      <p:ext uri="{BB962C8B-B14F-4D97-AF65-F5344CB8AC3E}">
        <p14:creationId xmlns:p14="http://schemas.microsoft.com/office/powerpoint/2010/main" val="136461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659599"/>
            <a:ext cx="8128000" cy="3538802"/>
          </a:xfrm>
        </p:spPr>
        <p:txBody>
          <a:bodyPr>
            <a:normAutofit/>
          </a:bodyPr>
          <a:lstStyle>
            <a:lvl1pPr>
              <a:defRPr lang="en-AU" sz="4800" b="1" kern="1200" baseline="0" dirty="0">
                <a:solidFill>
                  <a:schemeClr val="tx2"/>
                </a:solidFill>
                <a:latin typeface="+mj-lt"/>
                <a:ea typeface="+mn-ea"/>
                <a:cs typeface="+mn-cs"/>
              </a:defRPr>
            </a:lvl1pPr>
          </a:lstStyle>
          <a:p>
            <a:pPr marL="0" lv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pPr>
            <a:r>
              <a:rPr lang="en-US" dirty="0"/>
              <a:t>Section heading</a:t>
            </a:r>
            <a:endParaRPr lang="en-AU" dirty="0"/>
          </a:p>
        </p:txBody>
      </p:sp>
    </p:spTree>
    <p:extLst>
      <p:ext uri="{BB962C8B-B14F-4D97-AF65-F5344CB8AC3E}">
        <p14:creationId xmlns:p14="http://schemas.microsoft.com/office/powerpoint/2010/main" val="74651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858892"/>
            <a:ext cx="8128000" cy="3140217"/>
          </a:xfrm>
        </p:spPr>
        <p:txBody>
          <a:bodyPr/>
          <a:lstStyle>
            <a:lvl1pPr algn="ctr">
              <a:defRPr lang="en-AU" sz="4800" b="1" kern="1200" baseline="0" dirty="0">
                <a:solidFill>
                  <a:schemeClr val="bg1"/>
                </a:solidFill>
                <a:latin typeface="+mj-lt"/>
                <a:ea typeface="+mn-ea"/>
                <a:cs typeface="+mn-cs"/>
              </a:defRPr>
            </a:lvl1pPr>
          </a:lstStyle>
          <a:p>
            <a:r>
              <a:rPr lang="en-US" dirty="0"/>
              <a:t>Section heading</a:t>
            </a:r>
            <a:endParaRPr lang="en-AU" dirty="0"/>
          </a:p>
        </p:txBody>
      </p:sp>
    </p:spTree>
    <p:extLst>
      <p:ext uri="{BB962C8B-B14F-4D97-AF65-F5344CB8AC3E}">
        <p14:creationId xmlns:p14="http://schemas.microsoft.com/office/powerpoint/2010/main" val="35646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5"/>
            <a:ext cx="10938934" cy="1325563"/>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626533" y="1825625"/>
            <a:ext cx="1093893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Footer Placeholder 6"/>
          <p:cNvSpPr>
            <a:spLocks noGrp="1"/>
          </p:cNvSpPr>
          <p:nvPr>
            <p:ph type="ftr" sz="quarter" idx="3"/>
          </p:nvPr>
        </p:nvSpPr>
        <p:spPr>
          <a:xfrm>
            <a:off x="7450667" y="6345767"/>
            <a:ext cx="4114800" cy="365125"/>
          </a:xfrm>
          <a:prstGeom prst="rect">
            <a:avLst/>
          </a:prstGeom>
        </p:spPr>
        <p:txBody>
          <a:bodyPr vert="horz" lIns="91440" tIns="45720" rIns="91440" bIns="45720" rtlCol="0" anchor="ctr"/>
          <a:lstStyle>
            <a:lvl1pPr algn="r">
              <a:defRPr sz="1400" b="1">
                <a:solidFill>
                  <a:schemeClr val="tx1">
                    <a:lumMod val="65000"/>
                    <a:lumOff val="35000"/>
                  </a:schemeClr>
                </a:solidFill>
                <a:latin typeface="+mj-lt"/>
              </a:defRPr>
            </a:lvl1pPr>
          </a:lstStyle>
          <a:p>
            <a:endParaRPr lang="en-AU" dirty="0"/>
          </a:p>
        </p:txBody>
      </p:sp>
    </p:spTree>
    <p:extLst>
      <p:ext uri="{BB962C8B-B14F-4D97-AF65-F5344CB8AC3E}">
        <p14:creationId xmlns:p14="http://schemas.microsoft.com/office/powerpoint/2010/main" val="1036183373"/>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7" r:id="rId3"/>
    <p:sldLayoutId id="2147483678" r:id="rId4"/>
    <p:sldLayoutId id="2147483679" r:id="rId5"/>
    <p:sldLayoutId id="2147483699" r:id="rId6"/>
    <p:sldLayoutId id="2147483698" r:id="rId7"/>
    <p:sldLayoutId id="2147483675" r:id="rId8"/>
    <p:sldLayoutId id="2147483686" r:id="rId9"/>
    <p:sldLayoutId id="2147483689" r:id="rId10"/>
    <p:sldLayoutId id="2147483690" r:id="rId11"/>
    <p:sldLayoutId id="2147483688" r:id="rId12"/>
    <p:sldLayoutId id="2147483706" r:id="rId13"/>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lumMod val="75000"/>
            <a:lumOff val="2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6C45E7C-5EEE-C076-AB0A-26E026B905F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469347"/>
          </a:xfrm>
          <a:prstGeom prst="rect">
            <a:avLst/>
          </a:prstGeom>
        </p:spPr>
      </p:pic>
      <p:sp>
        <p:nvSpPr>
          <p:cNvPr id="22" name="Title 5">
            <a:extLst>
              <a:ext uri="{FF2B5EF4-FFF2-40B4-BE49-F238E27FC236}">
                <a16:creationId xmlns:a16="http://schemas.microsoft.com/office/drawing/2014/main" id="{68EBADEF-8B2D-B8F8-B08C-577D118D8333}"/>
              </a:ext>
            </a:extLst>
          </p:cNvPr>
          <p:cNvSpPr>
            <a:spLocks noGrp="1"/>
          </p:cNvSpPr>
          <p:nvPr>
            <p:ph type="ctrTitle"/>
          </p:nvPr>
        </p:nvSpPr>
        <p:spPr>
          <a:xfrm>
            <a:off x="1112050" y="1897309"/>
            <a:ext cx="10700504" cy="2035646"/>
          </a:xfrm>
        </p:spPr>
        <p:txBody>
          <a:bodyPr>
            <a:normAutofit/>
          </a:bodyPr>
          <a:lstStyle/>
          <a:p>
            <a:pPr algn="l" rtl="0"/>
            <a:r>
              <a:rPr lang="es" sz="4000" b="1" i="0" u="none" baseline="0" dirty="0">
                <a:latin typeface="Verdana" panose="020B0604030504040204" pitchFamily="34" charset="0"/>
                <a:ea typeface="Verdana" panose="020B0604030504040204" pitchFamily="34" charset="0"/>
                <a:cs typeface="Times New Roman" panose="02020603050405020304" pitchFamily="18" charset="0"/>
              </a:rPr>
              <a:t>Identificación de la población con discapacidad mediante las preguntas del Grupo de Washington</a:t>
            </a:r>
            <a:endParaRPr lang="es" sz="4000" dirty="0"/>
          </a:p>
        </p:txBody>
      </p:sp>
      <p:sp>
        <p:nvSpPr>
          <p:cNvPr id="14" name="Text Placeholder 15">
            <a:extLst>
              <a:ext uri="{FF2B5EF4-FFF2-40B4-BE49-F238E27FC236}">
                <a16:creationId xmlns:a16="http://schemas.microsoft.com/office/drawing/2014/main" id="{678CE12E-9BE1-8045-59CF-DCE9BD4790F6}"/>
              </a:ext>
            </a:extLst>
          </p:cNvPr>
          <p:cNvSpPr>
            <a:spLocks noGrp="1"/>
          </p:cNvSpPr>
          <p:nvPr>
            <p:ph type="body" sz="quarter" idx="10"/>
          </p:nvPr>
        </p:nvSpPr>
        <p:spPr>
          <a:xfrm>
            <a:off x="1129003" y="3686369"/>
            <a:ext cx="10683551" cy="841668"/>
          </a:xfrm>
        </p:spPr>
        <p:txBody>
          <a:bodyPr>
            <a:normAutofit/>
          </a:bodyPr>
          <a:lstStyle/>
          <a:p>
            <a:pPr algn="l" rtl="0"/>
            <a:r>
              <a:rPr lang="es" sz="1800" b="1" i="0" u="none" baseline="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a:t>
            </a:r>
          </a:p>
        </p:txBody>
      </p:sp>
      <p:pic>
        <p:nvPicPr>
          <p:cNvPr id="15" name="Picture 14">
            <a:extLst>
              <a:ext uri="{FF2B5EF4-FFF2-40B4-BE49-F238E27FC236}">
                <a16:creationId xmlns:a16="http://schemas.microsoft.com/office/drawing/2014/main" id="{8BA0C3B5-7CE3-7DBF-BD03-4AD10C1472A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89958" y="0"/>
            <a:ext cx="2120900" cy="1574800"/>
          </a:xfrm>
          <a:prstGeom prst="rect">
            <a:avLst/>
          </a:prstGeom>
        </p:spPr>
      </p:pic>
      <p:sp>
        <p:nvSpPr>
          <p:cNvPr id="17" name="Subtitle 6">
            <a:extLst>
              <a:ext uri="{FF2B5EF4-FFF2-40B4-BE49-F238E27FC236}">
                <a16:creationId xmlns:a16="http://schemas.microsoft.com/office/drawing/2014/main" id="{29DDF86E-7B80-5FFB-79E5-6EC418076729}"/>
              </a:ext>
            </a:extLst>
          </p:cNvPr>
          <p:cNvSpPr>
            <a:spLocks noGrp="1"/>
          </p:cNvSpPr>
          <p:nvPr>
            <p:ph type="subTitle" idx="1"/>
          </p:nvPr>
        </p:nvSpPr>
        <p:spPr>
          <a:xfrm>
            <a:off x="796387" y="286709"/>
            <a:ext cx="2908041" cy="500691"/>
          </a:xfrm>
        </p:spPr>
        <p:txBody>
          <a:bodyPr/>
          <a:lstStyle/>
          <a:p>
            <a:pPr rtl="0"/>
            <a:r>
              <a:rPr lang="es" b="0" i="0" u="none" baseline="0">
                <a:solidFill>
                  <a:schemeClr val="bg1"/>
                </a:solidFill>
                <a:latin typeface="Verdana" panose="020B0604030504040204" pitchFamily="34" charset="0"/>
                <a:ea typeface="Verdana" panose="020B0604030504040204" pitchFamily="34" charset="0"/>
                <a:cs typeface="Verdana" panose="020B0604030504040204" pitchFamily="34" charset="0"/>
              </a:rPr>
              <a:t>Sesión</a:t>
            </a:r>
          </a:p>
        </p:txBody>
      </p:sp>
      <p:sp>
        <p:nvSpPr>
          <p:cNvPr id="18" name="Subtitle 6">
            <a:extLst>
              <a:ext uri="{FF2B5EF4-FFF2-40B4-BE49-F238E27FC236}">
                <a16:creationId xmlns:a16="http://schemas.microsoft.com/office/drawing/2014/main" id="{57DF9436-9910-2631-A5E4-47E6AD274427}"/>
              </a:ext>
            </a:extLst>
          </p:cNvPr>
          <p:cNvSpPr txBox="1">
            <a:spLocks/>
          </p:cNvSpPr>
          <p:nvPr/>
        </p:nvSpPr>
        <p:spPr>
          <a:xfrm>
            <a:off x="796387" y="674433"/>
            <a:ext cx="2908041" cy="79920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0"/>
            <a:r>
              <a:rPr lang="es" sz="4800" b="1" i="0" u="none" baseline="0">
                <a:solidFill>
                  <a:schemeClr val="bg1"/>
                </a:solidFill>
                <a:latin typeface="Verdana" panose="020B0604030504040204" pitchFamily="34" charset="0"/>
                <a:ea typeface="Verdana" panose="020B0604030504040204" pitchFamily="34" charset="0"/>
                <a:cs typeface="Verdana" panose="020B0604030504040204" pitchFamily="34" charset="0"/>
              </a:rPr>
              <a:t>3</a:t>
            </a:r>
          </a:p>
        </p:txBody>
      </p:sp>
      <p:pic>
        <p:nvPicPr>
          <p:cNvPr id="8" name="Picture 7" descr="CBM Global Disability Inclusion logo to the left of their Inclusion Advisory Group logo">
            <a:extLst>
              <a:ext uri="{FF2B5EF4-FFF2-40B4-BE49-F238E27FC236}">
                <a16:creationId xmlns:a16="http://schemas.microsoft.com/office/drawing/2014/main" id="{4EF77D4B-FF1B-BE54-1EE8-36BCAF51CC32}"/>
              </a:ext>
            </a:extLst>
          </p:cNvPr>
          <p:cNvPicPr>
            <a:picLocks noChangeAspect="1"/>
          </p:cNvPicPr>
          <p:nvPr/>
        </p:nvPicPr>
        <p:blipFill>
          <a:blip r:embed="rId4"/>
          <a:stretch>
            <a:fillRect/>
          </a:stretch>
        </p:blipFill>
        <p:spPr>
          <a:xfrm>
            <a:off x="499668" y="5512080"/>
            <a:ext cx="2430319" cy="1105478"/>
          </a:xfrm>
          <a:prstGeom prst="rect">
            <a:avLst/>
          </a:prstGeom>
        </p:spPr>
      </p:pic>
      <p:pic>
        <p:nvPicPr>
          <p:cNvPr id="9" name="Picture 8" descr="UNFPA logo">
            <a:extLst>
              <a:ext uri="{FF2B5EF4-FFF2-40B4-BE49-F238E27FC236}">
                <a16:creationId xmlns:a16="http://schemas.microsoft.com/office/drawing/2014/main" id="{01D05A0E-2C78-91D0-2FD7-C35C0507C514}"/>
              </a:ext>
            </a:extLst>
          </p:cNvPr>
          <p:cNvPicPr>
            <a:picLocks noChangeAspect="1"/>
          </p:cNvPicPr>
          <p:nvPr/>
        </p:nvPicPr>
        <p:blipFill>
          <a:blip r:embed="rId5"/>
          <a:stretch>
            <a:fillRect/>
          </a:stretch>
        </p:blipFill>
        <p:spPr>
          <a:xfrm>
            <a:off x="3373831" y="5378758"/>
            <a:ext cx="2133600" cy="1435100"/>
          </a:xfrm>
          <a:prstGeom prst="rect">
            <a:avLst/>
          </a:prstGeom>
        </p:spPr>
      </p:pic>
      <p:pic>
        <p:nvPicPr>
          <p:cNvPr id="19" name="Picture 18" descr="Centre for Inclusive Policy logo">
            <a:extLst>
              <a:ext uri="{FF2B5EF4-FFF2-40B4-BE49-F238E27FC236}">
                <a16:creationId xmlns:a16="http://schemas.microsoft.com/office/drawing/2014/main" id="{4926C9D9-FDAD-8DE1-E6E6-C6621158193A}"/>
              </a:ext>
            </a:extLst>
          </p:cNvPr>
          <p:cNvPicPr>
            <a:picLocks noChangeAspect="1"/>
          </p:cNvPicPr>
          <p:nvPr/>
        </p:nvPicPr>
        <p:blipFill>
          <a:blip r:embed="rId6"/>
          <a:stretch>
            <a:fillRect/>
          </a:stretch>
        </p:blipFill>
        <p:spPr>
          <a:xfrm>
            <a:off x="5717451" y="5544866"/>
            <a:ext cx="1402160" cy="1088519"/>
          </a:xfrm>
          <a:prstGeom prst="rect">
            <a:avLst/>
          </a:prstGeom>
        </p:spPr>
      </p:pic>
      <p:pic>
        <p:nvPicPr>
          <p:cNvPr id="10" name="Picture 9" descr="International Disability Alliance logo">
            <a:extLst>
              <a:ext uri="{FF2B5EF4-FFF2-40B4-BE49-F238E27FC236}">
                <a16:creationId xmlns:a16="http://schemas.microsoft.com/office/drawing/2014/main" id="{215F46CC-097C-7B5E-2368-367D04B5106F}"/>
              </a:ext>
            </a:extLst>
          </p:cNvPr>
          <p:cNvPicPr>
            <a:picLocks noChangeAspect="1"/>
          </p:cNvPicPr>
          <p:nvPr/>
        </p:nvPicPr>
        <p:blipFill>
          <a:blip r:embed="rId7"/>
          <a:stretch>
            <a:fillRect/>
          </a:stretch>
        </p:blipFill>
        <p:spPr>
          <a:xfrm>
            <a:off x="7301979" y="5536116"/>
            <a:ext cx="1960034" cy="1190594"/>
          </a:xfrm>
          <a:prstGeom prst="rect">
            <a:avLst/>
          </a:prstGeom>
        </p:spPr>
      </p:pic>
      <p:pic>
        <p:nvPicPr>
          <p:cNvPr id="11" name="Picture 10" descr="Stakeholder Group of Persons with Disabilities for Sustainable Development logo">
            <a:extLst>
              <a:ext uri="{FF2B5EF4-FFF2-40B4-BE49-F238E27FC236}">
                <a16:creationId xmlns:a16="http://schemas.microsoft.com/office/drawing/2014/main" id="{8BE659FE-3FDD-0DFD-80DB-5065CBE7498E}"/>
              </a:ext>
            </a:extLst>
          </p:cNvPr>
          <p:cNvPicPr>
            <a:picLocks noChangeAspect="1"/>
          </p:cNvPicPr>
          <p:nvPr/>
        </p:nvPicPr>
        <p:blipFill>
          <a:blip r:embed="rId8"/>
          <a:stretch>
            <a:fillRect/>
          </a:stretch>
        </p:blipFill>
        <p:spPr>
          <a:xfrm>
            <a:off x="9270049" y="5597028"/>
            <a:ext cx="2836914" cy="999735"/>
          </a:xfrm>
          <a:prstGeom prst="rect">
            <a:avLst/>
          </a:prstGeom>
        </p:spPr>
      </p:pic>
    </p:spTree>
    <p:extLst>
      <p:ext uri="{BB962C8B-B14F-4D97-AF65-F5344CB8AC3E}">
        <p14:creationId xmlns:p14="http://schemas.microsoft.com/office/powerpoint/2010/main" val="313663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1A7E04B-F8FE-FD15-0DBD-6571955CEBA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2670" y="0"/>
            <a:ext cx="11649330" cy="5984341"/>
          </a:xfrm>
          <a:prstGeom prst="rect">
            <a:avLst/>
          </a:prstGeom>
        </p:spPr>
      </p:pic>
      <p:sp>
        <p:nvSpPr>
          <p:cNvPr id="44034" name="Rectangle 4">
            <a:extLst>
              <a:ext uri="{FF2B5EF4-FFF2-40B4-BE49-F238E27FC236}">
                <a16:creationId xmlns:a16="http://schemas.microsoft.com/office/drawing/2014/main" id="{373E3BA5-72DD-422F-996F-B315AFF20976}"/>
              </a:ext>
            </a:extLst>
          </p:cNvPr>
          <p:cNvSpPr>
            <a:spLocks noGrp="1" noChangeArrowheads="1"/>
          </p:cNvSpPr>
          <p:nvPr>
            <p:ph type="title"/>
          </p:nvPr>
        </p:nvSpPr>
        <p:spPr>
          <a:xfrm>
            <a:off x="1200839" y="156615"/>
            <a:ext cx="11293128" cy="1340131"/>
          </a:xfrm>
        </p:spPr>
        <p:txBody>
          <a:bodyPr>
            <a:normAutofit/>
          </a:bodyPr>
          <a:lstStyle/>
          <a:p>
            <a:pPr algn="l" rtl="0"/>
            <a:r>
              <a:rPr lang="es" sz="3000" b="1" i="0" u="none" baseline="0">
                <a:solidFill>
                  <a:srgbClr val="C00000"/>
                </a:solidFill>
                <a:latin typeface="Verdana"/>
                <a:ea typeface="Verdana"/>
                <a:cs typeface="Verdana" panose="020B0604030504040204" pitchFamily="34" charset="0"/>
              </a:rPr>
              <a:t>¿En qué parte del continuo «empieza» la discapacidad?</a:t>
            </a:r>
          </a:p>
        </p:txBody>
      </p:sp>
      <p:sp>
        <p:nvSpPr>
          <p:cNvPr id="6" name="TextBox 5">
            <a:extLst>
              <a:ext uri="{FF2B5EF4-FFF2-40B4-BE49-F238E27FC236}">
                <a16:creationId xmlns:a16="http://schemas.microsoft.com/office/drawing/2014/main" id="{74D4486B-CF0F-49F4-9A1B-48AB5B1EA156}"/>
              </a:ext>
            </a:extLst>
          </p:cNvPr>
          <p:cNvSpPr txBox="1"/>
          <p:nvPr/>
        </p:nvSpPr>
        <p:spPr>
          <a:xfrm>
            <a:off x="1200839" y="2995153"/>
            <a:ext cx="10700216" cy="3216265"/>
          </a:xfrm>
          <a:prstGeom prst="rect">
            <a:avLst/>
          </a:prstGeom>
          <a:noFill/>
        </p:spPr>
        <p:txBody>
          <a:bodyPr wrap="square" lIns="91440" tIns="45720" rIns="91440" bIns="45720" rtlCol="0" anchor="t">
            <a:spAutoFit/>
          </a:bodyPr>
          <a:lstStyle/>
          <a:p>
            <a:pPr marL="342900" indent="-342900" algn="l" rtl="0">
              <a:spcBef>
                <a:spcPts val="600"/>
              </a:spcBef>
              <a:buClr>
                <a:srgbClr val="3F8EC5"/>
              </a:buClr>
              <a:buFont typeface="Arial" panose="020B0604020202020204" pitchFamily="34" charset="0"/>
              <a:buChar char="•"/>
            </a:pPr>
            <a:r>
              <a:rPr lang="es" sz="1750" b="0" i="0" u="none" baseline="0" dirty="0">
                <a:latin typeface="Verdana"/>
                <a:ea typeface="+mn-lt"/>
                <a:cs typeface="+mn-lt"/>
              </a:rPr>
              <a:t>La discapacidad y el funcionamiento existen a lo largo de un continuo.</a:t>
            </a:r>
            <a:r>
              <a:rPr lang="es" sz="1750" b="0" i="0" u="none" baseline="0" dirty="0">
                <a:latin typeface="Verdana"/>
                <a:ea typeface="Verdana"/>
                <a:cs typeface="Verdana"/>
              </a:rPr>
              <a:t> Existe un punto límite en el continuo que determina dónde empieza la discapacidad. Por debajo de dicho punto límite, no existe discapacidad; por encima del punto, sí existe. La definición es importante.</a:t>
            </a:r>
            <a:endParaRPr lang="es" sz="1750" dirty="0">
              <a:latin typeface="Verdana"/>
              <a:ea typeface="Verdana"/>
              <a:cs typeface="Calibri"/>
            </a:endParaRPr>
          </a:p>
          <a:p>
            <a:pPr marL="342900" indent="-342900" algn="l" rtl="0">
              <a:spcBef>
                <a:spcPts val="600"/>
              </a:spcBef>
              <a:buClr>
                <a:srgbClr val="3F8EC5"/>
              </a:buClr>
              <a:buFont typeface="Arial" panose="020B0604020202020204" pitchFamily="34" charset="0"/>
              <a:buChar char="•"/>
            </a:pPr>
            <a:r>
              <a:rPr lang="es" sz="1750" b="0" i="0" u="none" baseline="0" dirty="0">
                <a:latin typeface="Verdana"/>
                <a:ea typeface="Verdana"/>
                <a:cs typeface="Verdana"/>
              </a:rPr>
              <a:t>Si la discapacidad se define como alguien con «alguna dificultad o una dificultad mayor», contaremos a </a:t>
            </a:r>
            <a:r>
              <a:rPr lang="es" sz="1750" b="1" i="0" u="none" baseline="0" dirty="0">
                <a:latin typeface="Verdana"/>
                <a:ea typeface="Verdana"/>
                <a:cs typeface="Verdana"/>
              </a:rPr>
              <a:t>más personas como discapacitadas</a:t>
            </a:r>
            <a:r>
              <a:rPr lang="es" sz="1750" b="0" i="0" u="none" baseline="0" dirty="0">
                <a:latin typeface="Verdana"/>
                <a:ea typeface="Verdana"/>
                <a:cs typeface="Verdana"/>
              </a:rPr>
              <a:t> que si definimos la discapacidad como alguien que tiene «grandes dificultades o no puede hacer nada en absoluto».</a:t>
            </a:r>
            <a:endParaRPr lang="es" sz="1750" dirty="0">
              <a:latin typeface="Verdana"/>
              <a:ea typeface="Verdana"/>
              <a:cs typeface="Calibri"/>
            </a:endParaRPr>
          </a:p>
          <a:p>
            <a:pPr marL="342900" indent="-342900" algn="l" rtl="0">
              <a:spcBef>
                <a:spcPts val="600"/>
              </a:spcBef>
              <a:buClr>
                <a:srgbClr val="3F8EC5"/>
              </a:buClr>
              <a:buFont typeface="Arial" panose="020B0604020202020204" pitchFamily="34" charset="0"/>
              <a:buChar char="•"/>
            </a:pPr>
            <a:r>
              <a:rPr lang="es" sz="1750" b="0" i="0" u="none" baseline="0" dirty="0">
                <a:latin typeface="Verdana"/>
                <a:ea typeface="Verdana"/>
                <a:cs typeface="Verdana"/>
              </a:rPr>
              <a:t>Las personas también pueden tener dificultades </a:t>
            </a:r>
            <a:r>
              <a:rPr lang="es" sz="1750" b="1" i="0" u="none" baseline="0" dirty="0">
                <a:latin typeface="Verdana"/>
                <a:ea typeface="Verdana"/>
                <a:cs typeface="Verdana"/>
              </a:rPr>
              <a:t>en más de un ámbito de funcionamiento</a:t>
            </a:r>
            <a:r>
              <a:rPr lang="es" sz="1750" b="0" i="0" u="none" baseline="0" dirty="0">
                <a:latin typeface="Verdana"/>
                <a:ea typeface="Verdana"/>
                <a:cs typeface="Verdana"/>
              </a:rPr>
              <a:t>.</a:t>
            </a:r>
            <a:r>
              <a:rPr lang="es" sz="1750" b="1" i="0" u="none" baseline="0" dirty="0">
                <a:latin typeface="Verdana"/>
                <a:ea typeface="Verdana"/>
                <a:cs typeface="Verdana"/>
              </a:rPr>
              <a:t> </a:t>
            </a:r>
            <a:r>
              <a:rPr lang="es" sz="1750" b="0" i="0" u="none" baseline="0" dirty="0">
                <a:latin typeface="Verdana"/>
                <a:ea typeface="Verdana"/>
                <a:cs typeface="Verdana"/>
              </a:rPr>
              <a:t>Una persona podría tener «mucha dificultad» para ver y «no puedo hacerlo en absoluto» a la hora de caminar.</a:t>
            </a:r>
            <a:endParaRPr lang="es" sz="1750" dirty="0">
              <a:latin typeface="Verdana"/>
              <a:ea typeface="Verdana"/>
              <a:cs typeface="Calibri"/>
            </a:endParaRPr>
          </a:p>
          <a:p>
            <a:endParaRPr lang="es" dirty="0"/>
          </a:p>
        </p:txBody>
      </p:sp>
      <p:cxnSp>
        <p:nvCxnSpPr>
          <p:cNvPr id="8" name="Straight Arrow Connector 7">
            <a:extLst>
              <a:ext uri="{FF2B5EF4-FFF2-40B4-BE49-F238E27FC236}">
                <a16:creationId xmlns:a16="http://schemas.microsoft.com/office/drawing/2014/main" id="{606FFB03-21A8-4D89-AB77-5EAE30FDB88B}"/>
              </a:ext>
              <a:ext uri="{C183D7F6-B498-43B3-948B-1728B52AA6E4}">
                <adec:decorative xmlns:adec="http://schemas.microsoft.com/office/drawing/2017/decorative" val="1"/>
              </a:ext>
            </a:extLst>
          </p:cNvPr>
          <p:cNvCxnSpPr/>
          <p:nvPr/>
        </p:nvCxnSpPr>
        <p:spPr>
          <a:xfrm>
            <a:off x="4857750" y="2543094"/>
            <a:ext cx="607218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6689F676-7440-41A7-993B-28A5E58AA600}"/>
              </a:ext>
              <a:ext uri="{C183D7F6-B498-43B3-948B-1728B52AA6E4}">
                <adec:decorative xmlns:adec="http://schemas.microsoft.com/office/drawing/2017/decorative" val="1"/>
              </a:ext>
            </a:extLst>
          </p:cNvPr>
          <p:cNvCxnSpPr/>
          <p:nvPr/>
        </p:nvCxnSpPr>
        <p:spPr>
          <a:xfrm>
            <a:off x="7329488" y="2885994"/>
            <a:ext cx="360045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Arrow: Left-Right 2" descr="A continuous arrow labelled 'Difficulty in functioning in each area (e.g. seeing even if wearing glasses)'. There are 4 markers along the arrow from left to right, labelled 'no difficulty at all', 'some difficulty', 'a lot of difficulty' and 'cannot do at all.' The message, 'Does disability start here?' Is under the left half of the arrow. The message, 'or here?' Is under the right half of the arrow.">
            <a:extLst>
              <a:ext uri="{FF2B5EF4-FFF2-40B4-BE49-F238E27FC236}">
                <a16:creationId xmlns:a16="http://schemas.microsoft.com/office/drawing/2014/main" id="{DF1A5EB5-1E16-D710-8E78-9C1CFF181CF2}"/>
              </a:ext>
            </a:extLst>
          </p:cNvPr>
          <p:cNvSpPr/>
          <p:nvPr/>
        </p:nvSpPr>
        <p:spPr>
          <a:xfrm>
            <a:off x="1357746" y="1689329"/>
            <a:ext cx="10058400" cy="661182"/>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lIns="91440" tIns="45720" rIns="91440" bIns="45720" rtlCol="0" anchor="ctr"/>
          <a:lstStyle/>
          <a:p>
            <a:pPr algn="ctr" rtl="0"/>
            <a:r>
              <a:rPr lang="es" sz="1600" b="0" i="0" u="none" baseline="0">
                <a:latin typeface="Verdana"/>
                <a:ea typeface="Verdana"/>
                <a:cs typeface="Verdana"/>
              </a:rPr>
              <a:t>Dificultad para funcionar en cada área/ámbito (p. ej., ver aunque se lleven gafas)</a:t>
            </a:r>
          </a:p>
        </p:txBody>
      </p:sp>
      <p:sp>
        <p:nvSpPr>
          <p:cNvPr id="11" name="TextBox 10">
            <a:extLst>
              <a:ext uri="{FF2B5EF4-FFF2-40B4-BE49-F238E27FC236}">
                <a16:creationId xmlns:a16="http://schemas.microsoft.com/office/drawing/2014/main" id="{32D5D306-F2CB-4F0A-8D02-3F32F19085B8}"/>
              </a:ext>
              <a:ext uri="{C183D7F6-B498-43B3-948B-1728B52AA6E4}">
                <adec:decorative xmlns:adec="http://schemas.microsoft.com/office/drawing/2017/decorative" val="1"/>
              </a:ext>
            </a:extLst>
          </p:cNvPr>
          <p:cNvSpPr txBox="1"/>
          <p:nvPr/>
        </p:nvSpPr>
        <p:spPr>
          <a:xfrm>
            <a:off x="3200400" y="2360902"/>
            <a:ext cx="1740322" cy="523220"/>
          </a:xfrm>
          <a:prstGeom prst="rect">
            <a:avLst/>
          </a:prstGeom>
          <a:noFill/>
        </p:spPr>
        <p:txBody>
          <a:bodyPr wrap="square" lIns="91440" tIns="45720" rIns="91440" bIns="45720" rtlCol="0" anchor="t">
            <a:spAutoFit/>
          </a:bodyPr>
          <a:lstStyle/>
          <a:p>
            <a:pPr algn="l" rtl="0"/>
            <a:r>
              <a:rPr lang="es" sz="1400" b="0" i="1" u="none" baseline="0" dirty="0">
                <a:latin typeface="Verdana"/>
                <a:ea typeface="Verdana"/>
                <a:cs typeface="Verdana"/>
              </a:rPr>
              <a:t>¿La discapacidad empieza aquí?</a:t>
            </a:r>
          </a:p>
        </p:txBody>
      </p:sp>
      <p:sp>
        <p:nvSpPr>
          <p:cNvPr id="15" name="TextBox 14">
            <a:extLst>
              <a:ext uri="{FF2B5EF4-FFF2-40B4-BE49-F238E27FC236}">
                <a16:creationId xmlns:a16="http://schemas.microsoft.com/office/drawing/2014/main" id="{6A04FBA5-AF3B-499B-AEE6-2AA2F63A775C}"/>
              </a:ext>
              <a:ext uri="{C183D7F6-B498-43B3-948B-1728B52AA6E4}">
                <adec:decorative xmlns:adec="http://schemas.microsoft.com/office/drawing/2017/decorative" val="1"/>
              </a:ext>
            </a:extLst>
          </p:cNvPr>
          <p:cNvSpPr txBox="1"/>
          <p:nvPr/>
        </p:nvSpPr>
        <p:spPr>
          <a:xfrm>
            <a:off x="6312074" y="2721063"/>
            <a:ext cx="1139428" cy="338554"/>
          </a:xfrm>
          <a:prstGeom prst="rect">
            <a:avLst/>
          </a:prstGeom>
          <a:noFill/>
        </p:spPr>
        <p:txBody>
          <a:bodyPr wrap="square" lIns="91440" tIns="45720" rIns="91440" bIns="45720" anchor="t">
            <a:spAutoFit/>
          </a:bodyPr>
          <a:lstStyle/>
          <a:p>
            <a:pPr algn="l" rtl="0"/>
            <a:r>
              <a:rPr lang="es" sz="1600" b="0" i="1" u="none" baseline="0">
                <a:latin typeface="Verdana"/>
                <a:ea typeface="Verdana"/>
                <a:cs typeface="Verdana"/>
              </a:rPr>
              <a:t>¿O aquí?</a:t>
            </a:r>
          </a:p>
        </p:txBody>
      </p:sp>
      <p:sp>
        <p:nvSpPr>
          <p:cNvPr id="9" name="TextBox 8">
            <a:extLst>
              <a:ext uri="{FF2B5EF4-FFF2-40B4-BE49-F238E27FC236}">
                <a16:creationId xmlns:a16="http://schemas.microsoft.com/office/drawing/2014/main" id="{3F19AEE7-4EFA-CE70-C985-D2DCE4185301}"/>
              </a:ext>
              <a:ext uri="{C183D7F6-B498-43B3-948B-1728B52AA6E4}">
                <adec:decorative xmlns:adec="http://schemas.microsoft.com/office/drawing/2017/decorative" val="1"/>
              </a:ext>
            </a:extLst>
          </p:cNvPr>
          <p:cNvSpPr txBox="1"/>
          <p:nvPr/>
        </p:nvSpPr>
        <p:spPr>
          <a:xfrm>
            <a:off x="1782120" y="1329991"/>
            <a:ext cx="1955409" cy="307777"/>
          </a:xfrm>
          <a:prstGeom prst="rect">
            <a:avLst/>
          </a:prstGeom>
          <a:noFill/>
        </p:spPr>
        <p:txBody>
          <a:bodyPr wrap="square" lIns="91440" tIns="45720" rIns="91440" bIns="45720" rtlCol="0" anchor="t">
            <a:spAutoFit/>
          </a:bodyPr>
          <a:lstStyle/>
          <a:p>
            <a:pPr algn="l" rtl="0"/>
            <a:r>
              <a:rPr lang="es" sz="1400" b="0" i="0" u="none" baseline="0">
                <a:latin typeface="Verdana"/>
                <a:ea typeface="Verdana"/>
                <a:cs typeface="Verdana"/>
              </a:rPr>
              <a:t>Ninguna dificultad</a:t>
            </a:r>
          </a:p>
        </p:txBody>
      </p:sp>
      <p:sp>
        <p:nvSpPr>
          <p:cNvPr id="12" name="TextBox 11">
            <a:extLst>
              <a:ext uri="{FF2B5EF4-FFF2-40B4-BE49-F238E27FC236}">
                <a16:creationId xmlns:a16="http://schemas.microsoft.com/office/drawing/2014/main" id="{51DA0692-A11C-1D7C-63CB-A3E3121C31A9}"/>
              </a:ext>
              <a:ext uri="{C183D7F6-B498-43B3-948B-1728B52AA6E4}">
                <adec:decorative xmlns:adec="http://schemas.microsoft.com/office/drawing/2017/decorative" val="1"/>
              </a:ext>
            </a:extLst>
          </p:cNvPr>
          <p:cNvSpPr txBox="1"/>
          <p:nvPr/>
        </p:nvSpPr>
        <p:spPr>
          <a:xfrm>
            <a:off x="4315945" y="1332483"/>
            <a:ext cx="1688126" cy="307777"/>
          </a:xfrm>
          <a:prstGeom prst="rect">
            <a:avLst/>
          </a:prstGeom>
          <a:noFill/>
        </p:spPr>
        <p:txBody>
          <a:bodyPr wrap="square" lIns="91440" tIns="45720" rIns="91440" bIns="45720" rtlCol="0" anchor="t">
            <a:spAutoFit/>
          </a:bodyPr>
          <a:lstStyle/>
          <a:p>
            <a:pPr algn="l" rtl="0"/>
            <a:r>
              <a:rPr lang="es" sz="1400" b="0" i="0" u="none" baseline="0">
                <a:latin typeface="Verdana"/>
                <a:ea typeface="Verdana"/>
                <a:cs typeface="Calibri"/>
              </a:rPr>
              <a:t>Alguna dificultad</a:t>
            </a:r>
          </a:p>
        </p:txBody>
      </p:sp>
      <p:sp>
        <p:nvSpPr>
          <p:cNvPr id="13" name="TextBox 12">
            <a:extLst>
              <a:ext uri="{FF2B5EF4-FFF2-40B4-BE49-F238E27FC236}">
                <a16:creationId xmlns:a16="http://schemas.microsoft.com/office/drawing/2014/main" id="{B56AE331-2EEC-354F-1819-D969EBA639AB}"/>
              </a:ext>
              <a:ext uri="{C183D7F6-B498-43B3-948B-1728B52AA6E4}">
                <adec:decorative xmlns:adec="http://schemas.microsoft.com/office/drawing/2017/decorative" val="1"/>
              </a:ext>
            </a:extLst>
          </p:cNvPr>
          <p:cNvSpPr txBox="1"/>
          <p:nvPr/>
        </p:nvSpPr>
        <p:spPr>
          <a:xfrm>
            <a:off x="6847403" y="1331109"/>
            <a:ext cx="1955409" cy="307777"/>
          </a:xfrm>
          <a:prstGeom prst="rect">
            <a:avLst/>
          </a:prstGeom>
          <a:noFill/>
        </p:spPr>
        <p:txBody>
          <a:bodyPr wrap="square" lIns="91440" tIns="45720" rIns="91440" bIns="45720" rtlCol="0" anchor="t">
            <a:spAutoFit/>
          </a:bodyPr>
          <a:lstStyle/>
          <a:p>
            <a:pPr algn="l" rtl="0"/>
            <a:r>
              <a:rPr lang="es" sz="1400" b="0" i="0" u="none" baseline="0">
                <a:latin typeface="Verdana"/>
                <a:ea typeface="Verdana"/>
                <a:cs typeface="Verdana"/>
              </a:rPr>
              <a:t>Mucha dificultad</a:t>
            </a:r>
          </a:p>
        </p:txBody>
      </p:sp>
      <p:sp>
        <p:nvSpPr>
          <p:cNvPr id="14" name="TextBox 13">
            <a:extLst>
              <a:ext uri="{FF2B5EF4-FFF2-40B4-BE49-F238E27FC236}">
                <a16:creationId xmlns:a16="http://schemas.microsoft.com/office/drawing/2014/main" id="{7FADE11E-1B2D-A70F-ED13-674FEBD6B8DA}"/>
              </a:ext>
              <a:ext uri="{C183D7F6-B498-43B3-948B-1728B52AA6E4}">
                <adec:decorative xmlns:adec="http://schemas.microsoft.com/office/drawing/2017/decorative" val="1"/>
              </a:ext>
            </a:extLst>
          </p:cNvPr>
          <p:cNvSpPr txBox="1"/>
          <p:nvPr/>
        </p:nvSpPr>
        <p:spPr>
          <a:xfrm>
            <a:off x="8717976" y="1331109"/>
            <a:ext cx="2931354" cy="307777"/>
          </a:xfrm>
          <a:prstGeom prst="rect">
            <a:avLst/>
          </a:prstGeom>
          <a:noFill/>
        </p:spPr>
        <p:txBody>
          <a:bodyPr wrap="square" lIns="91440" tIns="45720" rIns="91440" bIns="45720" rtlCol="0" anchor="t">
            <a:spAutoFit/>
          </a:bodyPr>
          <a:lstStyle/>
          <a:p>
            <a:pPr algn="l" rtl="0"/>
            <a:r>
              <a:rPr lang="es" sz="1400" b="0" i="0" u="none" baseline="0" dirty="0">
                <a:latin typeface="Verdana"/>
                <a:ea typeface="Verdana"/>
                <a:cs typeface="Verdana"/>
              </a:rPr>
              <a:t>No puedo hacerlo en absoluto</a:t>
            </a:r>
            <a:endParaRPr lang="es" sz="1400" dirty="0">
              <a:latin typeface="Verdana"/>
              <a:ea typeface="Verdana"/>
              <a:cs typeface="Calibri"/>
            </a:endParaRPr>
          </a:p>
        </p:txBody>
      </p:sp>
      <p:cxnSp>
        <p:nvCxnSpPr>
          <p:cNvPr id="16" name="Straight Connector 15">
            <a:extLst>
              <a:ext uri="{FF2B5EF4-FFF2-40B4-BE49-F238E27FC236}">
                <a16:creationId xmlns:a16="http://schemas.microsoft.com/office/drawing/2014/main" id="{3D9BD2A8-D655-7AA6-4DFE-29B812372613}"/>
              </a:ext>
              <a:ext uri="{C183D7F6-B498-43B3-948B-1728B52AA6E4}">
                <adec:decorative xmlns:adec="http://schemas.microsoft.com/office/drawing/2017/decorative" val="1"/>
              </a:ext>
            </a:extLst>
          </p:cNvPr>
          <p:cNvCxnSpPr>
            <a:cxnSpLocks/>
          </p:cNvCxnSpPr>
          <p:nvPr/>
        </p:nvCxnSpPr>
        <p:spPr>
          <a:xfrm>
            <a:off x="2668387" y="1616036"/>
            <a:ext cx="0" cy="228652"/>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9C5082ED-0CA1-733A-7179-1F7EE5230161}"/>
              </a:ext>
              <a:ext uri="{C183D7F6-B498-43B3-948B-1728B52AA6E4}">
                <adec:decorative xmlns:adec="http://schemas.microsoft.com/office/drawing/2017/decorative" val="1"/>
              </a:ext>
            </a:extLst>
          </p:cNvPr>
          <p:cNvCxnSpPr>
            <a:cxnSpLocks/>
          </p:cNvCxnSpPr>
          <p:nvPr/>
        </p:nvCxnSpPr>
        <p:spPr>
          <a:xfrm>
            <a:off x="5113820" y="1616036"/>
            <a:ext cx="0" cy="228652"/>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26C28045-4C34-0A87-B1AA-7813AD0BDF1D}"/>
              </a:ext>
              <a:ext uri="{C183D7F6-B498-43B3-948B-1728B52AA6E4}">
                <adec:decorative xmlns:adec="http://schemas.microsoft.com/office/drawing/2017/decorative" val="1"/>
              </a:ext>
            </a:extLst>
          </p:cNvPr>
          <p:cNvCxnSpPr>
            <a:cxnSpLocks/>
          </p:cNvCxnSpPr>
          <p:nvPr/>
        </p:nvCxnSpPr>
        <p:spPr>
          <a:xfrm>
            <a:off x="7643660" y="1616036"/>
            <a:ext cx="0" cy="228652"/>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3B1630B8-09DD-2B58-2D30-A14ABA269A37}"/>
              </a:ext>
              <a:ext uri="{C183D7F6-B498-43B3-948B-1728B52AA6E4}">
                <adec:decorative xmlns:adec="http://schemas.microsoft.com/office/drawing/2017/decorative" val="1"/>
              </a:ext>
            </a:extLst>
          </p:cNvPr>
          <p:cNvCxnSpPr>
            <a:cxnSpLocks/>
          </p:cNvCxnSpPr>
          <p:nvPr/>
        </p:nvCxnSpPr>
        <p:spPr>
          <a:xfrm>
            <a:off x="10330066" y="1616036"/>
            <a:ext cx="0" cy="228652"/>
          </a:xfrm>
          <a:prstGeom prst="line">
            <a:avLst/>
          </a:prstGeom>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E109CEAD-628A-80CF-5F03-12F5BF7639CA}"/>
              </a:ext>
            </a:extLst>
          </p:cNvPr>
          <p:cNvSpPr txBox="1"/>
          <p:nvPr/>
        </p:nvSpPr>
        <p:spPr>
          <a:xfrm>
            <a:off x="3127664" y="6332464"/>
            <a:ext cx="8578467"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5" name="TextBox 4">
            <a:extLst>
              <a:ext uri="{FF2B5EF4-FFF2-40B4-BE49-F238E27FC236}">
                <a16:creationId xmlns:a16="http://schemas.microsoft.com/office/drawing/2014/main" id="{891240DE-F602-7DD8-3670-54A5BA1DC314}"/>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10</a:t>
            </a:fld>
            <a:endParaRPr lang="es" sz="1000" dirty="0"/>
          </a:p>
        </p:txBody>
      </p:sp>
    </p:spTree>
    <p:extLst>
      <p:ext uri="{BB962C8B-B14F-4D97-AF65-F5344CB8AC3E}">
        <p14:creationId xmlns:p14="http://schemas.microsoft.com/office/powerpoint/2010/main" val="2536523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DA4932D-8AD7-B4EF-725A-72497BC9DED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2670" y="0"/>
            <a:ext cx="11649330" cy="5984341"/>
          </a:xfrm>
          <a:prstGeom prst="rect">
            <a:avLst/>
          </a:prstGeom>
        </p:spPr>
      </p:pic>
      <p:sp>
        <p:nvSpPr>
          <p:cNvPr id="44034" name="Rectangle 4">
            <a:extLst>
              <a:ext uri="{FF2B5EF4-FFF2-40B4-BE49-F238E27FC236}">
                <a16:creationId xmlns:a16="http://schemas.microsoft.com/office/drawing/2014/main" id="{373E3BA5-72DD-422F-996F-B315AFF20976}"/>
              </a:ext>
            </a:extLst>
          </p:cNvPr>
          <p:cNvSpPr>
            <a:spLocks noGrp="1" noChangeArrowheads="1"/>
          </p:cNvSpPr>
          <p:nvPr>
            <p:ph type="title"/>
          </p:nvPr>
        </p:nvSpPr>
        <p:spPr>
          <a:xfrm>
            <a:off x="1233546" y="212726"/>
            <a:ext cx="11293128" cy="1340131"/>
          </a:xfrm>
        </p:spPr>
        <p:txBody>
          <a:bodyPr>
            <a:normAutofit/>
          </a:bodyPr>
          <a:lstStyle/>
          <a:p>
            <a:pPr algn="l" rtl="0"/>
            <a:r>
              <a:rPr lang="es" sz="3600" b="1" i="0" u="none" baseline="0">
                <a:solidFill>
                  <a:srgbClr val="C00000"/>
                </a:solidFill>
                <a:latin typeface="Verdana"/>
                <a:ea typeface="Verdana"/>
                <a:cs typeface="Verdana" panose="020B0604030504040204" pitchFamily="34" charset="0"/>
              </a:rPr>
              <a:t>¿Qué significa el punto límite?</a:t>
            </a:r>
          </a:p>
        </p:txBody>
      </p:sp>
      <p:sp>
        <p:nvSpPr>
          <p:cNvPr id="2" name="TextBox 1">
            <a:extLst>
              <a:ext uri="{FF2B5EF4-FFF2-40B4-BE49-F238E27FC236}">
                <a16:creationId xmlns:a16="http://schemas.microsoft.com/office/drawing/2014/main" id="{A3998D90-62E4-669D-675B-FB63D80D9E23}"/>
              </a:ext>
            </a:extLst>
          </p:cNvPr>
          <p:cNvSpPr txBox="1"/>
          <p:nvPr/>
        </p:nvSpPr>
        <p:spPr>
          <a:xfrm>
            <a:off x="1233546" y="1886857"/>
            <a:ext cx="10972800" cy="4062651"/>
          </a:xfrm>
          <a:prstGeom prst="rect">
            <a:avLst/>
          </a:prstGeom>
          <a:noFill/>
        </p:spPr>
        <p:txBody>
          <a:bodyPr wrap="square" lIns="91440" tIns="45720" rIns="91440" bIns="45720" rtlCol="0" anchor="t">
            <a:spAutoFit/>
          </a:bodyPr>
          <a:lstStyle/>
          <a:p>
            <a:pPr marL="342900" indent="-342900" algn="l" rtl="0">
              <a:buClr>
                <a:srgbClr val="3F8EC5"/>
              </a:buClr>
              <a:buFont typeface="Arial"/>
              <a:buChar char="•"/>
            </a:pPr>
            <a:r>
              <a:rPr lang="es" sz="2400" b="0" i="0" u="none" baseline="0">
                <a:latin typeface="Verdana"/>
                <a:ea typeface="Verdana"/>
                <a:cs typeface="Verdana" panose="020B0604030504040204" pitchFamily="34" charset="0"/>
              </a:rPr>
              <a:t>No existe una definición estándar para decidir el punto límite. </a:t>
            </a:r>
          </a:p>
          <a:p>
            <a:pPr marL="342900" indent="-342900" algn="l" rtl="0">
              <a:buClr>
                <a:srgbClr val="3F8EC5"/>
              </a:buClr>
              <a:buFont typeface="Arial"/>
              <a:buChar char="•"/>
            </a:pPr>
            <a:endParaRPr lang="es" sz="2400" dirty="0">
              <a:latin typeface="Verdana" panose="020B0604030504040204" pitchFamily="34" charset="0"/>
              <a:ea typeface="Verdana" panose="020B0604030504040204" pitchFamily="34" charset="0"/>
              <a:cs typeface="Verdana" panose="020B0604030504040204" pitchFamily="34" charset="0"/>
            </a:endParaRPr>
          </a:p>
          <a:p>
            <a:pPr marL="342900" indent="-342900" algn="l" rtl="0">
              <a:buClr>
                <a:srgbClr val="3F8EC5"/>
              </a:buClr>
              <a:buFont typeface="Arial"/>
              <a:buChar char="•"/>
            </a:pPr>
            <a:r>
              <a:rPr lang="es" sz="2400" b="0" i="0" u="none" baseline="0">
                <a:latin typeface="Verdana"/>
                <a:ea typeface="Verdana"/>
                <a:cs typeface="Verdana" panose="020B0604030504040204" pitchFamily="34" charset="0"/>
              </a:rPr>
              <a:t>Es importante ofrecer claridad sobre el punto límite utilizado al utilizar datos desglosados por discapacidad en los materiales de promoción. </a:t>
            </a:r>
          </a:p>
          <a:p>
            <a:pPr marL="342900" indent="-342900" algn="l" rtl="0">
              <a:buClr>
                <a:srgbClr val="3F8EC5"/>
              </a:buClr>
              <a:buFont typeface="Arial"/>
              <a:buChar char="•"/>
            </a:pPr>
            <a:endParaRPr lang="es" sz="2400" dirty="0">
              <a:latin typeface="Verdana" panose="020B0604030504040204" pitchFamily="34" charset="0"/>
              <a:ea typeface="Verdana" panose="020B0604030504040204" pitchFamily="34" charset="0"/>
              <a:cs typeface="Verdana" panose="020B0604030504040204" pitchFamily="34" charset="0"/>
            </a:endParaRPr>
          </a:p>
          <a:p>
            <a:pPr marL="342900" lvl="0" indent="-342900" algn="l" rtl="0">
              <a:buClr>
                <a:srgbClr val="3F8EC5"/>
              </a:buClr>
              <a:buFont typeface="Arial"/>
              <a:buChar char="•"/>
            </a:pPr>
            <a:r>
              <a:rPr lang="es" sz="2400" b="0" i="0" u="none" baseline="0">
                <a:latin typeface="Verdana"/>
                <a:ea typeface="Verdana"/>
                <a:cs typeface="Verdana" panose="020B0604030504040204" pitchFamily="34" charset="0"/>
              </a:rPr>
              <a:t>La definición recomendada para las comparaciones internacionales es que las personas con discapacidad son aquellas que experimentan «mucha dificultad» en al menos un ámbito.</a:t>
            </a:r>
            <a:endParaRPr lang="es" sz="2400" dirty="0">
              <a:latin typeface="Verdana"/>
              <a:ea typeface="Verdana"/>
              <a:cs typeface="Verdana" panose="020B0604030504040204" pitchFamily="34" charset="0"/>
            </a:endParaRPr>
          </a:p>
          <a:p>
            <a:pPr lvl="0" algn="l" rtl="0"/>
            <a:endParaRPr lang="es" sz="2400" dirty="0">
              <a:latin typeface="Verdana"/>
              <a:ea typeface="Verdana"/>
            </a:endParaRPr>
          </a:p>
          <a:p>
            <a:pPr lvl="0" algn="l" rtl="0"/>
            <a:endParaRPr lang="es" sz="2400" dirty="0">
              <a:latin typeface="Verdana"/>
              <a:ea typeface="Verdana"/>
            </a:endParaRPr>
          </a:p>
          <a:p>
            <a:endParaRPr lang="es" dirty="0"/>
          </a:p>
        </p:txBody>
      </p:sp>
      <p:sp>
        <p:nvSpPr>
          <p:cNvPr id="4" name="TextBox 3">
            <a:extLst>
              <a:ext uri="{FF2B5EF4-FFF2-40B4-BE49-F238E27FC236}">
                <a16:creationId xmlns:a16="http://schemas.microsoft.com/office/drawing/2014/main" id="{3E272D05-E8B4-9405-1E49-329477C032A7}"/>
              </a:ext>
            </a:extLst>
          </p:cNvPr>
          <p:cNvSpPr txBox="1"/>
          <p:nvPr/>
        </p:nvSpPr>
        <p:spPr>
          <a:xfrm>
            <a:off x="3138056" y="6332464"/>
            <a:ext cx="8568076"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5" name="TextBox 4">
            <a:extLst>
              <a:ext uri="{FF2B5EF4-FFF2-40B4-BE49-F238E27FC236}">
                <a16:creationId xmlns:a16="http://schemas.microsoft.com/office/drawing/2014/main" id="{95CF0B8A-1F8C-AA9F-B663-EF883F5017C0}"/>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11</a:t>
            </a:fld>
            <a:endParaRPr lang="es" sz="1000" dirty="0"/>
          </a:p>
        </p:txBody>
      </p:sp>
    </p:spTree>
    <p:extLst>
      <p:ext uri="{BB962C8B-B14F-4D97-AF65-F5344CB8AC3E}">
        <p14:creationId xmlns:p14="http://schemas.microsoft.com/office/powerpoint/2010/main" val="3926930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B8C17C9-B54E-D6F4-71DC-D65B2D07A4B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2670" y="0"/>
            <a:ext cx="11649330" cy="5984341"/>
          </a:xfrm>
          <a:prstGeom prst="rect">
            <a:avLst/>
          </a:prstGeom>
        </p:spPr>
      </p:pic>
      <p:sp>
        <p:nvSpPr>
          <p:cNvPr id="50178" name="Title 3">
            <a:extLst>
              <a:ext uri="{FF2B5EF4-FFF2-40B4-BE49-F238E27FC236}">
                <a16:creationId xmlns:a16="http://schemas.microsoft.com/office/drawing/2014/main" id="{70AD44C5-975F-4F1B-AD04-B1ED0EAAFA78}"/>
              </a:ext>
            </a:extLst>
          </p:cNvPr>
          <p:cNvSpPr>
            <a:spLocks noGrp="1" noChangeArrowheads="1"/>
          </p:cNvSpPr>
          <p:nvPr>
            <p:ph type="title"/>
          </p:nvPr>
        </p:nvSpPr>
        <p:spPr>
          <a:xfrm>
            <a:off x="1256976" y="198071"/>
            <a:ext cx="10449155" cy="1220787"/>
          </a:xfrm>
        </p:spPr>
        <p:txBody>
          <a:bodyPr>
            <a:normAutofit/>
          </a:bodyPr>
          <a:lstStyle/>
          <a:p>
            <a:pPr algn="l" rtl="0"/>
            <a:r>
              <a:rPr lang="es" sz="3200" b="1" i="0" u="none" baseline="0">
                <a:solidFill>
                  <a:srgbClr val="C00000"/>
                </a:solidFill>
                <a:latin typeface="Verdana"/>
                <a:ea typeface="Verdana"/>
                <a:cs typeface="Verdana" panose="020B0604030504040204" pitchFamily="34" charset="0"/>
              </a:rPr>
              <a:t>El punto límite es importante a la hora de evaluar la inclusión</a:t>
            </a:r>
            <a:endParaRPr lang="es" altLang="en-US" sz="3200" dirty="0">
              <a:solidFill>
                <a:srgbClr val="C00000"/>
              </a:solidFill>
              <a:latin typeface="Verdana"/>
              <a:ea typeface="Verdana" panose="020B0604030504040204" pitchFamily="34" charset="0"/>
              <a:cs typeface="Verdana" panose="020B0604030504040204" pitchFamily="34" charset="0"/>
            </a:endParaRPr>
          </a:p>
        </p:txBody>
      </p:sp>
      <p:sp>
        <p:nvSpPr>
          <p:cNvPr id="5" name="TextBox 4">
            <a:extLst>
              <a:ext uri="{FF2B5EF4-FFF2-40B4-BE49-F238E27FC236}">
                <a16:creationId xmlns:a16="http://schemas.microsoft.com/office/drawing/2014/main" id="{6D1C9291-9FD8-4F5B-A455-780EB65AD54F}"/>
              </a:ext>
            </a:extLst>
          </p:cNvPr>
          <p:cNvSpPr txBox="1"/>
          <p:nvPr/>
        </p:nvSpPr>
        <p:spPr>
          <a:xfrm>
            <a:off x="1296379" y="1418858"/>
            <a:ext cx="11061686" cy="2277547"/>
          </a:xfrm>
          <a:prstGeom prst="rect">
            <a:avLst/>
          </a:prstGeom>
          <a:noFill/>
        </p:spPr>
        <p:txBody>
          <a:bodyPr wrap="square" lIns="91440" tIns="45720" rIns="91440" bIns="45720" anchor="t">
            <a:spAutoFit/>
          </a:bodyPr>
          <a:lstStyle/>
          <a:p>
            <a:pPr algn="l" rtl="0">
              <a:spcAft>
                <a:spcPts val="400"/>
              </a:spcAft>
              <a:buClr>
                <a:schemeClr val="tx1"/>
              </a:buClr>
              <a:buSzPct val="150000"/>
            </a:pPr>
            <a:r>
              <a:rPr lang="es" sz="2200" b="0" i="0" u="none" baseline="0" dirty="0">
                <a:ea typeface="Verdana"/>
                <a:cs typeface="Verdana" panose="020B0604030504040204" pitchFamily="34" charset="0"/>
              </a:rPr>
              <a:t>1. </a:t>
            </a:r>
            <a:r>
              <a:rPr lang="es" b="0" i="0" u="none" baseline="0" dirty="0">
                <a:latin typeface="Verdana"/>
                <a:ea typeface="Verdana"/>
                <a:cs typeface="Verdana" panose="020B0604030504040204" pitchFamily="34" charset="0"/>
              </a:rPr>
              <a:t>El punto límite utilizado afectará a la </a:t>
            </a:r>
            <a:r>
              <a:rPr lang="es" b="1" i="1" u="none" baseline="0" dirty="0">
                <a:latin typeface="Verdana"/>
                <a:ea typeface="Verdana"/>
                <a:cs typeface="Verdana" panose="020B0604030504040204" pitchFamily="34" charset="0"/>
              </a:rPr>
              <a:t>tasa de prevalencia</a:t>
            </a:r>
            <a:r>
              <a:rPr lang="es" b="0" i="0" u="none" baseline="0" dirty="0">
                <a:latin typeface="Verdana"/>
                <a:ea typeface="Verdana"/>
                <a:cs typeface="Verdana" panose="020B0604030504040204" pitchFamily="34" charset="0"/>
              </a:rPr>
              <a:t> de la discapacidad (el </a:t>
            </a:r>
            <a:r>
              <a:rPr lang="es" b="0" i="1" u="none" baseline="0" dirty="0">
                <a:latin typeface="Verdana"/>
                <a:ea typeface="Verdana"/>
                <a:cs typeface="Verdana" panose="020B0604030504040204" pitchFamily="34" charset="0"/>
              </a:rPr>
              <a:t>número de personas con discapacidad identificadas</a:t>
            </a:r>
            <a:r>
              <a:rPr lang="es" b="0" i="0" u="none" baseline="0" dirty="0">
                <a:latin typeface="Verdana"/>
                <a:ea typeface="Verdana"/>
                <a:cs typeface="Verdana" panose="020B0604030504040204" pitchFamily="34" charset="0"/>
              </a:rPr>
              <a:t>)</a:t>
            </a:r>
            <a:r>
              <a:rPr lang="es" b="0" i="1" u="none" baseline="0" dirty="0">
                <a:latin typeface="Verdana"/>
                <a:ea typeface="Verdana"/>
                <a:cs typeface="Verdana" panose="020B0604030504040204" pitchFamily="34" charset="0"/>
              </a:rPr>
              <a:t>.</a:t>
            </a:r>
          </a:p>
          <a:p>
            <a:pPr algn="l" rtl="0">
              <a:spcAft>
                <a:spcPts val="400"/>
              </a:spcAft>
              <a:buClr>
                <a:schemeClr val="tx1"/>
              </a:buClr>
              <a:buSzPct val="150000"/>
            </a:pPr>
            <a:r>
              <a:rPr lang="es" b="0" i="0" u="none" baseline="0" dirty="0">
                <a:latin typeface="Verdana"/>
                <a:ea typeface="Verdana"/>
                <a:cs typeface="Verdana" panose="020B0604030504040204" pitchFamily="34" charset="0"/>
              </a:rPr>
              <a:t>2. El </a:t>
            </a:r>
            <a:r>
              <a:rPr lang="es" b="0" i="1" u="none" baseline="0" dirty="0">
                <a:latin typeface="Verdana"/>
                <a:ea typeface="Verdana"/>
                <a:cs typeface="Verdana" panose="020B0604030504040204" pitchFamily="34" charset="0"/>
              </a:rPr>
              <a:t>número de personas con discapacidad identificadas en los datos</a:t>
            </a:r>
            <a:r>
              <a:rPr lang="es" b="0" i="0" u="none" baseline="0" dirty="0">
                <a:latin typeface="Verdana"/>
                <a:ea typeface="Verdana"/>
                <a:cs typeface="Verdana" panose="020B0604030504040204" pitchFamily="34" charset="0"/>
              </a:rPr>
              <a:t> afectará al </a:t>
            </a:r>
            <a:r>
              <a:rPr lang="es" b="1" i="0" u="none" baseline="0" dirty="0">
                <a:latin typeface="Verdana"/>
                <a:ea typeface="Verdana"/>
                <a:cs typeface="Verdana" panose="020B0604030504040204" pitchFamily="34" charset="0"/>
              </a:rPr>
              <a:t>tamaño de la diferencia entre los resultados de las personas con y sin discapacidad </a:t>
            </a:r>
            <a:r>
              <a:rPr lang="es" b="0" i="0" u="none" baseline="0" dirty="0">
                <a:latin typeface="Verdana"/>
                <a:ea typeface="Verdana"/>
                <a:cs typeface="Verdana" panose="020B0604030504040204" pitchFamily="34" charset="0"/>
              </a:rPr>
              <a:t>en los datos.</a:t>
            </a:r>
          </a:p>
          <a:p>
            <a:pPr marL="0" marR="0" lvl="0" indent="0" algn="l" defTabSz="914400" rtl="0" eaLnBrk="1" fontAlgn="base" latinLnBrk="0" hangingPunct="1">
              <a:lnSpc>
                <a:spcPct val="100000"/>
              </a:lnSpc>
              <a:spcBef>
                <a:spcPct val="0"/>
              </a:spcBef>
              <a:spcAft>
                <a:spcPts val="400"/>
              </a:spcAft>
              <a:buClrTx/>
              <a:buSzTx/>
              <a:buFontTx/>
              <a:buNone/>
              <a:tabLst/>
            </a:pPr>
            <a:r>
              <a:rPr lang="es" b="0" i="1" u="none" baseline="0" dirty="0">
                <a:latin typeface="Verdana"/>
                <a:ea typeface="Verdana"/>
                <a:cs typeface="Verdana" panose="020B0604030504040204" pitchFamily="34" charset="0"/>
              </a:rPr>
              <a:t>Tabla: </a:t>
            </a:r>
            <a:r>
              <a:rPr lang="es" b="0" i="0" u="none" baseline="0" dirty="0">
                <a:effectLst/>
                <a:latin typeface="Verdana"/>
                <a:ea typeface="Verdana"/>
                <a:cs typeface="Verdana"/>
              </a:rPr>
              <a:t>Estado laboral la semana pasada: </a:t>
            </a:r>
            <a:r>
              <a:rPr kumimoji="0" lang="es" b="0" i="0" u="none" strike="noStrike" cap="none" normalizeH="0" baseline="0" dirty="0">
                <a:ln>
                  <a:noFill/>
                </a:ln>
                <a:effectLst/>
                <a:latin typeface="Verdana"/>
                <a:ea typeface="Verdana"/>
                <a:cs typeface="Verdana"/>
              </a:rPr>
              <a:t>% trabajando (entre 18 y 64 años de edad), destacando el punto límite recomendado de «mucha dificultad» en 1 ámbito)</a:t>
            </a:r>
            <a:endParaRPr lang="es" b="1" i="0" u="none" strike="noStrike" cap="none" normalizeH="0" baseline="0" dirty="0">
              <a:ln>
                <a:noFill/>
              </a:ln>
              <a:effectLst/>
              <a:latin typeface="Verdana"/>
              <a:ea typeface="Verdana"/>
              <a:cs typeface="Arial" panose="020B0604020202020204" pitchFamily="34" charset="0"/>
            </a:endParaRPr>
          </a:p>
          <a:p>
            <a:pPr algn="l" rtl="0">
              <a:buClr>
                <a:schemeClr val="tx1"/>
              </a:buClr>
              <a:buSzPct val="150000"/>
            </a:pPr>
            <a:endParaRPr lang="es" altLang="en-US" sz="2000" dirty="0">
              <a:ea typeface="Verdana" panose="020B0604030504040204" pitchFamily="34" charset="0"/>
              <a:cs typeface="Verdana" panose="020B0604030504040204" pitchFamily="34" charset="0"/>
            </a:endParaRPr>
          </a:p>
        </p:txBody>
      </p:sp>
      <p:graphicFrame>
        <p:nvGraphicFramePr>
          <p:cNvPr id="4" name="Content Placeholder 3" descr="Employment status&#10;&#10;A table with employment status last week: % working. It contains 1 domain: some difficulty, 2 domains: some difficulty, 1 domain: a lot of difficulty, and 1 domain: unable to do it. The table has prevalence, without disability, and with disability with some figures as an example.">
            <a:extLst>
              <a:ext uri="{FF2B5EF4-FFF2-40B4-BE49-F238E27FC236}">
                <a16:creationId xmlns:a16="http://schemas.microsoft.com/office/drawing/2014/main" id="{8F919EF6-D526-4B53-8BDF-1FF60DCF912D}"/>
              </a:ext>
            </a:extLst>
          </p:cNvPr>
          <p:cNvGraphicFramePr>
            <a:graphicFrameLocks noGrp="1"/>
          </p:cNvGraphicFramePr>
          <p:nvPr>
            <p:ph idx="1"/>
            <p:extLst>
              <p:ext uri="{D42A27DB-BD31-4B8C-83A1-F6EECF244321}">
                <p14:modId xmlns:p14="http://schemas.microsoft.com/office/powerpoint/2010/main" val="908814892"/>
              </p:ext>
            </p:extLst>
          </p:nvPr>
        </p:nvGraphicFramePr>
        <p:xfrm>
          <a:off x="1400737" y="3429000"/>
          <a:ext cx="9779881" cy="2566966"/>
        </p:xfrm>
        <a:graphic>
          <a:graphicData uri="http://schemas.openxmlformats.org/drawingml/2006/table">
            <a:tbl>
              <a:tblPr firstRow="1" firstCol="1" bandRow="1">
                <a:tableStyleId>{7DF18680-E054-41AD-8BC1-D1AEF772440D}</a:tableStyleId>
              </a:tblPr>
              <a:tblGrid>
                <a:gridCol w="2886231">
                  <a:extLst>
                    <a:ext uri="{9D8B030D-6E8A-4147-A177-3AD203B41FA5}">
                      <a16:colId xmlns:a16="http://schemas.microsoft.com/office/drawing/2014/main" val="20000"/>
                    </a:ext>
                  </a:extLst>
                </a:gridCol>
                <a:gridCol w="1085110">
                  <a:extLst>
                    <a:ext uri="{9D8B030D-6E8A-4147-A177-3AD203B41FA5}">
                      <a16:colId xmlns:a16="http://schemas.microsoft.com/office/drawing/2014/main" val="20001"/>
                    </a:ext>
                  </a:extLst>
                </a:gridCol>
                <a:gridCol w="1327667">
                  <a:extLst>
                    <a:ext uri="{9D8B030D-6E8A-4147-A177-3AD203B41FA5}">
                      <a16:colId xmlns:a16="http://schemas.microsoft.com/office/drawing/2014/main" val="20002"/>
                    </a:ext>
                  </a:extLst>
                </a:gridCol>
                <a:gridCol w="970217">
                  <a:extLst>
                    <a:ext uri="{9D8B030D-6E8A-4147-A177-3AD203B41FA5}">
                      <a16:colId xmlns:a16="http://schemas.microsoft.com/office/drawing/2014/main" val="20003"/>
                    </a:ext>
                  </a:extLst>
                </a:gridCol>
                <a:gridCol w="3510656">
                  <a:extLst>
                    <a:ext uri="{9D8B030D-6E8A-4147-A177-3AD203B41FA5}">
                      <a16:colId xmlns:a16="http://schemas.microsoft.com/office/drawing/2014/main" val="3165845672"/>
                    </a:ext>
                  </a:extLst>
                </a:gridCol>
              </a:tblGrid>
              <a:tr h="690554">
                <a:tc>
                  <a:txBody>
                    <a:bodyPr/>
                    <a:lstStyle/>
                    <a:p>
                      <a:pPr marL="0" marR="0" algn="ctr" rtl="0">
                        <a:lnSpc>
                          <a:spcPct val="115000"/>
                        </a:lnSpc>
                        <a:spcBef>
                          <a:spcPts val="0"/>
                        </a:spcBef>
                        <a:spcAft>
                          <a:spcPts val="0"/>
                        </a:spcAft>
                      </a:pPr>
                      <a:r>
                        <a:rPr lang="es" sz="1300" b="1" i="0" u="none" baseline="0" dirty="0">
                          <a:effectLst/>
                          <a:latin typeface="Verdana"/>
                          <a:ea typeface="Verdana"/>
                          <a:cs typeface="Arial"/>
                        </a:rPr>
                        <a:t>Definición de discapacidad</a:t>
                      </a:r>
                    </a:p>
                  </a:txBody>
                  <a:tcPr marL="45208" marR="45208" marT="0" marB="0"/>
                </a:tc>
                <a:tc>
                  <a:txBody>
                    <a:bodyPr/>
                    <a:lstStyle/>
                    <a:p>
                      <a:pPr marL="0" marR="0" algn="ctr" rtl="0">
                        <a:lnSpc>
                          <a:spcPct val="115000"/>
                        </a:lnSpc>
                        <a:spcBef>
                          <a:spcPts val="0"/>
                        </a:spcBef>
                        <a:spcAft>
                          <a:spcPts val="0"/>
                        </a:spcAft>
                      </a:pPr>
                      <a:r>
                        <a:rPr lang="es" sz="1100" b="1" i="0" u="none" baseline="0" dirty="0">
                          <a:effectLst/>
                          <a:latin typeface="Verdana"/>
                          <a:ea typeface="Verdana"/>
                          <a:cs typeface="Verdana"/>
                        </a:rPr>
                        <a:t>Prevalencia</a:t>
                      </a:r>
                      <a:endParaRPr lang="es" sz="1100" dirty="0">
                        <a:effectLst/>
                        <a:latin typeface="Verdana"/>
                        <a:ea typeface="Verdana"/>
                        <a:cs typeface="Arial"/>
                      </a:endParaRPr>
                    </a:p>
                  </a:txBody>
                  <a:tcPr marL="60277" marR="60277" marT="30086" marB="30086"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200" b="1" i="0" u="none" strike="noStrike" cap="none" normalizeH="0" baseline="0" dirty="0">
                          <a:ln>
                            <a:noFill/>
                          </a:ln>
                          <a:effectLst/>
                          <a:latin typeface="Verdana"/>
                          <a:ea typeface="Verdana"/>
                          <a:cs typeface="Verdana"/>
                        </a:rPr>
                        <a:t>Sin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 sz="1200" b="1" i="0" u="none" strike="noStrike" cap="none" normalizeH="0" baseline="0" dirty="0">
                          <a:ln>
                            <a:noFill/>
                          </a:ln>
                          <a:effectLst/>
                          <a:latin typeface="Verdana"/>
                          <a:ea typeface="Verdana"/>
                          <a:cs typeface="Verdana"/>
                        </a:rPr>
                        <a:t>discapacidad</a:t>
                      </a:r>
                      <a:endParaRPr kumimoji="0" lang="es" sz="1200" b="0" i="0" u="none" strike="noStrike" cap="none" normalizeH="0" baseline="0" dirty="0">
                        <a:ln>
                          <a:noFill/>
                        </a:ln>
                        <a:solidFill>
                          <a:schemeClr val="tx1"/>
                        </a:solidFill>
                        <a:effectLst/>
                        <a:latin typeface="Verdana"/>
                        <a:ea typeface="Verdana"/>
                        <a:cs typeface="Arial"/>
                      </a:endParaRPr>
                    </a:p>
                  </a:txBody>
                  <a:tcPr marL="60277" marR="60277" marT="30086" marB="30086"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900" b="1" i="0" u="none" strike="noStrike" cap="none" normalizeH="0" baseline="0" dirty="0">
                          <a:ln>
                            <a:noFill/>
                          </a:ln>
                          <a:effectLst/>
                          <a:latin typeface="Verdana"/>
                          <a:ea typeface="Verdana"/>
                          <a:cs typeface="Verdana"/>
                        </a:rPr>
                        <a:t>Con discapacidad</a:t>
                      </a:r>
                      <a:endParaRPr kumimoji="0" lang="es" sz="900" b="0" i="0" u="none" strike="noStrike" cap="none" normalizeH="0" baseline="0" dirty="0">
                        <a:ln>
                          <a:noFill/>
                        </a:ln>
                        <a:solidFill>
                          <a:schemeClr val="tx1"/>
                        </a:solidFill>
                        <a:effectLst/>
                        <a:latin typeface="Verdana"/>
                        <a:ea typeface="Verdana"/>
                        <a:cs typeface="Arial"/>
                      </a:endParaRPr>
                    </a:p>
                  </a:txBody>
                  <a:tcPr marL="60277" marR="60277" marT="30086" marB="30086"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1" i="0" u="none" strike="noStrike" cap="none" normalizeH="0" baseline="0">
                          <a:ln>
                            <a:noFill/>
                          </a:ln>
                          <a:solidFill>
                            <a:schemeClr val="bg1"/>
                          </a:solidFill>
                          <a:effectLst/>
                          <a:latin typeface="Verdana"/>
                          <a:ea typeface="Verdana"/>
                          <a:cs typeface="Arial"/>
                        </a:rPr>
                        <a:t>Diferencia (desigualdad entre personas con y sin discapacidad para este indicador)</a:t>
                      </a:r>
                    </a:p>
                  </a:txBody>
                  <a:tcPr marL="60277" marR="60277" marT="30086" marB="30086" anchor="b" horzOverflow="overflow"/>
                </a:tc>
                <a:extLst>
                  <a:ext uri="{0D108BD9-81ED-4DB2-BD59-A6C34878D82A}">
                    <a16:rowId xmlns:a16="http://schemas.microsoft.com/office/drawing/2014/main" val="10001"/>
                  </a:ext>
                </a:extLst>
              </a:tr>
              <a:tr h="465723">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 sz="1300" b="1" i="0" u="none" strike="noStrike" cap="none" normalizeH="0" baseline="0">
                          <a:ln>
                            <a:noFill/>
                          </a:ln>
                          <a:solidFill>
                            <a:schemeClr val="bg1"/>
                          </a:solidFill>
                          <a:effectLst/>
                        </a:rPr>
                        <a:t>«Alguna dificultad» en 1 ámbito</a:t>
                      </a:r>
                      <a:endParaRPr kumimoji="0" lang="es" altLang="en-US" sz="1300" b="0" i="0" u="none" strike="noStrike" cap="none" normalizeH="0" baseline="0" dirty="0">
                        <a:ln>
                          <a:noFill/>
                        </a:ln>
                        <a:solidFill>
                          <a:schemeClr val="bg1"/>
                        </a:solidFill>
                        <a:effectLst/>
                        <a:latin typeface="Verdana" charset="0"/>
                        <a:ea typeface="Times New Roman" charset="0"/>
                        <a:cs typeface="Arial" charset="0"/>
                      </a:endParaRPr>
                    </a:p>
                  </a:txBody>
                  <a:tcPr marL="60180" marR="60180" marT="30092" marB="30092" anchor="ctr" horzOverflow="overflow"/>
                </a:tc>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0" i="0" u="none" strike="noStrike" cap="none" normalizeH="0" baseline="0">
                          <a:ln>
                            <a:noFill/>
                          </a:ln>
                          <a:effectLst/>
                        </a:rPr>
                        <a:t>35,4</a:t>
                      </a:r>
                      <a:endParaRPr kumimoji="0" lang="es" altLang="en-US" sz="1300" b="0" i="0" u="none" strike="noStrike" cap="none" normalizeH="0" baseline="0" dirty="0">
                        <a:ln>
                          <a:noFill/>
                        </a:ln>
                        <a:solidFill>
                          <a:schemeClr val="tx1"/>
                        </a:solidFill>
                        <a:effectLst/>
                        <a:latin typeface="Verdana" charset="0"/>
                      </a:endParaRPr>
                    </a:p>
                  </a:txBody>
                  <a:tcPr marL="60180" marR="60180" marT="30092" marB="30092" anchor="ctr" horzOverflow="overflow"/>
                </a:tc>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0" i="0" u="none" strike="noStrike" cap="none" normalizeH="0" baseline="0">
                          <a:ln>
                            <a:noFill/>
                          </a:ln>
                          <a:effectLst/>
                        </a:rPr>
                        <a:t>76,6</a:t>
                      </a:r>
                      <a:endParaRPr kumimoji="0" lang="es" altLang="en-US" sz="1300" b="0" i="0" u="none" strike="noStrike" cap="none" normalizeH="0" baseline="0" dirty="0">
                        <a:ln>
                          <a:noFill/>
                        </a:ln>
                        <a:solidFill>
                          <a:schemeClr val="tx1"/>
                        </a:solidFill>
                        <a:effectLst/>
                        <a:latin typeface="Verdana" charset="0"/>
                        <a:ea typeface="Times New Roman" charset="0"/>
                        <a:cs typeface="Arial" charset="0"/>
                      </a:endParaRPr>
                    </a:p>
                  </a:txBody>
                  <a:tcPr marL="60180" marR="60180" marT="30095" marB="30095" anchor="ctr" horzOverflow="overflow"/>
                </a:tc>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0" i="0" u="none" strike="noStrike" cap="none" normalizeH="0" baseline="0">
                          <a:ln>
                            <a:noFill/>
                          </a:ln>
                          <a:effectLst/>
                        </a:rPr>
                        <a:t>60,2</a:t>
                      </a:r>
                      <a:endParaRPr kumimoji="0" lang="es" altLang="en-US" sz="1300" b="0" i="0" u="none" strike="noStrike" cap="none" normalizeH="0" baseline="0" dirty="0">
                        <a:ln>
                          <a:noFill/>
                        </a:ln>
                        <a:solidFill>
                          <a:schemeClr val="tx1"/>
                        </a:solidFill>
                        <a:effectLst/>
                        <a:latin typeface="Verdana" charset="0"/>
                        <a:ea typeface="Times New Roman" charset="0"/>
                        <a:cs typeface="Arial" charset="0"/>
                      </a:endParaRPr>
                    </a:p>
                  </a:txBody>
                  <a:tcPr marL="60180" marR="60180" marT="30090" marB="3009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1" i="0" u="none" strike="noStrike" cap="none" normalizeH="0" baseline="0">
                          <a:ln>
                            <a:noFill/>
                          </a:ln>
                          <a:solidFill>
                            <a:schemeClr val="tx1"/>
                          </a:solidFill>
                          <a:effectLst/>
                          <a:latin typeface="Verdana" charset="0"/>
                          <a:ea typeface="Times New Roman" charset="0"/>
                          <a:cs typeface="Arial" charset="0"/>
                        </a:rPr>
                        <a:t>16 %</a:t>
                      </a:r>
                    </a:p>
                  </a:txBody>
                  <a:tcPr marL="60180" marR="60180" marT="30090" marB="30090" anchor="ctr" horzOverflow="overflow"/>
                </a:tc>
                <a:extLst>
                  <a:ext uri="{0D108BD9-81ED-4DB2-BD59-A6C34878D82A}">
                    <a16:rowId xmlns:a16="http://schemas.microsoft.com/office/drawing/2014/main" val="10002"/>
                  </a:ext>
                </a:extLst>
              </a:tr>
              <a:tr h="401484">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 sz="1300" b="1" i="0" u="none" strike="noStrike" cap="none" normalizeH="0" baseline="0">
                          <a:ln>
                            <a:noFill/>
                          </a:ln>
                          <a:solidFill>
                            <a:schemeClr val="bg1"/>
                          </a:solidFill>
                          <a:effectLst/>
                        </a:rPr>
                        <a:t>«Alguna dificultad» en 2 ámbitos</a:t>
                      </a:r>
                      <a:endParaRPr kumimoji="0" lang="es" altLang="en-US" sz="1300" b="0" i="0" u="none" strike="noStrike" cap="none" normalizeH="0" baseline="0" dirty="0">
                        <a:ln>
                          <a:noFill/>
                        </a:ln>
                        <a:solidFill>
                          <a:schemeClr val="bg1"/>
                        </a:solidFill>
                        <a:effectLst/>
                        <a:latin typeface="Verdana" charset="0"/>
                        <a:ea typeface="Times New Roman" charset="0"/>
                        <a:cs typeface="Arial" charset="0"/>
                      </a:endParaRPr>
                    </a:p>
                  </a:txBody>
                  <a:tcPr marL="60180" marR="60180" marT="30092" marB="30092" anchor="ctr" horzOverflow="overflow"/>
                </a:tc>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0" i="0" u="none" strike="noStrike" cap="none" normalizeH="0" baseline="0">
                          <a:ln>
                            <a:noFill/>
                          </a:ln>
                          <a:effectLst/>
                        </a:rPr>
                        <a:t>14,9</a:t>
                      </a:r>
                      <a:endParaRPr kumimoji="0" lang="es" altLang="en-US" sz="1300" b="0" i="0" u="none" strike="noStrike" cap="none" normalizeH="0" baseline="0" dirty="0">
                        <a:ln>
                          <a:noFill/>
                        </a:ln>
                        <a:solidFill>
                          <a:schemeClr val="tx1"/>
                        </a:solidFill>
                        <a:effectLst/>
                        <a:latin typeface="Verdana" charset="0"/>
                      </a:endParaRPr>
                    </a:p>
                  </a:txBody>
                  <a:tcPr marL="60180" marR="60180" marT="30092" marB="30092" anchor="ctr" horzOverflow="overflow"/>
                </a:tc>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0" i="0" u="none" strike="noStrike" cap="none" normalizeH="0" baseline="0">
                          <a:ln>
                            <a:noFill/>
                          </a:ln>
                          <a:effectLst/>
                        </a:rPr>
                        <a:t>74,6</a:t>
                      </a:r>
                      <a:endParaRPr kumimoji="0" lang="es" altLang="en-US" sz="1300" b="0" i="0" u="none" strike="noStrike" cap="none" normalizeH="0" baseline="0" dirty="0">
                        <a:ln>
                          <a:noFill/>
                        </a:ln>
                        <a:solidFill>
                          <a:schemeClr val="tx1"/>
                        </a:solidFill>
                        <a:effectLst/>
                        <a:latin typeface="Verdana" charset="0"/>
                        <a:ea typeface="Times New Roman" charset="0"/>
                        <a:cs typeface="Arial" charset="0"/>
                      </a:endParaRPr>
                    </a:p>
                  </a:txBody>
                  <a:tcPr marL="60180" marR="60180" marT="30095" marB="30095" anchor="ctr" horzOverflow="overflow"/>
                </a:tc>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0" i="0" u="none" strike="noStrike" cap="none" normalizeH="0" baseline="0">
                          <a:ln>
                            <a:noFill/>
                          </a:ln>
                          <a:effectLst/>
                        </a:rPr>
                        <a:t>48,5</a:t>
                      </a:r>
                      <a:endParaRPr kumimoji="0" lang="es" altLang="en-US" sz="1300" b="0" i="0" u="none" strike="noStrike" cap="none" normalizeH="0" baseline="0" dirty="0">
                        <a:ln>
                          <a:noFill/>
                        </a:ln>
                        <a:solidFill>
                          <a:schemeClr val="tx1"/>
                        </a:solidFill>
                        <a:effectLst/>
                        <a:latin typeface="Verdana" charset="0"/>
                        <a:ea typeface="Times New Roman" charset="0"/>
                        <a:cs typeface="Arial" charset="0"/>
                      </a:endParaRPr>
                    </a:p>
                  </a:txBody>
                  <a:tcPr marL="60180" marR="60180" marT="30090" marB="3009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1" i="0" u="none" strike="noStrike" cap="none" normalizeH="0" baseline="0" dirty="0">
                          <a:ln>
                            <a:noFill/>
                          </a:ln>
                          <a:solidFill>
                            <a:schemeClr val="tx1"/>
                          </a:solidFill>
                          <a:effectLst/>
                          <a:latin typeface="Verdana" charset="0"/>
                          <a:ea typeface="Times New Roman" charset="0"/>
                          <a:cs typeface="Arial" charset="0"/>
                        </a:rPr>
                        <a:t>26 %</a:t>
                      </a:r>
                    </a:p>
                  </a:txBody>
                  <a:tcPr marL="60180" marR="60180" marT="30090" marB="30090" anchor="ctr" horzOverflow="overflow"/>
                </a:tc>
                <a:extLst>
                  <a:ext uri="{0D108BD9-81ED-4DB2-BD59-A6C34878D82A}">
                    <a16:rowId xmlns:a16="http://schemas.microsoft.com/office/drawing/2014/main" val="10003"/>
                  </a:ext>
                </a:extLst>
              </a:tr>
              <a:tr h="401484">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 sz="1300" b="1" i="0" u="none" strike="noStrike" cap="none" normalizeH="0" baseline="0">
                          <a:ln>
                            <a:noFill/>
                          </a:ln>
                          <a:solidFill>
                            <a:srgbClr val="FFFF00"/>
                          </a:solidFill>
                          <a:effectLst/>
                        </a:rPr>
                        <a:t>«Mucha dificultad» en 1 ámbito </a:t>
                      </a:r>
                      <a:endParaRPr kumimoji="0" lang="es" altLang="en-US" sz="1300" b="0" i="0" u="none" strike="noStrike" cap="none" normalizeH="0" baseline="0" dirty="0">
                        <a:ln>
                          <a:noFill/>
                        </a:ln>
                        <a:solidFill>
                          <a:srgbClr val="FFFF00"/>
                        </a:solidFill>
                        <a:effectLst/>
                        <a:latin typeface="Verdana"/>
                        <a:ea typeface="Times New Roman" charset="0"/>
                        <a:cs typeface="Arial"/>
                      </a:endParaRPr>
                    </a:p>
                  </a:txBody>
                  <a:tcPr marL="60180" marR="60180" marT="30092" marB="30092" anchor="ctr" horzOverflow="overflow"/>
                </a:tc>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0" i="0" u="none" strike="noStrike" cap="none" normalizeH="0" baseline="0">
                          <a:ln>
                            <a:noFill/>
                          </a:ln>
                          <a:effectLst/>
                        </a:rPr>
                        <a:t>6,6</a:t>
                      </a:r>
                      <a:endParaRPr kumimoji="0" lang="es" altLang="en-US" sz="1300" b="1" i="0" u="none" strike="noStrike" cap="none" normalizeH="0" baseline="0" dirty="0">
                        <a:ln>
                          <a:noFill/>
                        </a:ln>
                        <a:solidFill>
                          <a:schemeClr val="tx1"/>
                        </a:solidFill>
                        <a:effectLst/>
                        <a:latin typeface="Verdana" charset="0"/>
                      </a:endParaRPr>
                    </a:p>
                  </a:txBody>
                  <a:tcPr marL="60180" marR="60180" marT="30092" marB="30092" anchor="ctr" horzOverflow="overflow"/>
                </a:tc>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0" i="0" u="none" strike="noStrike" cap="none" normalizeH="0" baseline="0">
                          <a:ln>
                            <a:noFill/>
                          </a:ln>
                          <a:effectLst/>
                        </a:rPr>
                        <a:t>73,5</a:t>
                      </a:r>
                      <a:endParaRPr kumimoji="0" lang="es" altLang="en-US" sz="1300" b="1" i="0" u="none" strike="noStrike" cap="none" normalizeH="0" baseline="0" dirty="0">
                        <a:ln>
                          <a:noFill/>
                        </a:ln>
                        <a:solidFill>
                          <a:schemeClr val="tx1"/>
                        </a:solidFill>
                        <a:effectLst/>
                        <a:latin typeface="Verdana" charset="0"/>
                        <a:ea typeface="Times New Roman" charset="0"/>
                        <a:cs typeface="Arial" charset="0"/>
                      </a:endParaRPr>
                    </a:p>
                  </a:txBody>
                  <a:tcPr marL="60180" marR="60180" marT="30095" marB="30095" anchor="ctr" horzOverflow="overflow"/>
                </a:tc>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0" i="0" u="none" strike="noStrike" cap="none" normalizeH="0" baseline="0">
                          <a:ln>
                            <a:noFill/>
                          </a:ln>
                          <a:effectLst/>
                        </a:rPr>
                        <a:t>30,8</a:t>
                      </a:r>
                      <a:endParaRPr kumimoji="0" lang="es" altLang="en-US" sz="1300" b="1" i="0" u="none" strike="noStrike" cap="none" normalizeH="0" baseline="0" dirty="0">
                        <a:ln>
                          <a:noFill/>
                        </a:ln>
                        <a:solidFill>
                          <a:schemeClr val="tx1"/>
                        </a:solidFill>
                        <a:effectLst/>
                        <a:latin typeface="Verdana" charset="0"/>
                        <a:ea typeface="Times New Roman" charset="0"/>
                        <a:cs typeface="Arial" charset="0"/>
                      </a:endParaRPr>
                    </a:p>
                  </a:txBody>
                  <a:tcPr marL="60180" marR="60180" marT="30090" marB="3009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1" i="0" u="none" strike="noStrike" cap="none" normalizeH="0" baseline="0">
                          <a:ln>
                            <a:noFill/>
                          </a:ln>
                          <a:solidFill>
                            <a:schemeClr val="tx1"/>
                          </a:solidFill>
                          <a:effectLst/>
                          <a:latin typeface="Verdana" charset="0"/>
                          <a:ea typeface="Times New Roman" charset="0"/>
                          <a:cs typeface="Arial" charset="0"/>
                        </a:rPr>
                        <a:t>43 %</a:t>
                      </a:r>
                    </a:p>
                  </a:txBody>
                  <a:tcPr marL="60180" marR="60180" marT="30090" marB="30090" anchor="ctr" horzOverflow="overflow"/>
                </a:tc>
                <a:extLst>
                  <a:ext uri="{0D108BD9-81ED-4DB2-BD59-A6C34878D82A}">
                    <a16:rowId xmlns:a16="http://schemas.microsoft.com/office/drawing/2014/main" val="10004"/>
                  </a:ext>
                </a:extLst>
              </a:tr>
              <a:tr h="497841">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 sz="1300" b="1" i="0" u="none" strike="noStrike" cap="none" normalizeH="0" baseline="0">
                          <a:ln>
                            <a:noFill/>
                          </a:ln>
                          <a:solidFill>
                            <a:schemeClr val="bg1"/>
                          </a:solidFill>
                          <a:effectLst/>
                        </a:rPr>
                        <a:t>«No puedo hacerlo en absoluto» en 1 ámbito</a:t>
                      </a:r>
                      <a:endParaRPr kumimoji="0" lang="es" altLang="en-US" sz="1300" b="0" i="0" u="none" strike="noStrike" cap="none" normalizeH="0" baseline="0" dirty="0">
                        <a:ln>
                          <a:noFill/>
                        </a:ln>
                        <a:solidFill>
                          <a:schemeClr val="bg1"/>
                        </a:solidFill>
                        <a:effectLst/>
                        <a:latin typeface="Verdana" charset="0"/>
                        <a:ea typeface="Times New Roman" charset="0"/>
                        <a:cs typeface="Arial" charset="0"/>
                      </a:endParaRPr>
                    </a:p>
                  </a:txBody>
                  <a:tcPr marL="60180" marR="60180" marT="30092" marB="30092" anchor="ctr" horzOverflow="overflow"/>
                </a:tc>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0" i="0" u="none" strike="noStrike" cap="none" normalizeH="0" baseline="0">
                          <a:ln>
                            <a:noFill/>
                          </a:ln>
                          <a:effectLst/>
                        </a:rPr>
                        <a:t>1,2</a:t>
                      </a:r>
                      <a:endParaRPr kumimoji="0" lang="es" altLang="en-US" sz="1300" b="0" i="0" u="none" strike="noStrike" cap="none" normalizeH="0" baseline="0" dirty="0">
                        <a:ln>
                          <a:noFill/>
                        </a:ln>
                        <a:solidFill>
                          <a:schemeClr val="tx1"/>
                        </a:solidFill>
                        <a:effectLst/>
                        <a:latin typeface="Verdana" charset="0"/>
                      </a:endParaRPr>
                    </a:p>
                  </a:txBody>
                  <a:tcPr marL="60180" marR="60180" marT="30092" marB="30092" anchor="ctr" horzOverflow="overflow"/>
                </a:tc>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0" i="0" u="none" strike="noStrike" cap="none" normalizeH="0" baseline="0">
                          <a:ln>
                            <a:noFill/>
                          </a:ln>
                          <a:effectLst/>
                        </a:rPr>
                        <a:t>71,4</a:t>
                      </a:r>
                      <a:endParaRPr kumimoji="0" lang="es" altLang="en-US" sz="1300" b="0" i="0" u="none" strike="noStrike" cap="none" normalizeH="0" baseline="0" dirty="0">
                        <a:ln>
                          <a:noFill/>
                        </a:ln>
                        <a:solidFill>
                          <a:schemeClr val="tx1"/>
                        </a:solidFill>
                        <a:effectLst/>
                        <a:latin typeface="Verdana" charset="0"/>
                        <a:ea typeface="Times New Roman" charset="0"/>
                        <a:cs typeface="Arial" charset="0"/>
                      </a:endParaRPr>
                    </a:p>
                  </a:txBody>
                  <a:tcPr marL="60180" marR="60180" marT="30095" marB="30095" anchor="ctr" horzOverflow="overflow"/>
                </a:tc>
                <a:tc>
                  <a:txBody>
                    <a:bodyPr/>
                    <a:lstStyle>
                      <a:lvl1pPr>
                        <a:spcBef>
                          <a:spcPct val="20000"/>
                        </a:spcBef>
                        <a:buClr>
                          <a:schemeClr val="accent2"/>
                        </a:buClr>
                        <a:buFont typeface="Wingdings" charset="2"/>
                        <a:defRPr sz="2600">
                          <a:solidFill>
                            <a:schemeClr val="tx1"/>
                          </a:solidFill>
                          <a:latin typeface="Verdana" charset="0"/>
                        </a:defRPr>
                      </a:lvl1pPr>
                      <a:lvl2pPr marL="742950" indent="-285750">
                        <a:spcBef>
                          <a:spcPct val="20000"/>
                        </a:spcBef>
                        <a:buClr>
                          <a:schemeClr val="accent2"/>
                        </a:buClr>
                        <a:buFont typeface="Wingdings" charset="2"/>
                        <a:defRPr sz="2200">
                          <a:solidFill>
                            <a:schemeClr val="tx1"/>
                          </a:solidFill>
                          <a:latin typeface="Verdana" charset="0"/>
                        </a:defRPr>
                      </a:lvl2pPr>
                      <a:lvl3pPr marL="1143000" indent="-228600">
                        <a:spcBef>
                          <a:spcPct val="20000"/>
                        </a:spcBef>
                        <a:buClr>
                          <a:schemeClr val="accent2"/>
                        </a:buClr>
                        <a:buFont typeface="Wingdings" charset="2"/>
                        <a:defRPr sz="2100">
                          <a:solidFill>
                            <a:schemeClr val="tx1"/>
                          </a:solidFill>
                          <a:latin typeface="Verdana" charset="0"/>
                        </a:defRPr>
                      </a:lvl3pPr>
                      <a:lvl4pPr marL="1600200" indent="-228600">
                        <a:spcBef>
                          <a:spcPct val="20000"/>
                        </a:spcBef>
                        <a:buClr>
                          <a:schemeClr val="accent2"/>
                        </a:buClr>
                        <a:buFont typeface="Wingdings" charset="2"/>
                        <a:defRPr>
                          <a:solidFill>
                            <a:schemeClr val="tx1"/>
                          </a:solidFill>
                          <a:latin typeface="Verdana" charset="0"/>
                        </a:defRPr>
                      </a:lvl4pPr>
                      <a:lvl5pPr marL="2057400" indent="-228600">
                        <a:spcBef>
                          <a:spcPct val="25000"/>
                        </a:spcBef>
                        <a:buClr>
                          <a:schemeClr val="accent2"/>
                        </a:buClr>
                        <a:buFont typeface="Wingdings" charset="2"/>
                        <a:defRPr>
                          <a:solidFill>
                            <a:schemeClr val="tx1"/>
                          </a:solidFill>
                          <a:latin typeface="Verdana" charset="0"/>
                        </a:defRPr>
                      </a:lvl5pPr>
                      <a:lvl6pPr marL="2514600" indent="-228600" eaLnBrk="0" fontAlgn="base" hangingPunct="0">
                        <a:spcBef>
                          <a:spcPct val="25000"/>
                        </a:spcBef>
                        <a:spcAft>
                          <a:spcPct val="0"/>
                        </a:spcAft>
                        <a:buClr>
                          <a:schemeClr val="accent2"/>
                        </a:buClr>
                        <a:buFont typeface="Wingdings" charset="2"/>
                        <a:defRPr>
                          <a:solidFill>
                            <a:schemeClr val="tx1"/>
                          </a:solidFill>
                          <a:latin typeface="Verdana" charset="0"/>
                        </a:defRPr>
                      </a:lvl6pPr>
                      <a:lvl7pPr marL="2971800" indent="-228600" eaLnBrk="0" fontAlgn="base" hangingPunct="0">
                        <a:spcBef>
                          <a:spcPct val="25000"/>
                        </a:spcBef>
                        <a:spcAft>
                          <a:spcPct val="0"/>
                        </a:spcAft>
                        <a:buClr>
                          <a:schemeClr val="accent2"/>
                        </a:buClr>
                        <a:buFont typeface="Wingdings" charset="2"/>
                        <a:defRPr>
                          <a:solidFill>
                            <a:schemeClr val="tx1"/>
                          </a:solidFill>
                          <a:latin typeface="Verdana" charset="0"/>
                        </a:defRPr>
                      </a:lvl7pPr>
                      <a:lvl8pPr marL="3429000" indent="-228600" eaLnBrk="0" fontAlgn="base" hangingPunct="0">
                        <a:spcBef>
                          <a:spcPct val="25000"/>
                        </a:spcBef>
                        <a:spcAft>
                          <a:spcPct val="0"/>
                        </a:spcAft>
                        <a:buClr>
                          <a:schemeClr val="accent2"/>
                        </a:buClr>
                        <a:buFont typeface="Wingdings" charset="2"/>
                        <a:defRPr>
                          <a:solidFill>
                            <a:schemeClr val="tx1"/>
                          </a:solidFill>
                          <a:latin typeface="Verdana" charset="0"/>
                        </a:defRPr>
                      </a:lvl8pPr>
                      <a:lvl9pPr marL="3886200" indent="-228600" eaLnBrk="0" fontAlgn="base" hangingPunct="0">
                        <a:spcBef>
                          <a:spcPct val="25000"/>
                        </a:spcBef>
                        <a:spcAft>
                          <a:spcPct val="0"/>
                        </a:spcAft>
                        <a:buClr>
                          <a:schemeClr val="accent2"/>
                        </a:buClr>
                        <a:buFont typeface="Wingdings" charset="2"/>
                        <a:defRPr>
                          <a:solidFill>
                            <a:schemeClr val="tx1"/>
                          </a:solidFill>
                          <a:latin typeface="Verdan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0" i="0" u="none" strike="noStrike" cap="none" normalizeH="0" baseline="0">
                          <a:ln>
                            <a:noFill/>
                          </a:ln>
                          <a:effectLst/>
                        </a:rPr>
                        <a:t>14,6</a:t>
                      </a:r>
                      <a:endParaRPr kumimoji="0" lang="es" altLang="en-US" sz="1300" b="0" i="0" u="none" strike="noStrike" cap="none" normalizeH="0" baseline="0" dirty="0">
                        <a:ln>
                          <a:noFill/>
                        </a:ln>
                        <a:solidFill>
                          <a:schemeClr val="tx1"/>
                        </a:solidFill>
                        <a:effectLst/>
                        <a:latin typeface="Verdana" charset="0"/>
                        <a:ea typeface="Times New Roman" charset="0"/>
                        <a:cs typeface="Arial" charset="0"/>
                      </a:endParaRPr>
                    </a:p>
                  </a:txBody>
                  <a:tcPr marL="60180" marR="60180" marT="30090" marB="3009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 sz="1300" b="1" i="0" u="none" strike="noStrike" cap="none" normalizeH="0" baseline="0" dirty="0">
                          <a:ln>
                            <a:noFill/>
                          </a:ln>
                          <a:solidFill>
                            <a:schemeClr val="tx1"/>
                          </a:solidFill>
                          <a:effectLst/>
                          <a:latin typeface="Verdana" charset="0"/>
                          <a:ea typeface="Times New Roman" charset="0"/>
                          <a:cs typeface="Arial" charset="0"/>
                        </a:rPr>
                        <a:t>57 %</a:t>
                      </a:r>
                    </a:p>
                  </a:txBody>
                  <a:tcPr marL="60180" marR="60180" marT="30090" marB="30090" anchor="ctr" horzOverflow="overflow"/>
                </a:tc>
                <a:extLst>
                  <a:ext uri="{0D108BD9-81ED-4DB2-BD59-A6C34878D82A}">
                    <a16:rowId xmlns:a16="http://schemas.microsoft.com/office/drawing/2014/main" val="10005"/>
                  </a:ext>
                </a:extLst>
              </a:tr>
            </a:tbl>
          </a:graphicData>
        </a:graphic>
      </p:graphicFrame>
      <p:sp>
        <p:nvSpPr>
          <p:cNvPr id="3" name="TextBox 2">
            <a:extLst>
              <a:ext uri="{FF2B5EF4-FFF2-40B4-BE49-F238E27FC236}">
                <a16:creationId xmlns:a16="http://schemas.microsoft.com/office/drawing/2014/main" id="{A7D0A426-2CF1-481D-7270-1D84D380DF28}"/>
              </a:ext>
            </a:extLst>
          </p:cNvPr>
          <p:cNvSpPr txBox="1"/>
          <p:nvPr/>
        </p:nvSpPr>
        <p:spPr>
          <a:xfrm>
            <a:off x="3158836" y="6332464"/>
            <a:ext cx="8547295"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6" name="TextBox 5">
            <a:extLst>
              <a:ext uri="{FF2B5EF4-FFF2-40B4-BE49-F238E27FC236}">
                <a16:creationId xmlns:a16="http://schemas.microsoft.com/office/drawing/2014/main" id="{D774AC4D-3A44-DADC-7598-21DF65F12306}"/>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12</a:t>
            </a:fld>
            <a:endParaRPr lang="es" sz="1000" dirty="0"/>
          </a:p>
        </p:txBody>
      </p:sp>
    </p:spTree>
    <p:extLst>
      <p:ext uri="{BB962C8B-B14F-4D97-AF65-F5344CB8AC3E}">
        <p14:creationId xmlns:p14="http://schemas.microsoft.com/office/powerpoint/2010/main" val="1733413989"/>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E6E088-515F-8CC2-2530-7217C241432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4689" y="0"/>
            <a:ext cx="11567311" cy="6010466"/>
          </a:xfrm>
          <a:prstGeom prst="rect">
            <a:avLst/>
          </a:prstGeom>
        </p:spPr>
      </p:pic>
      <p:sp>
        <p:nvSpPr>
          <p:cNvPr id="3" name="Title 2"/>
          <p:cNvSpPr>
            <a:spLocks noGrp="1"/>
          </p:cNvSpPr>
          <p:nvPr>
            <p:ph type="title"/>
          </p:nvPr>
        </p:nvSpPr>
        <p:spPr>
          <a:xfrm>
            <a:off x="1242291" y="2228419"/>
            <a:ext cx="9990282" cy="3140217"/>
          </a:xfrm>
        </p:spPr>
        <p:txBody>
          <a:bodyPr>
            <a:normAutofit/>
          </a:bodyPr>
          <a:lstStyle/>
          <a:p>
            <a:pPr algn="l" rtl="0"/>
            <a:r>
              <a:rPr lang="es" sz="3600" b="1" i="0" u="none" baseline="0" dirty="0">
                <a:latin typeface="Verdana"/>
                <a:ea typeface="Verdana"/>
                <a:cs typeface="Times New Roman"/>
              </a:rPr>
              <a:t>Por qué la definición de discapacidad es importante para la promoción</a:t>
            </a:r>
          </a:p>
        </p:txBody>
      </p:sp>
      <p:sp>
        <p:nvSpPr>
          <p:cNvPr id="4" name="TextBox 3">
            <a:extLst>
              <a:ext uri="{FF2B5EF4-FFF2-40B4-BE49-F238E27FC236}">
                <a16:creationId xmlns:a16="http://schemas.microsoft.com/office/drawing/2014/main" id="{785143BA-4F23-3449-6D51-403139AF39E2}"/>
              </a:ext>
            </a:extLst>
          </p:cNvPr>
          <p:cNvSpPr txBox="1"/>
          <p:nvPr/>
        </p:nvSpPr>
        <p:spPr>
          <a:xfrm>
            <a:off x="3127664" y="6332464"/>
            <a:ext cx="8578467"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5" name="TextBox 4">
            <a:extLst>
              <a:ext uri="{FF2B5EF4-FFF2-40B4-BE49-F238E27FC236}">
                <a16:creationId xmlns:a16="http://schemas.microsoft.com/office/drawing/2014/main" id="{1EEE457E-7319-1D76-7D5A-3CBAFF25D313}"/>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13</a:t>
            </a:fld>
            <a:endParaRPr lang="es" sz="1000" dirty="0"/>
          </a:p>
        </p:txBody>
      </p:sp>
    </p:spTree>
    <p:extLst>
      <p:ext uri="{BB962C8B-B14F-4D97-AF65-F5344CB8AC3E}">
        <p14:creationId xmlns:p14="http://schemas.microsoft.com/office/powerpoint/2010/main" val="3114435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2ED8AC-50D1-97C9-FA96-D3EF1B25241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p:cNvSpPr>
            <a:spLocks noGrp="1"/>
          </p:cNvSpPr>
          <p:nvPr>
            <p:ph type="title"/>
          </p:nvPr>
        </p:nvSpPr>
        <p:spPr>
          <a:xfrm>
            <a:off x="1292161" y="84597"/>
            <a:ext cx="9542094" cy="1332820"/>
          </a:xfrm>
        </p:spPr>
        <p:txBody>
          <a:bodyPr>
            <a:normAutofit fontScale="90000"/>
          </a:bodyPr>
          <a:lstStyle/>
          <a:p>
            <a:pPr algn="l" rtl="0"/>
            <a:br>
              <a:rPr lang="es" b="0">
                <a:ea typeface="+mj-lt"/>
                <a:cs typeface="+mj-lt"/>
              </a:rPr>
            </a:br>
            <a:br>
              <a:rPr lang="es" b="0">
                <a:ea typeface="+mj-lt"/>
                <a:cs typeface="+mj-lt"/>
              </a:rPr>
            </a:br>
            <a:r>
              <a:rPr lang="es" sz="3200" b="1" i="0" u="none" baseline="0">
                <a:solidFill>
                  <a:srgbClr val="C00000"/>
                </a:solidFill>
                <a:latin typeface="Verdana"/>
                <a:ea typeface="+mj-lt"/>
                <a:cs typeface="+mj-lt"/>
              </a:rPr>
              <a:t>¿Qué ocurre cuando la discapacidad se define de forma más amplia?</a:t>
            </a:r>
            <a:endParaRPr lang="es" sz="3200" dirty="0">
              <a:solidFill>
                <a:srgbClr val="C00000"/>
              </a:solidFill>
              <a:latin typeface="Verdana"/>
              <a:ea typeface="Verdana"/>
            </a:endParaRPr>
          </a:p>
          <a:p>
            <a:endParaRPr lang="es" dirty="0"/>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292161" y="1668386"/>
            <a:ext cx="10413970" cy="4662910"/>
          </a:xfrm>
        </p:spPr>
        <p:txBody>
          <a:bodyPr vert="horz" lIns="91440" tIns="45720" rIns="91440" bIns="45720" rtlCol="0" anchor="t">
            <a:noAutofit/>
          </a:bodyPr>
          <a:lstStyle/>
          <a:p>
            <a:pPr marL="0" lvl="0" indent="0" algn="l" rtl="0">
              <a:spcAft>
                <a:spcPts val="600"/>
              </a:spcAft>
              <a:buNone/>
            </a:pPr>
            <a:r>
              <a:rPr lang="es" sz="1900" b="0" i="0" u="none" baseline="0" dirty="0">
                <a:effectLst/>
                <a:latin typeface="Verdana"/>
                <a:ea typeface="Times New Roman" panose="02020603050405020304" pitchFamily="18" charset="0"/>
                <a:cs typeface="Times New Roman"/>
              </a:rPr>
              <a:t>Cuando la </a:t>
            </a:r>
            <a:r>
              <a:rPr lang="es" sz="1900" b="1" i="0" u="none" baseline="0" dirty="0">
                <a:effectLst/>
                <a:latin typeface="Verdana"/>
                <a:ea typeface="Times New Roman" panose="02020603050405020304" pitchFamily="18" charset="0"/>
                <a:cs typeface="Times New Roman"/>
              </a:rPr>
              <a:t>discapacidad se define de manera más amplia</a:t>
            </a:r>
            <a:r>
              <a:rPr lang="es" sz="1900" b="0" i="0" u="none" baseline="0" dirty="0">
                <a:effectLst/>
                <a:latin typeface="Verdana"/>
                <a:ea typeface="Times New Roman" panose="02020603050405020304" pitchFamily="18" charset="0"/>
                <a:cs typeface="Times New Roman"/>
              </a:rPr>
              <a:t>, o con un </a:t>
            </a:r>
            <a:r>
              <a:rPr lang="es" sz="1900" b="0" i="0" u="none" baseline="0" dirty="0">
                <a:latin typeface="Verdana"/>
                <a:ea typeface="Times New Roman" panose="02020603050405020304" pitchFamily="18" charset="0"/>
                <a:cs typeface="Times New Roman"/>
              </a:rPr>
              <a:t>punto límite</a:t>
            </a:r>
            <a:r>
              <a:rPr lang="es" sz="1900" b="0" i="0" u="none" baseline="0" dirty="0">
                <a:effectLst/>
                <a:latin typeface="Verdana"/>
                <a:ea typeface="Times New Roman" panose="02020603050405020304" pitchFamily="18" charset="0"/>
                <a:cs typeface="Times New Roman"/>
              </a:rPr>
              <a:t> más bajo, como «alguna dificultad» en un ámbito, entonces:</a:t>
            </a:r>
            <a:endParaRPr lang="es" sz="1900" dirty="0">
              <a:effectLst/>
              <a:latin typeface="Times New Roman"/>
              <a:ea typeface="Verdana" panose="020B0604030504040204" pitchFamily="34" charset="0"/>
              <a:cs typeface="Times New Roman"/>
            </a:endParaRPr>
          </a:p>
          <a:p>
            <a:pPr marL="742950" lvl="1" indent="-285750" algn="l" rtl="0">
              <a:spcAft>
                <a:spcPts val="600"/>
              </a:spcAft>
              <a:buFont typeface="+mj-lt"/>
              <a:buAutoNum type="arabicPeriod"/>
            </a:pPr>
            <a:r>
              <a:rPr lang="es" sz="1900" b="0" i="0" u="none" baseline="0" dirty="0">
                <a:latin typeface="Verdana"/>
                <a:ea typeface="Times New Roman" panose="02020603050405020304" pitchFamily="18" charset="0"/>
                <a:cs typeface="Times New Roman"/>
              </a:rPr>
              <a:t>Se identificarán más</a:t>
            </a:r>
            <a:r>
              <a:rPr lang="es" sz="1900" b="0" i="0" u="none" baseline="0" dirty="0">
                <a:effectLst/>
                <a:latin typeface="Verdana"/>
                <a:ea typeface="Times New Roman" panose="02020603050405020304" pitchFamily="18" charset="0"/>
                <a:cs typeface="Times New Roman"/>
              </a:rPr>
              <a:t> </a:t>
            </a:r>
            <a:r>
              <a:rPr lang="es" sz="1900" b="0" i="0" u="none" baseline="0" dirty="0">
                <a:latin typeface="Verdana"/>
                <a:ea typeface="Times New Roman" panose="02020603050405020304" pitchFamily="18" charset="0"/>
                <a:cs typeface="Times New Roman"/>
              </a:rPr>
              <a:t>personas</a:t>
            </a:r>
            <a:r>
              <a:rPr lang="es" sz="1900" b="0" i="0" u="none" baseline="0" dirty="0">
                <a:effectLst/>
                <a:latin typeface="Verdana"/>
                <a:ea typeface="Times New Roman" panose="02020603050405020304" pitchFamily="18" charset="0"/>
                <a:cs typeface="Times New Roman"/>
              </a:rPr>
              <a:t> con discapacidad en los </a:t>
            </a:r>
            <a:r>
              <a:rPr lang="es" sz="1900" b="0" i="0" u="none" baseline="0" dirty="0">
                <a:latin typeface="Verdana"/>
                <a:ea typeface="Times New Roman" panose="02020603050405020304" pitchFamily="18" charset="0"/>
                <a:cs typeface="Times New Roman"/>
              </a:rPr>
              <a:t>datos</a:t>
            </a:r>
            <a:r>
              <a:rPr lang="es" sz="1900" b="0" i="0" u="none" baseline="0" dirty="0">
                <a:effectLst/>
                <a:latin typeface="Verdana"/>
                <a:ea typeface="Times New Roman" panose="02020603050405020304" pitchFamily="18" charset="0"/>
                <a:cs typeface="Times New Roman"/>
              </a:rPr>
              <a:t> de ese indicador, incluyendo más personas con menores «dificultades» de funcionamiento relativas a su discapacidad. </a:t>
            </a:r>
            <a:r>
              <a:rPr lang="es" sz="1900" b="0" i="0" u="none" baseline="0" dirty="0">
                <a:latin typeface="Verdana"/>
                <a:ea typeface="Times New Roman" panose="02020603050405020304" pitchFamily="18" charset="0"/>
                <a:cs typeface="Times New Roman"/>
              </a:rPr>
              <a:t>Por ejemplo, utilizar gafas para ver de lejos.</a:t>
            </a:r>
            <a:endParaRPr lang="es" sz="1900" dirty="0">
              <a:effectLst/>
              <a:latin typeface="Times New Roman"/>
              <a:ea typeface="Verdana" panose="020B0604030504040204" pitchFamily="34" charset="0"/>
              <a:cs typeface="Times New Roman" panose="02020603050405020304" pitchFamily="18" charset="0"/>
            </a:endParaRPr>
          </a:p>
          <a:p>
            <a:pPr marL="742950" lvl="1" indent="-285750" algn="l" rtl="0">
              <a:spcAft>
                <a:spcPts val="600"/>
              </a:spcAft>
              <a:buFont typeface="+mj-lt"/>
              <a:buAutoNum type="arabicPeriod"/>
            </a:pPr>
            <a:r>
              <a:rPr lang="es" sz="1900" b="0" i="0" u="none" baseline="0" dirty="0">
                <a:latin typeface="Verdana"/>
                <a:ea typeface="Times New Roman" panose="02020603050405020304" pitchFamily="18" charset="0"/>
                <a:cs typeface="Times New Roman"/>
              </a:rPr>
              <a:t>Las personas con menores «dificultades»</a:t>
            </a:r>
            <a:r>
              <a:rPr lang="es" sz="1900" b="0" i="0" u="none" baseline="0" dirty="0">
                <a:effectLst/>
                <a:latin typeface="Verdana"/>
                <a:ea typeface="Times New Roman" panose="02020603050405020304" pitchFamily="18" charset="0"/>
                <a:cs typeface="Times New Roman"/>
              </a:rPr>
              <a:t> tendrán más probabilidades de estar empleadas que aquellas </a:t>
            </a:r>
            <a:r>
              <a:rPr lang="es" sz="1900" b="0" i="0" u="none" baseline="0" dirty="0">
                <a:latin typeface="Verdana"/>
                <a:ea typeface="Times New Roman" panose="02020603050405020304" pitchFamily="18" charset="0"/>
                <a:cs typeface="Times New Roman"/>
              </a:rPr>
              <a:t>con mayores «dificultades»,</a:t>
            </a:r>
            <a:r>
              <a:rPr lang="es" sz="1900" b="0" i="0" u="none" baseline="0" dirty="0">
                <a:effectLst/>
                <a:latin typeface="Verdana"/>
                <a:ea typeface="Times New Roman" panose="02020603050405020304" pitchFamily="18" charset="0"/>
                <a:cs typeface="Times New Roman"/>
              </a:rPr>
              <a:t> por lo que incluir</a:t>
            </a:r>
            <a:r>
              <a:rPr lang="es" sz="1900" b="0" i="0" u="none" baseline="0" dirty="0">
                <a:latin typeface="Verdana"/>
                <a:ea typeface="Times New Roman" panose="02020603050405020304" pitchFamily="18" charset="0"/>
                <a:cs typeface="Times New Roman"/>
              </a:rPr>
              <a:t> a personas de la categoría de menor dificultad aumentará el nivel de empleo en todo el grupo de personas identificadas con discapacidad.</a:t>
            </a:r>
            <a:endParaRPr lang="es" sz="1900" dirty="0">
              <a:effectLst/>
              <a:latin typeface="Times New Roman"/>
              <a:ea typeface="Verdana" panose="020B0604030504040204" pitchFamily="34" charset="0"/>
              <a:cs typeface="Times New Roman"/>
            </a:endParaRPr>
          </a:p>
          <a:p>
            <a:pPr marL="742950" lvl="1" indent="-285750" algn="l" rtl="0">
              <a:spcAft>
                <a:spcPts val="600"/>
              </a:spcAft>
              <a:buFont typeface="+mj-lt"/>
              <a:buAutoNum type="arabicPeriod"/>
            </a:pPr>
            <a:r>
              <a:rPr lang="es" sz="1900" b="0" i="0" u="none" baseline="0" dirty="0">
                <a:effectLst/>
                <a:latin typeface="Verdana"/>
                <a:ea typeface="Times New Roman" panose="02020603050405020304" pitchFamily="18" charset="0"/>
                <a:cs typeface="Times New Roman"/>
              </a:rPr>
              <a:t>Las diferencias en las tasas de empleo de las </a:t>
            </a:r>
            <a:r>
              <a:rPr lang="es" sz="1900" b="0" i="0" u="none" baseline="0" dirty="0">
                <a:latin typeface="Verdana"/>
                <a:ea typeface="Times New Roman" panose="02020603050405020304" pitchFamily="18" charset="0"/>
                <a:cs typeface="Times New Roman"/>
              </a:rPr>
              <a:t>personas </a:t>
            </a:r>
            <a:r>
              <a:rPr lang="es" sz="1900" b="0" i="0" u="none" baseline="0" dirty="0">
                <a:effectLst/>
                <a:latin typeface="Verdana"/>
                <a:ea typeface="Times New Roman" panose="02020603050405020304" pitchFamily="18" charset="0"/>
                <a:cs typeface="Times New Roman"/>
              </a:rPr>
              <a:t>con y sin discapacidad parecerán menores.</a:t>
            </a:r>
            <a:r>
              <a:rPr lang="es" sz="1900" b="0" i="0" u="none" baseline="0" dirty="0">
                <a:latin typeface="Verdana"/>
                <a:ea typeface="Times New Roman" panose="02020603050405020304" pitchFamily="18" charset="0"/>
                <a:cs typeface="Times New Roman"/>
              </a:rPr>
              <a:t> </a:t>
            </a:r>
            <a:endParaRPr lang="es" sz="1900" dirty="0">
              <a:effectLst/>
              <a:latin typeface="Times New Roman"/>
              <a:ea typeface="Verdana" panose="020B0604030504040204" pitchFamily="34" charset="0"/>
              <a:cs typeface="Times New Roman" panose="02020603050405020304" pitchFamily="18" charset="0"/>
            </a:endParaRPr>
          </a:p>
          <a:p>
            <a:pPr marL="742950" lvl="1" indent="-285750" algn="l" rtl="0">
              <a:spcAft>
                <a:spcPts val="1200"/>
              </a:spcAft>
              <a:buFont typeface="+mj-lt"/>
              <a:buAutoNum type="arabicPeriod"/>
            </a:pPr>
            <a:r>
              <a:rPr lang="es" sz="1900" b="0" i="0" u="none" baseline="0" dirty="0">
                <a:effectLst/>
                <a:latin typeface="Verdana"/>
                <a:ea typeface="Times New Roman" panose="02020603050405020304" pitchFamily="18" charset="0"/>
                <a:cs typeface="Times New Roman"/>
              </a:rPr>
              <a:t>Esto sugerirá que estamos más cerca de conseguir los objetivos </a:t>
            </a:r>
            <a:r>
              <a:rPr lang="es" sz="1900" b="0" i="0" u="none" baseline="0" dirty="0">
                <a:latin typeface="Verdana"/>
                <a:ea typeface="Times New Roman" panose="02020603050405020304" pitchFamily="18" charset="0"/>
                <a:cs typeface="Times New Roman"/>
              </a:rPr>
              <a:t>de la CDPD y los ODS </a:t>
            </a:r>
            <a:r>
              <a:rPr lang="es" sz="1900" b="0" i="0" u="none" baseline="0" dirty="0">
                <a:effectLst/>
                <a:latin typeface="Verdana"/>
                <a:ea typeface="Times New Roman" panose="02020603050405020304" pitchFamily="18" charset="0"/>
                <a:cs typeface="Times New Roman"/>
              </a:rPr>
              <a:t>en términos de igualdad e inclusión para ese indicador.</a:t>
            </a:r>
            <a:endParaRPr lang="es" sz="1900" dirty="0">
              <a:effectLst/>
              <a:latin typeface="Times New Roman"/>
              <a:ea typeface="Verdana" panose="020B0604030504040204" pitchFamily="34" charset="0"/>
              <a:cs typeface="Times New Roman"/>
            </a:endParaRPr>
          </a:p>
          <a:p>
            <a:pPr algn="l" rtl="0">
              <a:lnSpc>
                <a:spcPct val="100000"/>
              </a:lnSpc>
              <a:spcBef>
                <a:spcPts val="0"/>
              </a:spcBef>
              <a:spcAft>
                <a:spcPts val="1200"/>
              </a:spcAft>
            </a:pPr>
            <a:endParaRPr lang="es" sz="2800" dirty="0">
              <a:effectLst/>
              <a:ea typeface="Verdana" panose="020B060403050404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1B7BC4-4493-4A7D-41E2-8EFED1026217}"/>
              </a:ext>
            </a:extLst>
          </p:cNvPr>
          <p:cNvSpPr txBox="1"/>
          <p:nvPr/>
        </p:nvSpPr>
        <p:spPr>
          <a:xfrm>
            <a:off x="3169228" y="6332464"/>
            <a:ext cx="8536904"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6" name="TextBox 5">
            <a:extLst>
              <a:ext uri="{FF2B5EF4-FFF2-40B4-BE49-F238E27FC236}">
                <a16:creationId xmlns:a16="http://schemas.microsoft.com/office/drawing/2014/main" id="{250ACE63-7CE3-1019-F39C-72B446444CF2}"/>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14</a:t>
            </a:fld>
            <a:endParaRPr lang="es" sz="1000" dirty="0"/>
          </a:p>
        </p:txBody>
      </p:sp>
    </p:spTree>
    <p:extLst>
      <p:ext uri="{BB962C8B-B14F-4D97-AF65-F5344CB8AC3E}">
        <p14:creationId xmlns:p14="http://schemas.microsoft.com/office/powerpoint/2010/main" val="1017872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7E12B0F-A1D6-611E-BF3B-D6CE7E1D96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4" name="Title 3">
            <a:extLst>
              <a:ext uri="{FF2B5EF4-FFF2-40B4-BE49-F238E27FC236}">
                <a16:creationId xmlns:a16="http://schemas.microsoft.com/office/drawing/2014/main" id="{C097C802-532F-A49C-D131-8F1117D34D38}"/>
              </a:ext>
            </a:extLst>
          </p:cNvPr>
          <p:cNvSpPr>
            <a:spLocks noGrp="1"/>
          </p:cNvSpPr>
          <p:nvPr>
            <p:ph type="title"/>
          </p:nvPr>
        </p:nvSpPr>
        <p:spPr>
          <a:xfrm>
            <a:off x="1334430" y="353401"/>
            <a:ext cx="10567058" cy="1040516"/>
          </a:xfrm>
        </p:spPr>
        <p:txBody>
          <a:bodyPr>
            <a:normAutofit fontScale="90000"/>
          </a:bodyPr>
          <a:lstStyle/>
          <a:p>
            <a:pPr algn="l" rtl="0"/>
            <a:r>
              <a:rPr lang="es" sz="3600" b="0" i="0" u="none" baseline="0">
                <a:solidFill>
                  <a:srgbClr val="C00000"/>
                </a:solidFill>
                <a:latin typeface="+mj-lt"/>
                <a:ea typeface="+mj-lt"/>
                <a:cs typeface="+mj-lt"/>
              </a:rPr>
              <a:t> </a:t>
            </a:r>
            <a:br>
              <a:rPr lang="es" sz="3600" b="0">
                <a:solidFill>
                  <a:srgbClr val="C00000"/>
                </a:solidFill>
                <a:ea typeface="+mj-lt"/>
                <a:cs typeface="+mj-lt"/>
              </a:rPr>
            </a:br>
            <a:r>
              <a:rPr lang="es" sz="2800" b="1" i="0" u="none" baseline="0">
                <a:solidFill>
                  <a:srgbClr val="C00000"/>
                </a:solidFill>
                <a:latin typeface="Verdana"/>
                <a:ea typeface="+mj-lt"/>
                <a:cs typeface="+mj-lt"/>
              </a:rPr>
              <a:t>¿Qué ocurre cuando la discapacidad se define de forma más estricta?</a:t>
            </a:r>
            <a:endParaRPr lang="es" sz="2800" dirty="0">
              <a:solidFill>
                <a:srgbClr val="C00000"/>
              </a:solidFill>
              <a:latin typeface="Verdana"/>
              <a:ea typeface="+mj-lt"/>
              <a:cs typeface="+mj-lt"/>
            </a:endParaRPr>
          </a:p>
          <a:p>
            <a:endParaRPr lang="es" dirty="0">
              <a:solidFill>
                <a:srgbClr val="C00000"/>
              </a:solidFill>
              <a:ea typeface="+mj-lt"/>
              <a:cs typeface="+mj-lt"/>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334430" y="1286754"/>
            <a:ext cx="10677461" cy="5168820"/>
          </a:xfrm>
        </p:spPr>
        <p:txBody>
          <a:bodyPr vert="horz" lIns="91440" tIns="45720" rIns="91440" bIns="45720" rtlCol="0" anchor="t">
            <a:noAutofit/>
          </a:bodyPr>
          <a:lstStyle/>
          <a:p>
            <a:pPr marL="0" lvl="0" indent="0" algn="l" rtl="0">
              <a:spcAft>
                <a:spcPts val="600"/>
              </a:spcAft>
              <a:buNone/>
            </a:pPr>
            <a:r>
              <a:rPr lang="es" sz="1800" b="0" i="0" u="none" baseline="0" dirty="0">
                <a:effectLst/>
                <a:latin typeface="Verdana"/>
                <a:ea typeface="Times New Roman" panose="02020603050405020304" pitchFamily="18" charset="0"/>
                <a:cs typeface="Times New Roman"/>
              </a:rPr>
              <a:t>Cuando la </a:t>
            </a:r>
            <a:r>
              <a:rPr lang="es" sz="1800" b="1" i="0" u="none" baseline="0" dirty="0">
                <a:effectLst/>
                <a:latin typeface="Verdana"/>
                <a:ea typeface="Times New Roman" panose="02020603050405020304" pitchFamily="18" charset="0"/>
                <a:cs typeface="Times New Roman"/>
              </a:rPr>
              <a:t>discapacidad se define de forma más estricta</a:t>
            </a:r>
            <a:r>
              <a:rPr lang="es" sz="1800" b="0" i="0" u="none" baseline="0" dirty="0">
                <a:effectLst/>
                <a:latin typeface="Verdana"/>
                <a:ea typeface="Times New Roman" panose="02020603050405020304" pitchFamily="18" charset="0"/>
                <a:cs typeface="Times New Roman"/>
              </a:rPr>
              <a:t>, o con un </a:t>
            </a:r>
            <a:r>
              <a:rPr lang="es" sz="1800" b="0" i="0" u="none" baseline="0" dirty="0">
                <a:latin typeface="Verdana"/>
                <a:ea typeface="Times New Roman" panose="02020603050405020304" pitchFamily="18" charset="0"/>
                <a:cs typeface="Times New Roman"/>
              </a:rPr>
              <a:t>punto límite</a:t>
            </a:r>
            <a:r>
              <a:rPr lang="es" sz="1800" b="0" i="0" u="none" baseline="0" dirty="0">
                <a:effectLst/>
                <a:latin typeface="Verdana"/>
                <a:ea typeface="Times New Roman" panose="02020603050405020304" pitchFamily="18" charset="0"/>
                <a:cs typeface="Times New Roman"/>
              </a:rPr>
              <a:t> más alto (p. ej., </a:t>
            </a:r>
            <a:r>
              <a:rPr lang="es" sz="1800" b="0" i="0" u="none" baseline="0" dirty="0">
                <a:latin typeface="Verdana"/>
                <a:ea typeface="Times New Roman" panose="02020603050405020304" pitchFamily="18" charset="0"/>
                <a:cs typeface="Times New Roman"/>
              </a:rPr>
              <a:t>cuando</a:t>
            </a:r>
            <a:r>
              <a:rPr lang="es" sz="1800" b="0" i="0" u="none" baseline="0" dirty="0">
                <a:effectLst/>
                <a:latin typeface="Verdana"/>
                <a:ea typeface="Times New Roman" panose="02020603050405020304" pitchFamily="18" charset="0"/>
                <a:cs typeface="Times New Roman"/>
              </a:rPr>
              <a:t> alguien no puede funcionar «en absoluto» en un ámbito), entonces:</a:t>
            </a:r>
            <a:endParaRPr lang="es" sz="1800" dirty="0">
              <a:effectLst/>
              <a:latin typeface="Times New Roman"/>
              <a:ea typeface="Verdana" panose="020B0604030504040204" pitchFamily="34" charset="0"/>
              <a:cs typeface="Times New Roman"/>
            </a:endParaRPr>
          </a:p>
          <a:p>
            <a:pPr marL="742950" lvl="1" indent="-285750" algn="l" rtl="0">
              <a:spcAft>
                <a:spcPts val="600"/>
              </a:spcAft>
              <a:buFont typeface="+mj-lt"/>
              <a:buAutoNum type="arabicPeriod"/>
            </a:pPr>
            <a:r>
              <a:rPr lang="es" sz="1800" b="0" i="0" u="none" baseline="0" dirty="0">
                <a:latin typeface="Verdana"/>
                <a:ea typeface="Times New Roman" panose="02020603050405020304" pitchFamily="18" charset="0"/>
                <a:cs typeface="Times New Roman"/>
              </a:rPr>
              <a:t>L</a:t>
            </a:r>
            <a:r>
              <a:rPr lang="es" sz="1800" b="0" i="0" u="none" baseline="0" dirty="0">
                <a:effectLst/>
                <a:latin typeface="Verdana"/>
                <a:ea typeface="Times New Roman" panose="02020603050405020304" pitchFamily="18" charset="0"/>
                <a:cs typeface="Times New Roman"/>
              </a:rPr>
              <a:t>os datos para ese indicador identificarán a</a:t>
            </a:r>
            <a:r>
              <a:rPr lang="es" sz="1800" b="0" i="0" u="none" baseline="0" dirty="0">
                <a:latin typeface="Verdana"/>
                <a:ea typeface="Times New Roman" panose="02020603050405020304" pitchFamily="18" charset="0"/>
                <a:cs typeface="Times New Roman"/>
              </a:rPr>
              <a:t> menos</a:t>
            </a:r>
            <a:r>
              <a:rPr lang="es" sz="1800" b="0" i="0" u="none" baseline="0" dirty="0">
                <a:effectLst/>
                <a:latin typeface="Verdana"/>
                <a:ea typeface="Times New Roman" panose="02020603050405020304" pitchFamily="18" charset="0"/>
                <a:cs typeface="Times New Roman"/>
              </a:rPr>
              <a:t> </a:t>
            </a:r>
            <a:r>
              <a:rPr lang="es" sz="1800" b="0" i="0" u="none" baseline="0" dirty="0">
                <a:latin typeface="Verdana"/>
                <a:ea typeface="Times New Roman" panose="02020603050405020304" pitchFamily="18" charset="0"/>
                <a:cs typeface="Times New Roman"/>
              </a:rPr>
              <a:t>personas</a:t>
            </a:r>
            <a:r>
              <a:rPr lang="es" sz="1800" b="0" i="0" u="none" baseline="0" dirty="0">
                <a:effectLst/>
                <a:latin typeface="Verdana"/>
                <a:ea typeface="Times New Roman" panose="02020603050405020304" pitchFamily="18" charset="0"/>
                <a:cs typeface="Times New Roman"/>
              </a:rPr>
              <a:t> con discapacidad dentro del conjunto de datos y solo incluirán a </a:t>
            </a:r>
            <a:r>
              <a:rPr lang="es" sz="1800" b="0" i="0" u="none" baseline="0" dirty="0">
                <a:latin typeface="Verdana"/>
                <a:ea typeface="Times New Roman" panose="02020603050405020304" pitchFamily="18" charset="0"/>
                <a:cs typeface="Times New Roman"/>
              </a:rPr>
              <a:t>personas</a:t>
            </a:r>
            <a:r>
              <a:rPr lang="es" sz="1800" b="0" i="0" u="none" baseline="0" dirty="0">
                <a:effectLst/>
                <a:latin typeface="Verdana"/>
                <a:ea typeface="Times New Roman" panose="02020603050405020304" pitchFamily="18" charset="0"/>
                <a:cs typeface="Times New Roman"/>
              </a:rPr>
              <a:t> con mayores niveles de dificultad para funcionar.</a:t>
            </a:r>
            <a:endParaRPr lang="es" sz="1800" dirty="0">
              <a:effectLst/>
              <a:latin typeface="Times New Roman"/>
              <a:ea typeface="Verdana" panose="020B0604030504040204" pitchFamily="34" charset="0"/>
              <a:cs typeface="Times New Roman"/>
            </a:endParaRPr>
          </a:p>
          <a:p>
            <a:pPr marL="742950" lvl="1" indent="-285750" algn="l" rtl="0">
              <a:spcAft>
                <a:spcPts val="600"/>
              </a:spcAft>
              <a:buFont typeface="+mj-lt"/>
              <a:buAutoNum type="arabicPeriod"/>
            </a:pPr>
            <a:r>
              <a:rPr lang="es" sz="1800" b="0" i="0" u="none" baseline="0" dirty="0">
                <a:latin typeface="Verdana"/>
                <a:ea typeface="Times New Roman" panose="02020603050405020304" pitchFamily="18" charset="0"/>
                <a:cs typeface="Times New Roman"/>
              </a:rPr>
              <a:t>Es probable</a:t>
            </a:r>
            <a:r>
              <a:rPr lang="es" sz="1800" b="0" i="0" u="none" baseline="0" dirty="0">
                <a:effectLst/>
                <a:latin typeface="Verdana"/>
                <a:ea typeface="Times New Roman" panose="02020603050405020304" pitchFamily="18" charset="0"/>
                <a:cs typeface="Times New Roman"/>
              </a:rPr>
              <a:t> que las personas con discapacidad se enfrenten a</a:t>
            </a:r>
            <a:r>
              <a:rPr lang="es" sz="1800" b="0" i="0" u="none" baseline="0" dirty="0">
                <a:latin typeface="Verdana"/>
                <a:ea typeface="Times New Roman" panose="02020603050405020304" pitchFamily="18" charset="0"/>
                <a:cs typeface="Times New Roman"/>
              </a:rPr>
              <a:t> más</a:t>
            </a:r>
            <a:r>
              <a:rPr lang="es" sz="1800" b="0" i="0" u="none" baseline="0" dirty="0">
                <a:effectLst/>
                <a:latin typeface="Verdana"/>
                <a:ea typeface="Times New Roman" panose="02020603050405020304" pitchFamily="18" charset="0"/>
                <a:cs typeface="Times New Roman"/>
              </a:rPr>
              <a:t> barreras</a:t>
            </a:r>
            <a:r>
              <a:rPr lang="es" sz="1800" b="0" i="0" u="none" baseline="0" dirty="0">
                <a:latin typeface="Verdana"/>
                <a:ea typeface="Times New Roman" panose="02020603050405020304" pitchFamily="18" charset="0"/>
                <a:cs typeface="Times New Roman"/>
              </a:rPr>
              <a:t> a la</a:t>
            </a:r>
            <a:r>
              <a:rPr lang="es" sz="1800" b="0" i="0" u="none" baseline="0" dirty="0">
                <a:effectLst/>
                <a:latin typeface="Verdana"/>
                <a:ea typeface="Times New Roman" panose="02020603050405020304" pitchFamily="18" charset="0"/>
                <a:cs typeface="Times New Roman"/>
              </a:rPr>
              <a:t> hora de conseguir un empleo que aquellas con niveles de dificultad de funcionamiento más bajos.</a:t>
            </a:r>
            <a:endParaRPr lang="es" sz="1800" dirty="0">
              <a:effectLst/>
              <a:latin typeface="Times New Roman"/>
              <a:ea typeface="Verdana" panose="020B0604030504040204" pitchFamily="34" charset="0"/>
              <a:cs typeface="Times New Roman"/>
            </a:endParaRPr>
          </a:p>
          <a:p>
            <a:pPr marL="742950" lvl="1" indent="-285750" algn="l" rtl="0">
              <a:spcAft>
                <a:spcPts val="600"/>
              </a:spcAft>
              <a:buFont typeface="+mj-lt"/>
              <a:buAutoNum type="arabicPeriod"/>
            </a:pPr>
            <a:r>
              <a:rPr lang="es" sz="1800" b="0" i="0" u="none" baseline="0" dirty="0">
                <a:latin typeface="Verdana"/>
                <a:ea typeface="Times New Roman" panose="02020603050405020304" pitchFamily="18" charset="0"/>
                <a:cs typeface="Times New Roman"/>
              </a:rPr>
              <a:t>L</a:t>
            </a:r>
            <a:r>
              <a:rPr lang="es" sz="1800" b="0" i="0" u="none" baseline="0" dirty="0">
                <a:effectLst/>
                <a:latin typeface="Verdana"/>
                <a:ea typeface="Times New Roman" panose="02020603050405020304" pitchFamily="18" charset="0"/>
                <a:cs typeface="Times New Roman"/>
              </a:rPr>
              <a:t>os datos reflejarán una diferencia mucho mayor entre las tasas de empleo de las </a:t>
            </a:r>
            <a:r>
              <a:rPr lang="es" sz="1800" b="0" i="0" u="none" baseline="0" dirty="0">
                <a:latin typeface="Verdana"/>
                <a:ea typeface="Times New Roman" panose="02020603050405020304" pitchFamily="18" charset="0"/>
                <a:cs typeface="Times New Roman"/>
              </a:rPr>
              <a:t>personas </a:t>
            </a:r>
            <a:r>
              <a:rPr lang="es" sz="1800" b="0" i="0" u="none" baseline="0" dirty="0">
                <a:effectLst/>
                <a:latin typeface="Verdana"/>
                <a:ea typeface="Times New Roman" panose="02020603050405020304" pitchFamily="18" charset="0"/>
                <a:cs typeface="Times New Roman"/>
              </a:rPr>
              <a:t>con y sin discapacidad.</a:t>
            </a:r>
            <a:r>
              <a:rPr lang="es" sz="1800" b="0" i="0" u="none" baseline="0" dirty="0">
                <a:latin typeface="Verdana"/>
                <a:ea typeface="Times New Roman" panose="02020603050405020304" pitchFamily="18" charset="0"/>
                <a:cs typeface="Times New Roman"/>
              </a:rPr>
              <a:t> </a:t>
            </a:r>
            <a:endParaRPr lang="es" sz="1800" dirty="0">
              <a:effectLst/>
              <a:latin typeface="Times New Roman"/>
              <a:ea typeface="Verdana" panose="020B0604030504040204" pitchFamily="34" charset="0"/>
              <a:cs typeface="Times New Roman" panose="02020603050405020304" pitchFamily="18" charset="0"/>
            </a:endParaRPr>
          </a:p>
          <a:p>
            <a:pPr marL="742950" lvl="1" indent="-285750" algn="l" rtl="0">
              <a:spcAft>
                <a:spcPts val="600"/>
              </a:spcAft>
              <a:buFont typeface="+mj-lt"/>
              <a:buAutoNum type="arabicPeriod"/>
            </a:pPr>
            <a:r>
              <a:rPr lang="es" sz="1800" b="0" i="0" u="none" baseline="0" dirty="0">
                <a:effectLst/>
                <a:latin typeface="Verdana"/>
                <a:ea typeface="Times New Roman" panose="02020603050405020304" pitchFamily="18" charset="0"/>
                <a:cs typeface="Times New Roman"/>
              </a:rPr>
              <a:t>Esto sugerirá que estamos más lejos de conseguir igualdad e inclusión para el indicador de empleo.</a:t>
            </a:r>
            <a:r>
              <a:rPr lang="es" sz="1800" b="0" i="0" u="none" baseline="0" dirty="0">
                <a:latin typeface="Verdana"/>
                <a:ea typeface="Times New Roman" panose="02020603050405020304" pitchFamily="18" charset="0"/>
                <a:cs typeface="Times New Roman"/>
              </a:rPr>
              <a:t> </a:t>
            </a:r>
            <a:endParaRPr lang="es" sz="1800" dirty="0">
              <a:latin typeface="Verdana" panose="020B0604030504040204" pitchFamily="34" charset="0"/>
              <a:ea typeface="Times New Roman" panose="02020603050405020304" pitchFamily="18" charset="0"/>
              <a:cs typeface="Times New Roman" panose="02020603050405020304" pitchFamily="18" charset="0"/>
            </a:endParaRPr>
          </a:p>
          <a:p>
            <a:pPr marL="0" indent="0" algn="l" rtl="0">
              <a:spcAft>
                <a:spcPts val="1200"/>
              </a:spcAft>
              <a:buNone/>
            </a:pPr>
            <a:r>
              <a:rPr lang="es" sz="2000" b="1" i="0" u="none" baseline="0" dirty="0">
                <a:latin typeface="Verdana"/>
                <a:ea typeface="Verdana"/>
                <a:cs typeface="Times New Roman"/>
              </a:rPr>
              <a:t>Por lo general, esto se aplicará también a otros indicadores, como la escolarización de los niños, los niveles de pobreza, el acceso a la atención sanitaria y el acceso al </a:t>
            </a:r>
            <a:r>
              <a:rPr lang="es" sz="2000" b="1" i="0" u="none" baseline="0" dirty="0">
                <a:latin typeface="Verdana"/>
                <a:ea typeface="+mn-lt"/>
                <a:cs typeface="+mn-lt"/>
              </a:rPr>
              <a:t>agua, el saneamiento y la higiene</a:t>
            </a:r>
            <a:r>
              <a:rPr lang="es" sz="2000" b="1" i="0" u="none" baseline="0" dirty="0">
                <a:latin typeface="Verdana"/>
                <a:ea typeface="Verdana"/>
                <a:cs typeface="Times New Roman"/>
              </a:rPr>
              <a:t>.</a:t>
            </a:r>
            <a:endParaRPr lang="es" sz="2000" b="1" dirty="0">
              <a:effectLst/>
              <a:latin typeface="Verdana"/>
              <a:ea typeface="Verdana"/>
              <a:cs typeface="Times New Roman"/>
            </a:endParaRPr>
          </a:p>
          <a:p>
            <a:pPr marL="0" indent="0" algn="l" rtl="0">
              <a:lnSpc>
                <a:spcPct val="100000"/>
              </a:lnSpc>
              <a:spcBef>
                <a:spcPts val="0"/>
              </a:spcBef>
              <a:buNone/>
            </a:pPr>
            <a:endParaRPr lang="es" sz="2800" dirty="0">
              <a:effectLst/>
              <a:ea typeface="Verdana" panose="020B060403050404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7031CD01-EB81-08F0-8AB9-6CB0085EA709}"/>
              </a:ext>
            </a:extLst>
          </p:cNvPr>
          <p:cNvSpPr txBox="1"/>
          <p:nvPr/>
        </p:nvSpPr>
        <p:spPr>
          <a:xfrm>
            <a:off x="3169228" y="6332464"/>
            <a:ext cx="8536904"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6" name="TextBox 5">
            <a:extLst>
              <a:ext uri="{FF2B5EF4-FFF2-40B4-BE49-F238E27FC236}">
                <a16:creationId xmlns:a16="http://schemas.microsoft.com/office/drawing/2014/main" id="{1BEC3A57-F58F-7E06-562F-9044493AB7D9}"/>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15</a:t>
            </a:fld>
            <a:endParaRPr lang="es" sz="1000" dirty="0"/>
          </a:p>
        </p:txBody>
      </p:sp>
    </p:spTree>
    <p:extLst>
      <p:ext uri="{BB962C8B-B14F-4D97-AF65-F5344CB8AC3E}">
        <p14:creationId xmlns:p14="http://schemas.microsoft.com/office/powerpoint/2010/main" val="2148047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9BA1F88-AF53-8942-ED6D-A9A826AB0A0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p:cNvSpPr>
            <a:spLocks noGrp="1"/>
          </p:cNvSpPr>
          <p:nvPr>
            <p:ph type="title"/>
          </p:nvPr>
        </p:nvSpPr>
        <p:spPr>
          <a:xfrm>
            <a:off x="1360823" y="130967"/>
            <a:ext cx="8614449" cy="1325563"/>
          </a:xfrm>
        </p:spPr>
        <p:txBody>
          <a:bodyPr/>
          <a:lstStyle/>
          <a:p>
            <a:pPr algn="l" rtl="0"/>
            <a:r>
              <a:rPr lang="es" b="1" i="0" u="none" baseline="0" dirty="0">
                <a:solidFill>
                  <a:srgbClr val="C00000"/>
                </a:solidFill>
                <a:latin typeface="Verdana"/>
                <a:ea typeface="Verdana"/>
                <a:cs typeface="Verdana"/>
              </a:rPr>
              <a:t>Resumen de los puntos clave</a:t>
            </a: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360825" y="1130868"/>
            <a:ext cx="10288506" cy="5179136"/>
          </a:xfrm>
        </p:spPr>
        <p:txBody>
          <a:bodyPr vert="horz" lIns="91440" tIns="45720" rIns="91440" bIns="45720" rtlCol="0" anchor="t">
            <a:normAutofit/>
          </a:bodyPr>
          <a:lstStyle/>
          <a:p>
            <a:pPr algn="l" rtl="0">
              <a:spcBef>
                <a:spcPts val="0"/>
              </a:spcBef>
              <a:spcAft>
                <a:spcPts val="200"/>
              </a:spcAft>
              <a:buClr>
                <a:srgbClr val="3F8EC5"/>
              </a:buClr>
            </a:pPr>
            <a:r>
              <a:rPr lang="es" sz="2200" b="0" i="0" u="none" baseline="0">
                <a:effectLst/>
                <a:latin typeface="Verdana"/>
                <a:ea typeface="Times New Roman" panose="02020603050405020304" pitchFamily="18" charset="0"/>
                <a:cs typeface="Times New Roman"/>
              </a:rPr>
              <a:t>La identificación de la población con discapacidad estará determinada por:</a:t>
            </a:r>
            <a:endParaRPr lang="es" sz="2200" dirty="0">
              <a:latin typeface="Verdana"/>
              <a:ea typeface="Verdana" panose="020B0604030504040204" pitchFamily="34" charset="0"/>
              <a:cs typeface="Times New Roman" panose="02020603050405020304" pitchFamily="18" charset="0"/>
            </a:endParaRPr>
          </a:p>
          <a:p>
            <a:pPr lvl="1" algn="l" rtl="0">
              <a:spcBef>
                <a:spcPts val="0"/>
              </a:spcBef>
              <a:spcAft>
                <a:spcPts val="200"/>
              </a:spcAft>
              <a:buClr>
                <a:srgbClr val="3F8EC5"/>
              </a:buClr>
            </a:pPr>
            <a:r>
              <a:rPr lang="es" sz="2200" b="0" i="0" u="none" baseline="0">
                <a:effectLst/>
                <a:latin typeface="Verdana"/>
                <a:ea typeface="Times New Roman" panose="02020603050405020304" pitchFamily="18" charset="0"/>
                <a:cs typeface="Times New Roman"/>
              </a:rPr>
              <a:t>el contenido de las preguntas</a:t>
            </a:r>
            <a:r>
              <a:rPr lang="es" sz="2200" b="0" i="0" u="none" baseline="0">
                <a:latin typeface="Verdana"/>
                <a:ea typeface="Times New Roman" panose="02020603050405020304" pitchFamily="18" charset="0"/>
                <a:cs typeface="Times New Roman"/>
              </a:rPr>
              <a:t> </a:t>
            </a:r>
            <a:endParaRPr lang="es" sz="2200" dirty="0">
              <a:latin typeface="Verdana"/>
              <a:ea typeface="Verdana"/>
              <a:cs typeface="Times New Roman"/>
            </a:endParaRPr>
          </a:p>
          <a:p>
            <a:pPr marR="0" lvl="1" algn="l" rtl="0">
              <a:spcBef>
                <a:spcPts val="0"/>
              </a:spcBef>
              <a:spcAft>
                <a:spcPts val="200"/>
              </a:spcAft>
              <a:buClr>
                <a:srgbClr val="3F8EC5"/>
              </a:buClr>
            </a:pPr>
            <a:r>
              <a:rPr lang="es" sz="2200" b="0" i="0" u="none" baseline="0">
                <a:effectLst/>
                <a:latin typeface="Verdana"/>
                <a:ea typeface="Times New Roman" panose="02020603050405020304" pitchFamily="18" charset="0"/>
                <a:cs typeface="Times New Roman"/>
              </a:rPr>
              <a:t>el </a:t>
            </a:r>
            <a:r>
              <a:rPr lang="es" sz="2200" b="0" i="0" u="none" baseline="0">
                <a:latin typeface="Verdana"/>
                <a:ea typeface="Times New Roman" panose="02020603050405020304" pitchFamily="18" charset="0"/>
                <a:cs typeface="Times New Roman"/>
              </a:rPr>
              <a:t>punto límite </a:t>
            </a:r>
            <a:r>
              <a:rPr lang="es" sz="2200" b="0" i="0" u="none" baseline="0">
                <a:effectLst/>
                <a:latin typeface="Verdana"/>
                <a:ea typeface="Times New Roman" panose="02020603050405020304" pitchFamily="18" charset="0"/>
                <a:cs typeface="Times New Roman"/>
              </a:rPr>
              <a:t>seleccionado</a:t>
            </a:r>
            <a:endParaRPr lang="es" sz="2200" dirty="0">
              <a:latin typeface="Verdana"/>
              <a:ea typeface="Times New Roman" panose="02020603050405020304" pitchFamily="18" charset="0"/>
              <a:cs typeface="Times New Roman"/>
            </a:endParaRPr>
          </a:p>
          <a:p>
            <a:pPr marR="0" lvl="0" algn="l" rtl="0">
              <a:spcBef>
                <a:spcPts val="0"/>
              </a:spcBef>
              <a:spcAft>
                <a:spcPts val="200"/>
              </a:spcAft>
              <a:buClr>
                <a:srgbClr val="3F8EC5"/>
              </a:buClr>
            </a:pPr>
            <a:r>
              <a:rPr lang="es" sz="2200" b="0" i="0" u="none" baseline="0">
                <a:effectLst/>
                <a:latin typeface="Verdana"/>
                <a:ea typeface="Times New Roman" panose="02020603050405020304" pitchFamily="18" charset="0"/>
                <a:cs typeface="Times New Roman"/>
              </a:rPr>
              <a:t>Estas elecciones afectarán a:</a:t>
            </a:r>
            <a:endParaRPr lang="es" sz="2200" dirty="0">
              <a:latin typeface="Verdana"/>
              <a:ea typeface="Verdana" panose="020B0604030504040204" pitchFamily="34" charset="0"/>
              <a:cs typeface="Times New Roman" panose="02020603050405020304" pitchFamily="18" charset="0"/>
            </a:endParaRPr>
          </a:p>
          <a:p>
            <a:pPr lvl="1" algn="l" rtl="0">
              <a:spcBef>
                <a:spcPts val="0"/>
              </a:spcBef>
              <a:spcAft>
                <a:spcPts val="200"/>
              </a:spcAft>
              <a:buClr>
                <a:srgbClr val="3F8EC5"/>
              </a:buClr>
            </a:pPr>
            <a:r>
              <a:rPr lang="es" sz="2200" b="0" i="0" u="none" baseline="0">
                <a:effectLst/>
                <a:latin typeface="Verdana"/>
                <a:ea typeface="Times New Roman" panose="02020603050405020304" pitchFamily="18" charset="0"/>
                <a:cs typeface="Times New Roman"/>
              </a:rPr>
              <a:t>la estimación de la población con </a:t>
            </a:r>
            <a:r>
              <a:rPr lang="es" sz="2200" b="0" i="0" u="none" baseline="0">
                <a:latin typeface="Verdana"/>
                <a:ea typeface="Times New Roman" panose="02020603050405020304" pitchFamily="18" charset="0"/>
                <a:cs typeface="Times New Roman"/>
              </a:rPr>
              <a:t>discapacidad</a:t>
            </a:r>
            <a:endParaRPr lang="es" sz="2200" dirty="0">
              <a:latin typeface="Verdana"/>
              <a:ea typeface="Verdana"/>
              <a:cs typeface="Times New Roman"/>
            </a:endParaRPr>
          </a:p>
          <a:p>
            <a:pPr lvl="1" algn="l" rtl="0">
              <a:spcBef>
                <a:spcPts val="0"/>
              </a:spcBef>
              <a:spcAft>
                <a:spcPts val="200"/>
              </a:spcAft>
              <a:buClr>
                <a:srgbClr val="3F8EC5"/>
              </a:buClr>
            </a:pPr>
            <a:r>
              <a:rPr lang="es" sz="2200" b="0" i="0" u="none" baseline="0">
                <a:latin typeface="Verdana"/>
                <a:ea typeface="Times New Roman" panose="02020603050405020304" pitchFamily="18" charset="0"/>
                <a:cs typeface="Times New Roman"/>
              </a:rPr>
              <a:t>las</a:t>
            </a:r>
            <a:r>
              <a:rPr lang="es" sz="2200" b="0" i="0" u="none" baseline="0">
                <a:effectLst/>
                <a:latin typeface="Verdana"/>
                <a:ea typeface="Times New Roman" panose="02020603050405020304" pitchFamily="18" charset="0"/>
                <a:cs typeface="Times New Roman"/>
              </a:rPr>
              <a:t> características de la </a:t>
            </a:r>
            <a:r>
              <a:rPr lang="es" sz="2200" b="0" i="0" u="none" baseline="0">
                <a:latin typeface="Verdana"/>
                <a:ea typeface="Times New Roman" panose="02020603050405020304" pitchFamily="18" charset="0"/>
                <a:cs typeface="Times New Roman"/>
              </a:rPr>
              <a:t>población</a:t>
            </a:r>
            <a:endParaRPr lang="es" sz="2200" dirty="0">
              <a:latin typeface="Verdana"/>
              <a:ea typeface="Verdana"/>
              <a:cs typeface="Times New Roman"/>
            </a:endParaRPr>
          </a:p>
          <a:p>
            <a:pPr lvl="1" algn="l" rtl="0">
              <a:spcBef>
                <a:spcPts val="0"/>
              </a:spcBef>
              <a:spcAft>
                <a:spcPts val="200"/>
              </a:spcAft>
              <a:buClr>
                <a:srgbClr val="3F8EC5"/>
              </a:buClr>
            </a:pPr>
            <a:r>
              <a:rPr lang="es" sz="2200" b="0" i="0" u="none" baseline="0">
                <a:latin typeface="Verdana"/>
                <a:ea typeface="Times New Roman" panose="02020603050405020304" pitchFamily="18" charset="0"/>
                <a:cs typeface="Times New Roman"/>
              </a:rPr>
              <a:t>la</a:t>
            </a:r>
            <a:r>
              <a:rPr lang="es" sz="2200" b="0" i="0" u="none" baseline="0">
                <a:effectLst/>
                <a:latin typeface="Verdana"/>
                <a:ea typeface="Times New Roman" panose="02020603050405020304" pitchFamily="18" charset="0"/>
                <a:cs typeface="Times New Roman"/>
              </a:rPr>
              <a:t> </a:t>
            </a:r>
            <a:r>
              <a:rPr lang="es" sz="2200" b="0" i="0" u="none" baseline="0">
                <a:latin typeface="Verdana"/>
                <a:ea typeface="Times New Roman" panose="02020603050405020304" pitchFamily="18" charset="0"/>
                <a:cs typeface="Times New Roman"/>
              </a:rPr>
              <a:t>magnitud</a:t>
            </a:r>
            <a:r>
              <a:rPr lang="es" sz="2200" b="0" i="0" u="none" baseline="0">
                <a:effectLst/>
                <a:latin typeface="Verdana"/>
                <a:ea typeface="Times New Roman" panose="02020603050405020304" pitchFamily="18" charset="0"/>
                <a:cs typeface="Times New Roman"/>
              </a:rPr>
              <a:t> de las diferencias entre</a:t>
            </a:r>
            <a:r>
              <a:rPr lang="es" sz="2200" b="0" i="0" u="none" baseline="0">
                <a:latin typeface="Verdana"/>
                <a:ea typeface="Times New Roman" panose="02020603050405020304" pitchFamily="18" charset="0"/>
                <a:cs typeface="Times New Roman"/>
              </a:rPr>
              <a:t> las personas</a:t>
            </a:r>
            <a:r>
              <a:rPr lang="es" sz="2200" b="0" i="0" u="none" baseline="0">
                <a:effectLst/>
                <a:latin typeface="Verdana"/>
                <a:ea typeface="Times New Roman" panose="02020603050405020304" pitchFamily="18" charset="0"/>
                <a:cs typeface="Times New Roman"/>
              </a:rPr>
              <a:t> con y sin discapacidad</a:t>
            </a:r>
            <a:endParaRPr lang="es" sz="2200" dirty="0">
              <a:latin typeface="Verdana"/>
              <a:ea typeface="Times New Roman" panose="02020603050405020304" pitchFamily="18" charset="0"/>
              <a:cs typeface="Times New Roman"/>
            </a:endParaRPr>
          </a:p>
          <a:p>
            <a:pPr marR="0" lvl="0" algn="l" rtl="0">
              <a:spcBef>
                <a:spcPts val="0"/>
              </a:spcBef>
              <a:spcAft>
                <a:spcPts val="200"/>
              </a:spcAft>
              <a:buClr>
                <a:srgbClr val="3F8EC5"/>
              </a:buClr>
            </a:pPr>
            <a:r>
              <a:rPr lang="es" sz="2200" b="0" i="0" u="none" baseline="0">
                <a:effectLst/>
                <a:latin typeface="Verdana"/>
                <a:ea typeface="Times New Roman" panose="02020603050405020304" pitchFamily="18" charset="0"/>
                <a:cs typeface="Times New Roman"/>
              </a:rPr>
              <a:t>La selección de una definición debe reflejar el uso de los datos</a:t>
            </a:r>
            <a:r>
              <a:rPr lang="es" sz="2200" b="0" i="0" u="none" baseline="0">
                <a:latin typeface="Verdana"/>
                <a:ea typeface="Times New Roman" panose="02020603050405020304" pitchFamily="18" charset="0"/>
                <a:cs typeface="Times New Roman"/>
              </a:rPr>
              <a:t>.</a:t>
            </a:r>
            <a:endParaRPr lang="es" sz="2200" dirty="0">
              <a:effectLst/>
              <a:latin typeface="Verdana"/>
              <a:ea typeface="Verdana" panose="020B0604030504040204" pitchFamily="34" charset="0"/>
              <a:cs typeface="Times New Roman" panose="02020603050405020304" pitchFamily="18" charset="0"/>
            </a:endParaRPr>
          </a:p>
          <a:p>
            <a:pPr marR="0" lvl="0" algn="l" rtl="0">
              <a:spcBef>
                <a:spcPts val="0"/>
              </a:spcBef>
              <a:spcAft>
                <a:spcPts val="200"/>
              </a:spcAft>
              <a:buClr>
                <a:srgbClr val="3F8EC5"/>
              </a:buClr>
              <a:buFont typeface="Arial"/>
              <a:buChar char="•"/>
            </a:pPr>
            <a:r>
              <a:rPr lang="es" sz="2200" b="0" i="0" u="none" baseline="0">
                <a:effectLst/>
                <a:latin typeface="Verdana"/>
                <a:ea typeface="Times New Roman" panose="02020603050405020304" pitchFamily="18" charset="0"/>
                <a:cs typeface="Times New Roman"/>
              </a:rPr>
              <a:t>Es necesario informar con claridad de cómo se define la población</a:t>
            </a:r>
            <a:r>
              <a:rPr lang="es" sz="2200" b="0" i="0" u="none" baseline="0">
                <a:latin typeface="Verdana"/>
                <a:ea typeface="Times New Roman" panose="02020603050405020304" pitchFamily="18" charset="0"/>
                <a:cs typeface="Times New Roman"/>
              </a:rPr>
              <a:t>.</a:t>
            </a:r>
            <a:endParaRPr lang="es" sz="2200" dirty="0">
              <a:effectLst/>
              <a:latin typeface="Verdana"/>
              <a:ea typeface="Verdana" panose="020B0604030504040204" pitchFamily="34" charset="0"/>
              <a:cs typeface="Times New Roman" panose="02020603050405020304" pitchFamily="18" charset="0"/>
            </a:endParaRPr>
          </a:p>
          <a:p>
            <a:pPr algn="l" rtl="0">
              <a:spcBef>
                <a:spcPts val="0"/>
              </a:spcBef>
              <a:spcAft>
                <a:spcPts val="200"/>
              </a:spcAft>
              <a:buClr>
                <a:srgbClr val="3F8EC5"/>
              </a:buClr>
            </a:pPr>
            <a:r>
              <a:rPr lang="es" sz="2200" b="0" i="0" u="none" baseline="0">
                <a:effectLst/>
                <a:latin typeface="Verdana"/>
                <a:ea typeface="Times New Roman" panose="02020603050405020304" pitchFamily="18" charset="0"/>
                <a:cs typeface="Times New Roman"/>
              </a:rPr>
              <a:t>Se ha elegido la definición recomendada (al menos «mucha» dificultad en al menos un ámbito), dado que es la más pertinente para supervisar los ODS.</a:t>
            </a:r>
            <a:r>
              <a:rPr lang="es" sz="2200" b="0" i="0" u="none" baseline="0">
                <a:latin typeface="Verdana"/>
                <a:ea typeface="Times New Roman" panose="02020603050405020304" pitchFamily="18" charset="0"/>
                <a:cs typeface="Times New Roman"/>
              </a:rPr>
              <a:t>.</a:t>
            </a:r>
            <a:endParaRPr lang="es" sz="2200" dirty="0">
              <a:effectLst/>
              <a:latin typeface="Verdana"/>
              <a:ea typeface="Times New Roman" panose="02020603050405020304" pitchFamily="18" charset="0"/>
              <a:cs typeface="Times New Roman" panose="02020603050405020304" pitchFamily="18" charset="0"/>
            </a:endParaRPr>
          </a:p>
          <a:p>
            <a:pPr marL="0" marR="0" lvl="0" indent="0" algn="l" rtl="0">
              <a:spcBef>
                <a:spcPts val="0"/>
              </a:spcBef>
              <a:spcAft>
                <a:spcPts val="0"/>
              </a:spcAft>
              <a:buNone/>
            </a:pPr>
            <a:endParaRPr lang="es" dirty="0">
              <a:effectLst/>
              <a:ea typeface="Verdana" panose="020B060403050404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6DA1724D-DB9B-C056-DFD5-26E112D80756}"/>
              </a:ext>
            </a:extLst>
          </p:cNvPr>
          <p:cNvSpPr txBox="1"/>
          <p:nvPr/>
        </p:nvSpPr>
        <p:spPr>
          <a:xfrm>
            <a:off x="3158836" y="6332464"/>
            <a:ext cx="8547295"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6" name="TextBox 5">
            <a:extLst>
              <a:ext uri="{FF2B5EF4-FFF2-40B4-BE49-F238E27FC236}">
                <a16:creationId xmlns:a16="http://schemas.microsoft.com/office/drawing/2014/main" id="{00D63BC2-1C62-6DAB-EF9B-F8EEC20C1792}"/>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16</a:t>
            </a:fld>
            <a:endParaRPr lang="es" sz="1000" dirty="0"/>
          </a:p>
        </p:txBody>
      </p:sp>
    </p:spTree>
    <p:extLst>
      <p:ext uri="{BB962C8B-B14F-4D97-AF65-F5344CB8AC3E}">
        <p14:creationId xmlns:p14="http://schemas.microsoft.com/office/powerpoint/2010/main" val="2759456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F449F64-62C9-2455-D1DD-2FEAD2228D0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a:extLst>
              <a:ext uri="{FF2B5EF4-FFF2-40B4-BE49-F238E27FC236}">
                <a16:creationId xmlns:a16="http://schemas.microsoft.com/office/drawing/2014/main" id="{B85D488B-A5FB-02DC-7694-FD27D3E3E969}"/>
              </a:ext>
            </a:extLst>
          </p:cNvPr>
          <p:cNvSpPr>
            <a:spLocks noGrp="1"/>
          </p:cNvSpPr>
          <p:nvPr>
            <p:ph type="title"/>
          </p:nvPr>
        </p:nvSpPr>
        <p:spPr>
          <a:xfrm>
            <a:off x="1153005" y="365125"/>
            <a:ext cx="10096886" cy="1667988"/>
          </a:xfrm>
        </p:spPr>
        <p:txBody>
          <a:bodyPr>
            <a:normAutofit/>
          </a:bodyPr>
          <a:lstStyle/>
          <a:p>
            <a:pPr algn="l" rtl="0"/>
            <a:r>
              <a:rPr lang="es" sz="2800" b="1" i="0" u="none" baseline="0">
                <a:solidFill>
                  <a:srgbClr val="C00000"/>
                </a:solidFill>
                <a:latin typeface="Verdana" panose="020B0604030504040204" pitchFamily="34" charset="0"/>
                <a:ea typeface="Verdana" panose="020B0604030504040204" pitchFamily="34" charset="0"/>
                <a:cs typeface="Verdana" panose="020B0604030504040204" pitchFamily="34" charset="0"/>
              </a:rPr>
              <a:t>P</a:t>
            </a:r>
            <a:r>
              <a:rPr lang="es" sz="2800" b="1" i="0" u="none" baseline="0">
                <a:solidFill>
                  <a:srgbClr val="C00000"/>
                </a:solidFill>
                <a:effectLst/>
                <a:latin typeface="Verdana" panose="020B0604030504040204" pitchFamily="34" charset="0"/>
                <a:ea typeface="Verdana" panose="020B0604030504040204" pitchFamily="34" charset="0"/>
                <a:cs typeface="Times New Roman" panose="02020603050405020304" pitchFamily="18" charset="0"/>
              </a:rPr>
              <a:t>uesta en práctica de la identificación de la población con discapacidad para el seguimiento local de los ODS y la CDPD</a:t>
            </a:r>
            <a:endParaRPr lang="es" sz="2800" dirty="0">
              <a:solidFill>
                <a:srgbClr val="C00000"/>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35E80E4C-B602-1D5A-9DE8-FAA9AB529DC5}"/>
              </a:ext>
            </a:extLst>
          </p:cNvPr>
          <p:cNvSpPr>
            <a:spLocks noGrp="1"/>
          </p:cNvSpPr>
          <p:nvPr>
            <p:ph idx="1"/>
          </p:nvPr>
        </p:nvSpPr>
        <p:spPr>
          <a:xfrm>
            <a:off x="1153005" y="2381236"/>
            <a:ext cx="10553126" cy="4351338"/>
          </a:xfrm>
        </p:spPr>
        <p:txBody>
          <a:bodyPr/>
          <a:lstStyle/>
          <a:p>
            <a:pPr marL="0" indent="0" algn="l" rtl="0">
              <a:spcAft>
                <a:spcPts val="1200"/>
              </a:spcAft>
              <a:buNone/>
            </a:pPr>
            <a:r>
              <a:rPr lang="es" b="0" i="0" u="none" baseline="0"/>
              <a:t>En su grupo:</a:t>
            </a:r>
          </a:p>
          <a:p>
            <a:pPr marL="914400" lvl="1" indent="-457200" algn="l" rtl="0">
              <a:spcAft>
                <a:spcPts val="1200"/>
              </a:spcAft>
              <a:buFont typeface="+mj-lt"/>
              <a:buAutoNum type="arabicPeriod"/>
            </a:pPr>
            <a:r>
              <a:rPr lang="es" b="0" i="0" u="none" baseline="0">
                <a:effectLst/>
                <a:latin typeface="Verdana" panose="020B0604030504040204" pitchFamily="34" charset="0"/>
                <a:ea typeface="Verdana" panose="020B0604030504040204" pitchFamily="34" charset="0"/>
                <a:cs typeface="Times New Roman" panose="02020603050405020304" pitchFamily="18" charset="0"/>
              </a:rPr>
              <a:t>Identifiquen una importante iniciativa local en la que se utilizarían datos desglosados para apoyar su promoción (p. ej., empleo, asistencia escolar, indicadores de pobreza) </a:t>
            </a:r>
          </a:p>
          <a:p>
            <a:pPr marL="914400" lvl="1" indent="-457200" algn="l" rtl="0">
              <a:spcAft>
                <a:spcPts val="1200"/>
              </a:spcAft>
              <a:buFont typeface="+mj-lt"/>
              <a:buAutoNum type="arabicPeriod"/>
            </a:pPr>
            <a:r>
              <a:rPr lang="es" b="0" i="0" u="none" baseline="0">
                <a:effectLst/>
                <a:latin typeface="Verdana" panose="020B0604030504040204" pitchFamily="34" charset="0"/>
                <a:ea typeface="Verdana" panose="020B0604030504040204" pitchFamily="34" charset="0"/>
                <a:cs typeface="Times New Roman" panose="02020603050405020304" pitchFamily="18" charset="0"/>
              </a:rPr>
              <a:t>Debatan y recomienden los datos necesarios para determinar cualquier diferencia cuantificable entre aquellos que tienen discapacidades y aquellos que no.</a:t>
            </a:r>
          </a:p>
          <a:p>
            <a:endParaRPr lang="es" dirty="0"/>
          </a:p>
        </p:txBody>
      </p:sp>
      <p:sp>
        <p:nvSpPr>
          <p:cNvPr id="5" name="TextBox 4">
            <a:extLst>
              <a:ext uri="{FF2B5EF4-FFF2-40B4-BE49-F238E27FC236}">
                <a16:creationId xmlns:a16="http://schemas.microsoft.com/office/drawing/2014/main" id="{29F59CEF-DFC8-810C-DD45-32324C3132AE}"/>
              </a:ext>
            </a:extLst>
          </p:cNvPr>
          <p:cNvSpPr txBox="1"/>
          <p:nvPr/>
        </p:nvSpPr>
        <p:spPr>
          <a:xfrm>
            <a:off x="3171928" y="6332464"/>
            <a:ext cx="8534203"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6" name="TextBox 5">
            <a:extLst>
              <a:ext uri="{FF2B5EF4-FFF2-40B4-BE49-F238E27FC236}">
                <a16:creationId xmlns:a16="http://schemas.microsoft.com/office/drawing/2014/main" id="{9CCDBC61-E0F2-21EE-F5CC-C589A5D608DA}"/>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17</a:t>
            </a:fld>
            <a:endParaRPr lang="es" sz="1000" dirty="0"/>
          </a:p>
        </p:txBody>
      </p:sp>
    </p:spTree>
    <p:extLst>
      <p:ext uri="{BB962C8B-B14F-4D97-AF65-F5344CB8AC3E}">
        <p14:creationId xmlns:p14="http://schemas.microsoft.com/office/powerpoint/2010/main" val="3252225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716952C-9C32-DC49-784C-66749C94D80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12" name="Title 1" hidden="1">
            <a:extLst>
              <a:ext uri="{FF2B5EF4-FFF2-40B4-BE49-F238E27FC236}">
                <a16:creationId xmlns:a16="http://schemas.microsoft.com/office/drawing/2014/main" id="{FF181B38-6D4E-AADB-9183-5ABF78F86B18}"/>
              </a:ext>
            </a:extLst>
          </p:cNvPr>
          <p:cNvSpPr txBox="1">
            <a:spLocks/>
          </p:cNvSpPr>
          <p:nvPr/>
        </p:nvSpPr>
        <p:spPr>
          <a:xfrm>
            <a:off x="1352988" y="1487700"/>
            <a:ext cx="10597585"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s" sz="4800" b="1" kern="1200" baseline="0" dirty="0">
                <a:solidFill>
                  <a:schemeClr val="bg1"/>
                </a:solidFill>
                <a:latin typeface="+mj-lt"/>
                <a:ea typeface="+mn-ea"/>
                <a:cs typeface="+mn-cs"/>
              </a:defRPr>
            </a:lvl1pPr>
          </a:lstStyle>
          <a:p>
            <a:pPr algn="l" rtl="0"/>
            <a:r>
              <a:rPr lang="es" b="1" i="0" u="none" baseline="0">
                <a:latin typeface="Verdana"/>
                <a:ea typeface="Verdana"/>
                <a:cs typeface="Verdana"/>
              </a:rPr>
              <a:t>Fin de la sesión</a:t>
            </a:r>
            <a:br>
              <a:rPr lang="es">
                <a:latin typeface="Verdana" panose="020B0604030504040204" pitchFamily="34" charset="0"/>
                <a:ea typeface="Verdana" panose="020B0604030504040204" pitchFamily="34" charset="0"/>
              </a:rPr>
            </a:br>
            <a:r>
              <a:rPr lang="es" sz="4000" b="1" i="0" u="none" baseline="0">
                <a:solidFill>
                  <a:schemeClr val="tx1"/>
                </a:solidFill>
                <a:latin typeface="Verdana"/>
                <a:ea typeface="Verdana"/>
                <a:cs typeface="Verdana"/>
              </a:rPr>
              <a:t>Por favor, cumplimenten las </a:t>
            </a:r>
            <a:br>
              <a:rPr lang="es" sz="4000">
                <a:latin typeface="Verdana" panose="020B0604030504040204" pitchFamily="34" charset="0"/>
                <a:ea typeface="Verdana" panose="020B0604030504040204" pitchFamily="34" charset="0"/>
              </a:rPr>
            </a:br>
            <a:r>
              <a:rPr lang="es" sz="4000" b="1" i="0" u="none" baseline="0">
                <a:solidFill>
                  <a:schemeClr val="tx1"/>
                </a:solidFill>
                <a:latin typeface="Verdana"/>
                <a:ea typeface="Verdana"/>
                <a:cs typeface="Verdana"/>
              </a:rPr>
              <a:t>Hojas de Reflexión individuales de esta sesión</a:t>
            </a:r>
          </a:p>
        </p:txBody>
      </p:sp>
      <p:sp>
        <p:nvSpPr>
          <p:cNvPr id="2" name="Title 1">
            <a:extLst>
              <a:ext uri="{FF2B5EF4-FFF2-40B4-BE49-F238E27FC236}">
                <a16:creationId xmlns:a16="http://schemas.microsoft.com/office/drawing/2014/main" id="{B3C58AED-1101-FE92-5B5F-867FAFA9B7E7}"/>
              </a:ext>
            </a:extLst>
          </p:cNvPr>
          <p:cNvSpPr>
            <a:spLocks noGrp="1"/>
          </p:cNvSpPr>
          <p:nvPr>
            <p:ph type="title"/>
          </p:nvPr>
        </p:nvSpPr>
        <p:spPr>
          <a:xfrm>
            <a:off x="1363784" y="1823722"/>
            <a:ext cx="10421816" cy="3140217"/>
          </a:xfrm>
        </p:spPr>
        <p:txBody>
          <a:bodyPr/>
          <a:lstStyle/>
          <a:p>
            <a:pPr algn="l" rtl="0" eaLnBrk="1" latinLnBrk="0" hangingPunct="1"/>
            <a:r>
              <a:rPr lang="es" b="1" i="0" u="none" kern="1200" baseline="0" dirty="0">
                <a:effectLst/>
                <a:latin typeface="Verdana" panose="020B0604030504040204" pitchFamily="34" charset="0"/>
                <a:ea typeface="Verdana" panose="020B0604030504040204" pitchFamily="34" charset="0"/>
                <a:cs typeface="Verdana" panose="020B0604030504040204" pitchFamily="34" charset="0"/>
              </a:rPr>
              <a:t>Fin de la sesión</a:t>
            </a:r>
            <a:br>
              <a:rPr lang="es" sz="40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es" sz="4000" b="1" i="0" u="none" kern="1200" baseline="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Por favor, cumplimenten</a:t>
            </a:r>
            <a:br>
              <a:rPr lang="es" sz="4000" b="1" i="0" u="none" kern="1200" baseline="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es" sz="4000" b="1" i="0" u="none" kern="1200" baseline="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las Hojas de Reflexión individuales de esta sesión</a:t>
            </a:r>
            <a:endParaRPr lang="es" sz="4000" dirty="0">
              <a:effectLst/>
              <a:latin typeface="Verdana" panose="020B0604030504040204" pitchFamily="34" charset="0"/>
              <a:ea typeface="Verdana" panose="020B0604030504040204" pitchFamily="34" charset="0"/>
              <a:cs typeface="Verdana" panose="020B0604030504040204" pitchFamily="34" charset="0"/>
            </a:endParaRPr>
          </a:p>
          <a:p>
            <a:endParaRPr lang="es" dirty="0"/>
          </a:p>
        </p:txBody>
      </p:sp>
      <p:sp>
        <p:nvSpPr>
          <p:cNvPr id="10" name="TextBox 9">
            <a:extLst>
              <a:ext uri="{FF2B5EF4-FFF2-40B4-BE49-F238E27FC236}">
                <a16:creationId xmlns:a16="http://schemas.microsoft.com/office/drawing/2014/main" id="{4C89FD77-6796-7C45-F0DF-DC77DA2E4346}"/>
              </a:ext>
            </a:extLst>
          </p:cNvPr>
          <p:cNvSpPr txBox="1"/>
          <p:nvPr/>
        </p:nvSpPr>
        <p:spPr>
          <a:xfrm>
            <a:off x="3169228" y="6332464"/>
            <a:ext cx="8536904"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11" name="TextBox 10">
            <a:extLst>
              <a:ext uri="{FF2B5EF4-FFF2-40B4-BE49-F238E27FC236}">
                <a16:creationId xmlns:a16="http://schemas.microsoft.com/office/drawing/2014/main" id="{5AD90FAE-A740-37E6-C021-4751285A985B}"/>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18</a:t>
            </a:fld>
            <a:endParaRPr lang="es" sz="1000" dirty="0"/>
          </a:p>
        </p:txBody>
      </p:sp>
    </p:spTree>
    <p:extLst>
      <p:ext uri="{BB962C8B-B14F-4D97-AF65-F5344CB8AC3E}">
        <p14:creationId xmlns:p14="http://schemas.microsoft.com/office/powerpoint/2010/main" val="332375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DA149B-899A-0672-C41D-5789634D3E8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6" name="Title 1" hidden="1">
            <a:extLst>
              <a:ext uri="{FF2B5EF4-FFF2-40B4-BE49-F238E27FC236}">
                <a16:creationId xmlns:a16="http://schemas.microsoft.com/office/drawing/2014/main" id="{2D7FE322-D604-FFD1-C119-229A4D91F011}"/>
              </a:ext>
            </a:extLst>
          </p:cNvPr>
          <p:cNvSpPr txBox="1">
            <a:spLocks/>
          </p:cNvSpPr>
          <p:nvPr/>
        </p:nvSpPr>
        <p:spPr>
          <a:xfrm>
            <a:off x="1352990" y="1487700"/>
            <a:ext cx="8128000"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s" sz="4800" b="1" kern="1200" baseline="0" dirty="0">
                <a:solidFill>
                  <a:schemeClr val="bg1"/>
                </a:solidFill>
                <a:latin typeface="+mj-lt"/>
                <a:ea typeface="+mn-ea"/>
                <a:cs typeface="+mn-cs"/>
              </a:defRPr>
            </a:lvl1pPr>
          </a:lstStyle>
          <a:p>
            <a:pPr algn="l" rtl="0"/>
            <a:r>
              <a:rPr lang="es" b="1" i="0" u="none" baseline="0">
                <a:latin typeface="Verdana" panose="020B0604030504040204" pitchFamily="34" charset="0"/>
                <a:ea typeface="Verdana" panose="020B0604030504040204" pitchFamily="34" charset="0"/>
                <a:cs typeface="Verdana" panose="020B0604030504040204" pitchFamily="34" charset="0"/>
              </a:rPr>
              <a:t>Visión general de la sesión</a:t>
            </a:r>
          </a:p>
        </p:txBody>
      </p:sp>
      <p:sp>
        <p:nvSpPr>
          <p:cNvPr id="2" name="Title 1">
            <a:extLst>
              <a:ext uri="{FF2B5EF4-FFF2-40B4-BE49-F238E27FC236}">
                <a16:creationId xmlns:a16="http://schemas.microsoft.com/office/drawing/2014/main" id="{8E0C7F0B-A240-F0FF-3B29-6278E57200EA}"/>
              </a:ext>
            </a:extLst>
          </p:cNvPr>
          <p:cNvSpPr>
            <a:spLocks noGrp="1"/>
          </p:cNvSpPr>
          <p:nvPr>
            <p:ph type="title"/>
          </p:nvPr>
        </p:nvSpPr>
        <p:spPr>
          <a:xfrm>
            <a:off x="1363785" y="1806137"/>
            <a:ext cx="9442759" cy="3140217"/>
          </a:xfrm>
        </p:spPr>
        <p:txBody>
          <a:bodyPr/>
          <a:lstStyle/>
          <a:p>
            <a:pPr algn="l" rtl="0" eaLnBrk="1" latinLnBrk="0" hangingPunct="1"/>
            <a:r>
              <a:rPr lang="es" b="1" i="0" u="none" kern="1200" baseline="0" dirty="0">
                <a:effectLst/>
                <a:latin typeface="Verdana" panose="020B0604030504040204" pitchFamily="34" charset="0"/>
                <a:ea typeface="Verdana" panose="020B0604030504040204" pitchFamily="34" charset="0"/>
                <a:cs typeface="Verdana" panose="020B0604030504040204" pitchFamily="34" charset="0"/>
              </a:rPr>
              <a:t>Visión general de la sesión</a:t>
            </a:r>
            <a:endParaRPr lang="es" dirty="0">
              <a:effectLst/>
              <a:latin typeface="Verdana" panose="020B0604030504040204" pitchFamily="34" charset="0"/>
              <a:ea typeface="Verdana" panose="020B0604030504040204" pitchFamily="34" charset="0"/>
              <a:cs typeface="Verdana" panose="020B0604030504040204" pitchFamily="34" charset="0"/>
            </a:endParaRPr>
          </a:p>
          <a:p>
            <a:endParaRPr lang="es" dirty="0"/>
          </a:p>
        </p:txBody>
      </p:sp>
      <p:sp>
        <p:nvSpPr>
          <p:cNvPr id="7" name="TextBox 6">
            <a:extLst>
              <a:ext uri="{FF2B5EF4-FFF2-40B4-BE49-F238E27FC236}">
                <a16:creationId xmlns:a16="http://schemas.microsoft.com/office/drawing/2014/main" id="{D9A58C49-7E52-3386-7A47-055F6C7DBAB4}"/>
              </a:ext>
            </a:extLst>
          </p:cNvPr>
          <p:cNvSpPr txBox="1"/>
          <p:nvPr/>
        </p:nvSpPr>
        <p:spPr>
          <a:xfrm>
            <a:off x="3190010" y="6332464"/>
            <a:ext cx="8516122"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8" name="TextBox 7">
            <a:extLst>
              <a:ext uri="{FF2B5EF4-FFF2-40B4-BE49-F238E27FC236}">
                <a16:creationId xmlns:a16="http://schemas.microsoft.com/office/drawing/2014/main" id="{05677A17-F963-6465-43B7-59737FCF1D32}"/>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2</a:t>
            </a:fld>
            <a:endParaRPr lang="es" sz="1000" dirty="0"/>
          </a:p>
        </p:txBody>
      </p:sp>
    </p:spTree>
    <p:extLst>
      <p:ext uri="{BB962C8B-B14F-4D97-AF65-F5344CB8AC3E}">
        <p14:creationId xmlns:p14="http://schemas.microsoft.com/office/powerpoint/2010/main" val="412680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917A7CC-3B5C-C887-39FF-FBC75B3EDF1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9" name="Title 1">
            <a:extLst>
              <a:ext uri="{FF2B5EF4-FFF2-40B4-BE49-F238E27FC236}">
                <a16:creationId xmlns:a16="http://schemas.microsoft.com/office/drawing/2014/main" id="{4245187E-D8D4-E495-3B95-AD851E1F4DC3}"/>
              </a:ext>
            </a:extLst>
          </p:cNvPr>
          <p:cNvSpPr>
            <a:spLocks noGrp="1"/>
          </p:cNvSpPr>
          <p:nvPr>
            <p:ph type="title"/>
          </p:nvPr>
        </p:nvSpPr>
        <p:spPr>
          <a:xfrm>
            <a:off x="955454" y="238717"/>
            <a:ext cx="8167764" cy="1325563"/>
          </a:xfrm>
        </p:spPr>
        <p:txBody>
          <a:bodyPr/>
          <a:lstStyle/>
          <a:p>
            <a:pPr algn="l" rtl="0"/>
            <a:r>
              <a:rPr lang="es" b="1" i="0" u="none" baseline="0" dirty="0">
                <a:solidFill>
                  <a:srgbClr val="C00000"/>
                </a:solidFill>
                <a:latin typeface="Verdana"/>
                <a:ea typeface="Verdana"/>
                <a:cs typeface="Verdana"/>
              </a:rPr>
              <a:t>Visión general de la sesión</a:t>
            </a:r>
          </a:p>
        </p:txBody>
      </p:sp>
      <p:sp>
        <p:nvSpPr>
          <p:cNvPr id="3" name="Content Placeholder 2"/>
          <p:cNvSpPr>
            <a:spLocks noGrp="1"/>
          </p:cNvSpPr>
          <p:nvPr>
            <p:ph idx="1"/>
          </p:nvPr>
        </p:nvSpPr>
        <p:spPr>
          <a:xfrm>
            <a:off x="955454" y="1699317"/>
            <a:ext cx="10938934" cy="4477646"/>
          </a:xfrm>
        </p:spPr>
        <p:txBody>
          <a:bodyPr vert="horz" lIns="91440" tIns="45720" rIns="91440" bIns="45720" rtlCol="0" anchor="t">
            <a:normAutofit/>
          </a:bodyPr>
          <a:lstStyle/>
          <a:p>
            <a:pPr algn="l" rtl="0">
              <a:spcBef>
                <a:spcPts val="0"/>
              </a:spcBef>
              <a:spcAft>
                <a:spcPts val="1200"/>
              </a:spcAft>
              <a:buClr>
                <a:srgbClr val="3F8EC5"/>
              </a:buClr>
            </a:pPr>
            <a:r>
              <a:rPr lang="es" sz="2600" b="0" i="0" u="none" baseline="0">
                <a:latin typeface="Verdana"/>
                <a:ea typeface="Times New Roman" panose="02020603050405020304" pitchFamily="18" charset="0"/>
                <a:cs typeface="Times New Roman"/>
              </a:rPr>
              <a:t>Examinar el conjunto </a:t>
            </a:r>
            <a:r>
              <a:rPr lang="es" sz="2600" b="0" i="0" u="none" baseline="0">
                <a:effectLst/>
                <a:latin typeface="Verdana"/>
                <a:ea typeface="Times New Roman" panose="02020603050405020304" pitchFamily="18" charset="0"/>
                <a:cs typeface="Times New Roman"/>
              </a:rPr>
              <a:t>recomendado de preguntas para identificar a la población con discapacidad.</a:t>
            </a:r>
            <a:r>
              <a:rPr lang="es" sz="2600" b="0" i="0" u="none" baseline="0">
                <a:latin typeface="Verdana"/>
                <a:ea typeface="Times New Roman" panose="02020603050405020304" pitchFamily="18" charset="0"/>
                <a:cs typeface="Times New Roman"/>
              </a:rPr>
              <a:t> </a:t>
            </a:r>
            <a:endParaRPr lang="es" sz="2600" dirty="0">
              <a:latin typeface="Verdana"/>
              <a:ea typeface="Verdana"/>
              <a:cs typeface="Times New Roman"/>
            </a:endParaRPr>
          </a:p>
          <a:p>
            <a:pPr algn="l" rtl="0">
              <a:spcBef>
                <a:spcPts val="0"/>
              </a:spcBef>
              <a:spcAft>
                <a:spcPts val="1200"/>
              </a:spcAft>
              <a:buClr>
                <a:srgbClr val="3F8EC5"/>
              </a:buClr>
            </a:pPr>
            <a:r>
              <a:rPr lang="es" sz="2600" b="0" i="0" u="none" baseline="0">
                <a:latin typeface="Verdana"/>
                <a:ea typeface="Verdana"/>
                <a:cs typeface="Times New Roman"/>
              </a:rPr>
              <a:t>Explorar cómo pueden utilizarse estas preguntas para identificar a diferentes poblaciones con discapacidad.</a:t>
            </a:r>
            <a:endParaRPr lang="es" sz="2600" dirty="0">
              <a:latin typeface="Verdana"/>
              <a:ea typeface="Verdana"/>
              <a:cs typeface="Times New Roman"/>
            </a:endParaRPr>
          </a:p>
          <a:p>
            <a:pPr algn="l" rtl="0">
              <a:spcBef>
                <a:spcPts val="0"/>
              </a:spcBef>
              <a:spcAft>
                <a:spcPts val="1200"/>
              </a:spcAft>
              <a:buClr>
                <a:srgbClr val="3F8EC5"/>
              </a:buClr>
            </a:pPr>
            <a:r>
              <a:rPr lang="es" sz="2600" b="0" i="0" u="none" baseline="0">
                <a:effectLst/>
                <a:latin typeface="Verdana"/>
                <a:ea typeface="Times New Roman" panose="02020603050405020304" pitchFamily="18" charset="0"/>
                <a:cs typeface="Times New Roman"/>
              </a:rPr>
              <a:t>Explorar de qué forma las diferentes definiciones de discapacidad pueden afectar a los resultados de los datos sobre:</a:t>
            </a:r>
            <a:r>
              <a:rPr lang="es" sz="2600" b="0" i="0" u="none" baseline="0">
                <a:latin typeface="Verdana"/>
                <a:ea typeface="Times New Roman" panose="02020603050405020304" pitchFamily="18" charset="0"/>
                <a:cs typeface="Times New Roman"/>
              </a:rPr>
              <a:t> </a:t>
            </a:r>
            <a:endParaRPr lang="es" sz="2600" dirty="0">
              <a:latin typeface="Verdana"/>
              <a:ea typeface="Verdana" panose="020B0604030504040204" pitchFamily="34" charset="0"/>
              <a:cs typeface="Times New Roman"/>
            </a:endParaRPr>
          </a:p>
          <a:p>
            <a:pPr lvl="1" algn="l" rtl="0">
              <a:spcBef>
                <a:spcPts val="0"/>
              </a:spcBef>
              <a:spcAft>
                <a:spcPts val="1200"/>
              </a:spcAft>
              <a:buClr>
                <a:srgbClr val="3F8EC5"/>
              </a:buClr>
            </a:pPr>
            <a:r>
              <a:rPr lang="es" sz="2600" b="0" i="0" u="none" baseline="0">
                <a:effectLst/>
                <a:latin typeface="Verdana"/>
                <a:ea typeface="Times New Roman" panose="02020603050405020304" pitchFamily="18" charset="0"/>
                <a:cs typeface="Times New Roman"/>
              </a:rPr>
              <a:t>La prevalencia de la discapacidad</a:t>
            </a:r>
            <a:endParaRPr lang="es" sz="2600" dirty="0">
              <a:latin typeface="Verdana"/>
              <a:ea typeface="Verdana"/>
              <a:cs typeface="Times New Roman"/>
            </a:endParaRPr>
          </a:p>
          <a:p>
            <a:pPr lvl="1" algn="l" rtl="0">
              <a:spcBef>
                <a:spcPts val="0"/>
              </a:spcBef>
              <a:spcAft>
                <a:spcPts val="1200"/>
              </a:spcAft>
              <a:buClr>
                <a:srgbClr val="3F8EC5"/>
              </a:buClr>
            </a:pPr>
            <a:r>
              <a:rPr lang="es" sz="2600" b="0" i="0" u="none" baseline="0">
                <a:effectLst/>
                <a:latin typeface="Verdana"/>
                <a:ea typeface="Times New Roman" panose="02020603050405020304" pitchFamily="18" charset="0"/>
                <a:cs typeface="Times New Roman"/>
              </a:rPr>
              <a:t>El desglose de los indicadores</a:t>
            </a:r>
            <a:endParaRPr lang="es" sz="2600" dirty="0">
              <a:effectLst/>
              <a:latin typeface="Verdana"/>
              <a:ea typeface="Verdana" panose="020B0604030504040204" pitchFamily="34" charset="0"/>
              <a:cs typeface="Times New Roman"/>
            </a:endParaRPr>
          </a:p>
        </p:txBody>
      </p:sp>
      <p:sp>
        <p:nvSpPr>
          <p:cNvPr id="7" name="TextBox 6">
            <a:extLst>
              <a:ext uri="{FF2B5EF4-FFF2-40B4-BE49-F238E27FC236}">
                <a16:creationId xmlns:a16="http://schemas.microsoft.com/office/drawing/2014/main" id="{90950A16-DA8D-9D78-50C7-0036A3EC751F}"/>
              </a:ext>
            </a:extLst>
          </p:cNvPr>
          <p:cNvSpPr txBox="1"/>
          <p:nvPr/>
        </p:nvSpPr>
        <p:spPr>
          <a:xfrm>
            <a:off x="3190010" y="6332464"/>
            <a:ext cx="8516122"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8" name="TextBox 7">
            <a:extLst>
              <a:ext uri="{FF2B5EF4-FFF2-40B4-BE49-F238E27FC236}">
                <a16:creationId xmlns:a16="http://schemas.microsoft.com/office/drawing/2014/main" id="{759EDB6A-0A00-8D88-8B35-0CF1153EE757}"/>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3</a:t>
            </a:fld>
            <a:endParaRPr lang="es" sz="1000" dirty="0"/>
          </a:p>
        </p:txBody>
      </p:sp>
    </p:spTree>
    <p:extLst>
      <p:ext uri="{BB962C8B-B14F-4D97-AF65-F5344CB8AC3E}">
        <p14:creationId xmlns:p14="http://schemas.microsoft.com/office/powerpoint/2010/main" val="2671354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0029236-FE66-2A7E-2F03-BC18317F7C0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4689" y="0"/>
            <a:ext cx="11567311" cy="6010466"/>
          </a:xfrm>
          <a:prstGeom prst="rect">
            <a:avLst/>
          </a:prstGeom>
        </p:spPr>
      </p:pic>
      <p:sp>
        <p:nvSpPr>
          <p:cNvPr id="3" name="Title 2"/>
          <p:cNvSpPr>
            <a:spLocks noGrp="1"/>
          </p:cNvSpPr>
          <p:nvPr>
            <p:ph type="title"/>
          </p:nvPr>
        </p:nvSpPr>
        <p:spPr>
          <a:xfrm>
            <a:off x="1242290" y="2191401"/>
            <a:ext cx="10949710" cy="3140217"/>
          </a:xfrm>
        </p:spPr>
        <p:txBody>
          <a:bodyPr>
            <a:normAutofit/>
          </a:bodyPr>
          <a:lstStyle/>
          <a:p>
            <a:pPr algn="l" rtl="0"/>
            <a:r>
              <a:rPr lang="es" sz="4000" b="1" i="0" u="none" baseline="0" dirty="0">
                <a:effectLst/>
                <a:latin typeface="Verdana"/>
                <a:ea typeface="Verdana"/>
                <a:cs typeface="Times New Roman"/>
              </a:rPr>
              <a:t>Conjunto de </a:t>
            </a:r>
            <a:r>
              <a:rPr lang="es" sz="4000" b="1" i="0" u="none" baseline="0" dirty="0">
                <a:latin typeface="Verdana"/>
                <a:ea typeface="Verdana"/>
                <a:cs typeface="Times New Roman"/>
              </a:rPr>
              <a:t>preguntas del GW</a:t>
            </a:r>
            <a:r>
              <a:rPr lang="es" sz="4000" b="1" i="0" u="none" baseline="0" dirty="0">
                <a:effectLst/>
                <a:latin typeface="Verdana"/>
                <a:ea typeface="Verdana"/>
                <a:cs typeface="Times New Roman"/>
              </a:rPr>
              <a:t> establecido para desglosar los datos a fin de supervisar la CDPD y los ODS</a:t>
            </a:r>
            <a:endParaRPr lang="es" sz="4000" dirty="0">
              <a:latin typeface="Verdana"/>
              <a:ea typeface="Verdana"/>
              <a:cs typeface="Times New Roman"/>
            </a:endParaRPr>
          </a:p>
        </p:txBody>
      </p:sp>
      <p:sp>
        <p:nvSpPr>
          <p:cNvPr id="4" name="TextBox 3">
            <a:extLst>
              <a:ext uri="{FF2B5EF4-FFF2-40B4-BE49-F238E27FC236}">
                <a16:creationId xmlns:a16="http://schemas.microsoft.com/office/drawing/2014/main" id="{25F50F39-D4A7-C04C-EC58-287AA14A5FF8}"/>
              </a:ext>
            </a:extLst>
          </p:cNvPr>
          <p:cNvSpPr txBox="1"/>
          <p:nvPr/>
        </p:nvSpPr>
        <p:spPr>
          <a:xfrm>
            <a:off x="3148446" y="6332464"/>
            <a:ext cx="8557686"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5" name="TextBox 4">
            <a:extLst>
              <a:ext uri="{FF2B5EF4-FFF2-40B4-BE49-F238E27FC236}">
                <a16:creationId xmlns:a16="http://schemas.microsoft.com/office/drawing/2014/main" id="{EF3AB813-BFA9-898D-124B-E6CB2D280AAE}"/>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4</a:t>
            </a:fld>
            <a:endParaRPr lang="es" sz="1000" dirty="0"/>
          </a:p>
        </p:txBody>
      </p:sp>
    </p:spTree>
    <p:extLst>
      <p:ext uri="{BB962C8B-B14F-4D97-AF65-F5344CB8AC3E}">
        <p14:creationId xmlns:p14="http://schemas.microsoft.com/office/powerpoint/2010/main" val="3695842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83CC28F-C437-A306-DCB8-4C287B85CCE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p:cNvSpPr>
            <a:spLocks noGrp="1"/>
          </p:cNvSpPr>
          <p:nvPr>
            <p:ph type="title"/>
          </p:nvPr>
        </p:nvSpPr>
        <p:spPr>
          <a:xfrm>
            <a:off x="955454" y="261540"/>
            <a:ext cx="10073893" cy="1325563"/>
          </a:xfrm>
        </p:spPr>
        <p:txBody>
          <a:bodyPr>
            <a:normAutofit fontScale="90000"/>
          </a:bodyPr>
          <a:lstStyle/>
          <a:p>
            <a:pPr algn="l" rtl="0"/>
            <a:r>
              <a:rPr lang="es" b="1" i="0" u="none" baseline="0">
                <a:solidFill>
                  <a:srgbClr val="C00000"/>
                </a:solidFill>
              </a:rPr>
              <a:t> </a:t>
            </a:r>
            <a:br>
              <a:rPr lang="es">
                <a:solidFill>
                  <a:srgbClr val="C00000"/>
                </a:solidFill>
                <a:ea typeface="+mj-lt"/>
                <a:cs typeface="+mj-lt"/>
              </a:rPr>
            </a:br>
            <a:r>
              <a:rPr lang="es" b="1" i="0" u="none" baseline="0">
                <a:solidFill>
                  <a:srgbClr val="C00000"/>
                </a:solidFill>
                <a:latin typeface="Verdana"/>
                <a:ea typeface="+mj-lt"/>
                <a:cs typeface="+mj-lt"/>
              </a:rPr>
              <a:t>Conjunto breve del Grupo de Washington (CB-GW)</a:t>
            </a:r>
            <a:endParaRPr lang="es" dirty="0">
              <a:solidFill>
                <a:srgbClr val="C00000"/>
              </a:solidFill>
              <a:latin typeface="Verdana"/>
              <a:ea typeface="Verdana"/>
            </a:endParaRPr>
          </a:p>
          <a:p>
            <a:endParaRPr lang="es" dirty="0">
              <a:solidFill>
                <a:srgbClr val="C00000"/>
              </a:solidFill>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083733" y="1918985"/>
            <a:ext cx="10622398" cy="4641677"/>
          </a:xfrm>
        </p:spPr>
        <p:txBody>
          <a:bodyPr vert="horz" lIns="91440" tIns="45720" rIns="91440" bIns="45720" rtlCol="0" anchor="t">
            <a:noAutofit/>
          </a:bodyPr>
          <a:lstStyle/>
          <a:p>
            <a:pPr marL="0" indent="0" algn="l" rtl="0">
              <a:buClr>
                <a:srgbClr val="3F8EC5"/>
              </a:buClr>
              <a:buSzPct val="100000"/>
              <a:buNone/>
            </a:pPr>
            <a:r>
              <a:rPr lang="es" sz="2600" b="0" i="0" u="none" baseline="0">
                <a:latin typeface="Verdana"/>
                <a:ea typeface="Verdana"/>
                <a:cs typeface="Verdana" panose="020B0604030504040204" pitchFamily="34" charset="0"/>
              </a:rPr>
              <a:t>El GW redactó una serie de preguntas para identificar a aquellas personas que:</a:t>
            </a:r>
          </a:p>
          <a:p>
            <a:pPr marL="574675" lvl="1" indent="-342900" algn="l" rtl="0">
              <a:buClr>
                <a:srgbClr val="3F8EC5"/>
              </a:buClr>
              <a:buSzPct val="100000"/>
            </a:pPr>
            <a:r>
              <a:rPr lang="es" sz="2600" b="0" i="0" u="none" baseline="0">
                <a:latin typeface="Verdana"/>
                <a:ea typeface="Verdana"/>
                <a:cs typeface="Verdana" panose="020B0604030504040204" pitchFamily="34" charset="0"/>
              </a:rPr>
              <a:t>a causa de las </a:t>
            </a:r>
            <a:r>
              <a:rPr lang="es" sz="2600" b="1" i="0" u="none" baseline="0">
                <a:latin typeface="Verdana"/>
                <a:ea typeface="Verdana"/>
                <a:cs typeface="Verdana" panose="020B0604030504040204" pitchFamily="34" charset="0"/>
              </a:rPr>
              <a:t>dificultades</a:t>
            </a:r>
            <a:r>
              <a:rPr lang="es" sz="2600" b="0" i="0" u="none" baseline="0">
                <a:latin typeface="Verdana"/>
                <a:ea typeface="Verdana"/>
                <a:cs typeface="Verdana" panose="020B0604030504040204" pitchFamily="34" charset="0"/>
              </a:rPr>
              <a:t> para realizar </a:t>
            </a:r>
            <a:r>
              <a:rPr lang="es" sz="2600" b="1" i="0" u="none" baseline="0">
                <a:latin typeface="Verdana"/>
                <a:ea typeface="Verdana"/>
                <a:cs typeface="Verdana" panose="020B0604030504040204" pitchFamily="34" charset="0"/>
              </a:rPr>
              <a:t>ciertas acciones universales y básicas</a:t>
            </a:r>
            <a:r>
              <a:rPr lang="es" sz="2600" b="0" i="0" u="none" baseline="0">
                <a:latin typeface="Verdana"/>
                <a:ea typeface="Verdana"/>
                <a:cs typeface="Verdana" panose="020B0604030504040204" pitchFamily="34" charset="0"/>
              </a:rPr>
              <a:t>, </a:t>
            </a:r>
            <a:endParaRPr lang="es" altLang="en-US" sz="2600" dirty="0">
              <a:latin typeface="Verdana"/>
              <a:ea typeface="Verdana" panose="020B0604030504040204" pitchFamily="34" charset="0"/>
              <a:cs typeface="Verdana" panose="020B0604030504040204" pitchFamily="34" charset="0"/>
            </a:endParaRPr>
          </a:p>
          <a:p>
            <a:pPr marL="574675" lvl="1" indent="-342900" algn="l" rtl="0">
              <a:buClr>
                <a:srgbClr val="3F8EC5"/>
              </a:buClr>
              <a:buSzPct val="100000"/>
            </a:pPr>
            <a:r>
              <a:rPr lang="es" sz="2600" b="0" i="0" u="none" baseline="0">
                <a:latin typeface="Verdana"/>
                <a:ea typeface="Verdana"/>
                <a:cs typeface="Verdana" panose="020B0604030504040204" pitchFamily="34" charset="0"/>
              </a:rPr>
              <a:t>corren un </a:t>
            </a:r>
            <a:r>
              <a:rPr lang="es" sz="2600" b="1" i="0" u="none" baseline="0">
                <a:latin typeface="Verdana"/>
                <a:ea typeface="Verdana"/>
                <a:cs typeface="Verdana" panose="020B0604030504040204" pitchFamily="34" charset="0"/>
              </a:rPr>
              <a:t>riesgo</a:t>
            </a:r>
            <a:r>
              <a:rPr lang="es" sz="2600" b="0" i="0" u="none" baseline="0">
                <a:latin typeface="Verdana"/>
                <a:ea typeface="Verdana"/>
                <a:cs typeface="Verdana" panose="020B0604030504040204" pitchFamily="34" charset="0"/>
              </a:rPr>
              <a:t> mayor que la población general,</a:t>
            </a:r>
          </a:p>
          <a:p>
            <a:pPr marL="574675" lvl="1" indent="-342900" algn="l" rtl="0">
              <a:buClr>
                <a:srgbClr val="3F8EC5"/>
              </a:buClr>
              <a:buSzPct val="100000"/>
            </a:pPr>
            <a:r>
              <a:rPr lang="es" sz="2600" b="0" i="0" u="none" baseline="0">
                <a:latin typeface="Verdana"/>
                <a:ea typeface="Verdana"/>
                <a:cs typeface="Verdana" panose="020B0604030504040204" pitchFamily="34" charset="0"/>
              </a:rPr>
              <a:t>por</a:t>
            </a:r>
            <a:r>
              <a:rPr lang="es" sz="2600" b="1" i="0" u="none" baseline="0">
                <a:latin typeface="Verdana"/>
                <a:ea typeface="Verdana"/>
                <a:cs typeface="Verdana" panose="020B0604030504040204" pitchFamily="34" charset="0"/>
              </a:rPr>
              <a:t> limitaciones en la participación</a:t>
            </a:r>
            <a:r>
              <a:rPr lang="es" sz="2600" b="0" i="0" u="none" baseline="0">
                <a:latin typeface="Verdana"/>
                <a:ea typeface="Verdana"/>
                <a:cs typeface="Verdana" panose="020B0604030504040204" pitchFamily="34" charset="0"/>
              </a:rPr>
              <a:t>.</a:t>
            </a:r>
          </a:p>
          <a:p>
            <a:pPr marL="231775" lvl="1" indent="0" algn="l" rtl="0">
              <a:buClr>
                <a:srgbClr val="3F8EC5"/>
              </a:buClr>
              <a:buSzPct val="100000"/>
              <a:buNone/>
            </a:pPr>
            <a:endParaRPr lang="es" altLang="en-US" sz="2600" dirty="0">
              <a:latin typeface="Verdana"/>
              <a:ea typeface="Verdana" panose="020B0604030504040204" pitchFamily="34" charset="0"/>
              <a:cs typeface="Verdana" panose="020B0604030504040204" pitchFamily="34" charset="0"/>
            </a:endParaRPr>
          </a:p>
          <a:p>
            <a:pPr marL="0" indent="0" algn="l" rtl="0">
              <a:buClr>
                <a:srgbClr val="3F8EC5"/>
              </a:buClr>
              <a:buSzPct val="100000"/>
              <a:buNone/>
            </a:pPr>
            <a:r>
              <a:rPr lang="es" sz="2600" b="0" i="0" u="none" baseline="0">
                <a:latin typeface="Verdana"/>
                <a:ea typeface="Verdana"/>
                <a:cs typeface="Verdana" panose="020B0604030504040204" pitchFamily="34" charset="0"/>
              </a:rPr>
              <a:t>El CB-GW puede utilizarse para desglosar los datos por discapacidad a fin de supervisar la CDPD y los ODS.</a:t>
            </a:r>
          </a:p>
        </p:txBody>
      </p:sp>
      <p:sp>
        <p:nvSpPr>
          <p:cNvPr id="4" name="TextBox 3">
            <a:extLst>
              <a:ext uri="{FF2B5EF4-FFF2-40B4-BE49-F238E27FC236}">
                <a16:creationId xmlns:a16="http://schemas.microsoft.com/office/drawing/2014/main" id="{E322A1BB-89BE-C07C-86B1-95C954866F88}"/>
              </a:ext>
            </a:extLst>
          </p:cNvPr>
          <p:cNvSpPr txBox="1"/>
          <p:nvPr/>
        </p:nvSpPr>
        <p:spPr>
          <a:xfrm>
            <a:off x="3184676" y="6332464"/>
            <a:ext cx="8521456"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6" name="TextBox 5">
            <a:extLst>
              <a:ext uri="{FF2B5EF4-FFF2-40B4-BE49-F238E27FC236}">
                <a16:creationId xmlns:a16="http://schemas.microsoft.com/office/drawing/2014/main" id="{1484766E-AEC3-2FD2-1FDE-7E1E87958F3E}"/>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5</a:t>
            </a:fld>
            <a:endParaRPr lang="es" sz="1000" dirty="0"/>
          </a:p>
        </p:txBody>
      </p:sp>
    </p:spTree>
    <p:extLst>
      <p:ext uri="{BB962C8B-B14F-4D97-AF65-F5344CB8AC3E}">
        <p14:creationId xmlns:p14="http://schemas.microsoft.com/office/powerpoint/2010/main" val="649644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7F84C2-5E9A-96DA-52B2-EB355DF51EF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10" name="Title 1">
            <a:extLst>
              <a:ext uri="{FF2B5EF4-FFF2-40B4-BE49-F238E27FC236}">
                <a16:creationId xmlns:a16="http://schemas.microsoft.com/office/drawing/2014/main" id="{ECBAB0DD-B895-F5FF-144C-BCA7B3A1124C}"/>
              </a:ext>
            </a:extLst>
          </p:cNvPr>
          <p:cNvSpPr>
            <a:spLocks noGrp="1"/>
          </p:cNvSpPr>
          <p:nvPr>
            <p:ph type="title"/>
          </p:nvPr>
        </p:nvSpPr>
        <p:spPr>
          <a:xfrm>
            <a:off x="964429" y="267971"/>
            <a:ext cx="11151371" cy="1339417"/>
          </a:xfrm>
        </p:spPr>
        <p:txBody>
          <a:bodyPr/>
          <a:lstStyle/>
          <a:p>
            <a:pPr algn="l" rtl="0"/>
            <a:r>
              <a:rPr lang="es" sz="3600" b="1" i="0" u="none" baseline="0" dirty="0">
                <a:solidFill>
                  <a:srgbClr val="C00000"/>
                </a:solidFill>
                <a:latin typeface="Verdana"/>
                <a:ea typeface="Verdana"/>
                <a:cs typeface="Verdana"/>
              </a:rPr>
              <a:t>¿Qué preguntas se incluyen en el CB-GW? </a:t>
            </a:r>
            <a:endParaRPr lang="es" sz="3600" dirty="0">
              <a:solidFill>
                <a:srgbClr val="C00000"/>
              </a:solidFill>
              <a:latin typeface="Verdana"/>
              <a:ea typeface="Verdana"/>
              <a:cs typeface="Calibri"/>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010996" y="1955511"/>
            <a:ext cx="10938934" cy="4637088"/>
          </a:xfrm>
        </p:spPr>
        <p:txBody>
          <a:bodyPr vert="horz" lIns="91440" tIns="45720" rIns="91440" bIns="45720" rtlCol="0" anchor="t">
            <a:normAutofit/>
          </a:bodyPr>
          <a:lstStyle/>
          <a:p>
            <a:pPr marL="495300" indent="-495300" algn="l" rtl="0">
              <a:spcBef>
                <a:spcPts val="600"/>
              </a:spcBef>
              <a:buClr>
                <a:schemeClr val="tx1"/>
              </a:buClr>
              <a:buFontTx/>
              <a:buAutoNum type="arabicParenR"/>
              <a:defRPr/>
            </a:pPr>
            <a:r>
              <a:rPr lang="es" sz="2000" b="0" i="0" u="none" baseline="0">
                <a:latin typeface="Verdana"/>
                <a:ea typeface="Verdana"/>
                <a:cs typeface="Verdana"/>
              </a:rPr>
              <a:t>¿Tiene dificultades para </a:t>
            </a:r>
            <a:r>
              <a:rPr lang="es" sz="2000" b="0" i="0" u="sng" baseline="0">
                <a:latin typeface="Verdana"/>
                <a:ea typeface="Verdana"/>
                <a:cs typeface="Verdana"/>
              </a:rPr>
              <a:t>ver</a:t>
            </a:r>
            <a:r>
              <a:rPr lang="es" sz="2000" b="0" i="0" u="none" baseline="0">
                <a:latin typeface="Verdana"/>
                <a:ea typeface="Verdana"/>
                <a:cs typeface="Verdana"/>
              </a:rPr>
              <a:t> aunque lleve gafas?</a:t>
            </a:r>
          </a:p>
          <a:p>
            <a:pPr marL="495300" indent="-495300" algn="l" rtl="0">
              <a:spcBef>
                <a:spcPts val="600"/>
              </a:spcBef>
              <a:buClr>
                <a:schemeClr val="tx1"/>
              </a:buClr>
              <a:buFontTx/>
              <a:buAutoNum type="arabicParenR"/>
              <a:defRPr/>
            </a:pPr>
            <a:r>
              <a:rPr lang="es" sz="2000" b="0" i="0" u="none" baseline="0">
                <a:latin typeface="Verdana"/>
                <a:ea typeface="Verdana"/>
                <a:cs typeface="Verdana"/>
              </a:rPr>
              <a:t>¿Tiene dificultades para </a:t>
            </a:r>
            <a:r>
              <a:rPr lang="es" sz="2000" b="0" i="0" u="sng" baseline="0">
                <a:latin typeface="Verdana"/>
                <a:ea typeface="Verdana"/>
                <a:cs typeface="Verdana"/>
              </a:rPr>
              <a:t>oír</a:t>
            </a:r>
            <a:r>
              <a:rPr lang="es" sz="2000" b="0" i="0" u="none" baseline="0">
                <a:latin typeface="Verdana"/>
                <a:ea typeface="Verdana"/>
                <a:cs typeface="Verdana"/>
              </a:rPr>
              <a:t> aunque utilice un audífono?</a:t>
            </a:r>
          </a:p>
          <a:p>
            <a:pPr marL="495300" indent="-495300" algn="l" rtl="0">
              <a:spcBef>
                <a:spcPts val="600"/>
              </a:spcBef>
              <a:buClr>
                <a:schemeClr val="tx1"/>
              </a:buClr>
              <a:buFontTx/>
              <a:buAutoNum type="arabicParenR"/>
              <a:defRPr/>
            </a:pPr>
            <a:r>
              <a:rPr lang="es" sz="2000" b="0" i="0" u="none" baseline="0">
                <a:latin typeface="Verdana"/>
                <a:ea typeface="Verdana"/>
                <a:cs typeface="Verdana"/>
              </a:rPr>
              <a:t>¿Tiene dificultades para </a:t>
            </a:r>
            <a:r>
              <a:rPr lang="es" sz="2000" b="0" i="0" u="sng" baseline="0">
                <a:latin typeface="Verdana"/>
                <a:ea typeface="Verdana"/>
                <a:cs typeface="Verdana"/>
              </a:rPr>
              <a:t>caminar</a:t>
            </a:r>
            <a:r>
              <a:rPr lang="es" sz="2000" b="0" i="0" u="none" baseline="0">
                <a:latin typeface="Verdana"/>
                <a:ea typeface="Verdana"/>
                <a:cs typeface="Verdana"/>
              </a:rPr>
              <a:t> o para </a:t>
            </a:r>
            <a:r>
              <a:rPr lang="es" sz="2000" b="0" i="0" u="sng" baseline="0">
                <a:latin typeface="Verdana"/>
                <a:ea typeface="Verdana"/>
                <a:cs typeface="Verdana"/>
              </a:rPr>
              <a:t>subir</a:t>
            </a:r>
            <a:r>
              <a:rPr lang="es" sz="2000" b="0" i="0" u="none" baseline="0">
                <a:latin typeface="Verdana"/>
                <a:ea typeface="Verdana"/>
                <a:cs typeface="Verdana"/>
              </a:rPr>
              <a:t> escalones?</a:t>
            </a:r>
          </a:p>
          <a:p>
            <a:pPr marL="495300" indent="-495300" algn="l" rtl="0">
              <a:spcBef>
                <a:spcPts val="600"/>
              </a:spcBef>
              <a:buClr>
                <a:schemeClr val="tx1"/>
              </a:buClr>
              <a:buFontTx/>
              <a:buAutoNum type="arabicParenR"/>
              <a:defRPr/>
            </a:pPr>
            <a:r>
              <a:rPr lang="es" sz="2000" b="0" i="0" u="none" baseline="0">
                <a:latin typeface="Verdana"/>
                <a:ea typeface="Verdana"/>
                <a:cs typeface="Verdana"/>
              </a:rPr>
              <a:t>¿Tiene dificultades para </a:t>
            </a:r>
            <a:r>
              <a:rPr lang="es" sz="2000" b="0" i="0" u="sng" baseline="0">
                <a:latin typeface="Verdana"/>
                <a:ea typeface="Verdana"/>
                <a:cs typeface="Verdana"/>
              </a:rPr>
              <a:t>recordar</a:t>
            </a:r>
            <a:r>
              <a:rPr lang="es" sz="2000" b="0" i="0" u="none" baseline="0">
                <a:latin typeface="Verdana"/>
                <a:ea typeface="Verdana"/>
                <a:cs typeface="Verdana"/>
              </a:rPr>
              <a:t> o para </a:t>
            </a:r>
            <a:r>
              <a:rPr lang="es" sz="2000" b="0" i="0" u="sng" baseline="0">
                <a:latin typeface="Verdana"/>
                <a:ea typeface="Verdana"/>
                <a:cs typeface="Verdana"/>
              </a:rPr>
              <a:t>concentrarse</a:t>
            </a:r>
            <a:r>
              <a:rPr lang="es" sz="2000" b="0" i="0" u="none" baseline="0">
                <a:latin typeface="Verdana"/>
                <a:ea typeface="Verdana"/>
                <a:cs typeface="Verdana"/>
              </a:rPr>
              <a:t>?</a:t>
            </a:r>
          </a:p>
          <a:p>
            <a:pPr marL="495300" indent="-495300" algn="l" rtl="0">
              <a:spcBef>
                <a:spcPts val="600"/>
              </a:spcBef>
              <a:buClr>
                <a:schemeClr val="tx1"/>
              </a:buClr>
              <a:buFontTx/>
              <a:buAutoNum type="arabicParenR" startAt="5"/>
              <a:defRPr/>
            </a:pPr>
            <a:r>
              <a:rPr lang="es" sz="2000" b="0" i="0" u="none" baseline="0">
                <a:latin typeface="Verdana"/>
                <a:ea typeface="Verdana"/>
                <a:cs typeface="Verdana"/>
              </a:rPr>
              <a:t>¿Tiene dificultades para (realizar el </a:t>
            </a:r>
            <a:r>
              <a:rPr lang="es" sz="2000" b="0" i="0" u="sng" baseline="0">
                <a:latin typeface="Verdana"/>
                <a:ea typeface="Verdana"/>
                <a:cs typeface="Verdana"/>
              </a:rPr>
              <a:t>cuidado personal</a:t>
            </a:r>
            <a:r>
              <a:rPr lang="es" sz="2000" b="0" i="0" u="none" baseline="0">
                <a:latin typeface="Verdana"/>
                <a:ea typeface="Verdana"/>
                <a:cs typeface="Verdana"/>
              </a:rPr>
              <a:t>, como) lavarse o vestirse?</a:t>
            </a:r>
          </a:p>
          <a:p>
            <a:pPr marL="495300" indent="-495300" algn="l" rtl="0">
              <a:spcBef>
                <a:spcPts val="600"/>
              </a:spcBef>
              <a:buClr>
                <a:schemeClr val="tx1"/>
              </a:buClr>
              <a:buFontTx/>
              <a:buAutoNum type="arabicParenR" startAt="5"/>
              <a:defRPr/>
            </a:pPr>
            <a:r>
              <a:rPr lang="es" sz="2000" b="0" i="0" u="none" baseline="0">
                <a:latin typeface="Verdana"/>
                <a:ea typeface="Verdana"/>
                <a:cs typeface="Verdana"/>
              </a:rPr>
              <a:t>Cuando utiliza su idioma habitual, ¿tiene dificultades para </a:t>
            </a:r>
            <a:r>
              <a:rPr lang="es" sz="2000" b="0" i="0" u="sng" baseline="0">
                <a:latin typeface="Verdana"/>
                <a:ea typeface="Verdana"/>
                <a:cs typeface="Verdana"/>
              </a:rPr>
              <a:t>comunicarse</a:t>
            </a:r>
            <a:r>
              <a:rPr lang="es" sz="2000" b="0" i="0" u="none" baseline="0">
                <a:latin typeface="Verdana"/>
                <a:ea typeface="Verdana"/>
                <a:cs typeface="Verdana"/>
              </a:rPr>
              <a:t> (por ejemplo, para entender o hacerse entender por otras personas)?</a:t>
            </a:r>
          </a:p>
          <a:p>
            <a:pPr marL="0" indent="0" algn="l" rtl="0">
              <a:spcBef>
                <a:spcPts val="600"/>
              </a:spcBef>
              <a:buClr>
                <a:schemeClr val="tx1"/>
              </a:buClr>
              <a:buNone/>
              <a:defRPr/>
            </a:pPr>
            <a:endParaRPr lang="es" altLang="en-US" sz="2000" dirty="0">
              <a:latin typeface="Verdana"/>
              <a:ea typeface="Verdana"/>
            </a:endParaRPr>
          </a:p>
          <a:p>
            <a:pPr marL="495300" indent="-495300" algn="l" rtl="0">
              <a:spcBef>
                <a:spcPts val="600"/>
              </a:spcBef>
              <a:buNone/>
              <a:defRPr/>
            </a:pPr>
            <a:r>
              <a:rPr lang="es" sz="2000" b="1" i="0" u="none" baseline="0">
                <a:latin typeface="Verdana"/>
                <a:ea typeface="Verdana"/>
                <a:cs typeface="Verdana"/>
              </a:rPr>
              <a:t>Categorías de respuestas:</a:t>
            </a:r>
            <a:r>
              <a:rPr lang="es" sz="2000" b="0" i="0" u="none" baseline="0">
                <a:latin typeface="Verdana"/>
                <a:ea typeface="Verdana"/>
                <a:cs typeface="Verdana"/>
              </a:rPr>
              <a:t> </a:t>
            </a:r>
          </a:p>
          <a:p>
            <a:pPr marL="495300" indent="-495300" algn="l" rtl="0">
              <a:spcBef>
                <a:spcPts val="600"/>
              </a:spcBef>
              <a:buNone/>
              <a:defRPr/>
            </a:pPr>
            <a:r>
              <a:rPr lang="es" sz="2000" b="0" i="0" u="none" baseline="0">
                <a:latin typeface="Verdana"/>
                <a:ea typeface="Verdana"/>
                <a:cs typeface="Verdana"/>
              </a:rPr>
              <a:t>Ninguna dificultad; Alguna dificultad; Mucha dificultad; No puedo hacerlo en absoluto</a:t>
            </a:r>
          </a:p>
        </p:txBody>
      </p:sp>
      <p:sp>
        <p:nvSpPr>
          <p:cNvPr id="4" name="TextBox 3">
            <a:extLst>
              <a:ext uri="{FF2B5EF4-FFF2-40B4-BE49-F238E27FC236}">
                <a16:creationId xmlns:a16="http://schemas.microsoft.com/office/drawing/2014/main" id="{2B30F4A6-2430-7301-3438-786F44F49363}"/>
              </a:ext>
            </a:extLst>
          </p:cNvPr>
          <p:cNvSpPr txBox="1"/>
          <p:nvPr/>
        </p:nvSpPr>
        <p:spPr>
          <a:xfrm>
            <a:off x="3200400" y="6332464"/>
            <a:ext cx="8505731"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6" name="TextBox 5">
            <a:extLst>
              <a:ext uri="{FF2B5EF4-FFF2-40B4-BE49-F238E27FC236}">
                <a16:creationId xmlns:a16="http://schemas.microsoft.com/office/drawing/2014/main" id="{6B4411BA-F24C-396E-1EC2-963A118E6703}"/>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6</a:t>
            </a:fld>
            <a:endParaRPr lang="es" sz="1000" dirty="0"/>
          </a:p>
        </p:txBody>
      </p:sp>
    </p:spTree>
    <p:extLst>
      <p:ext uri="{BB962C8B-B14F-4D97-AF65-F5344CB8AC3E}">
        <p14:creationId xmlns:p14="http://schemas.microsoft.com/office/powerpoint/2010/main" val="2262833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B3657C-BD59-3DED-A4D3-45C7F06F2F3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p:cNvSpPr>
            <a:spLocks noGrp="1"/>
          </p:cNvSpPr>
          <p:nvPr>
            <p:ph type="title"/>
          </p:nvPr>
        </p:nvSpPr>
        <p:spPr>
          <a:xfrm>
            <a:off x="1153006" y="442235"/>
            <a:ext cx="10875456" cy="1335791"/>
          </a:xfrm>
        </p:spPr>
        <p:txBody>
          <a:bodyPr>
            <a:normAutofit fontScale="90000"/>
          </a:bodyPr>
          <a:lstStyle/>
          <a:p>
            <a:pPr algn="l" rtl="0"/>
            <a:r>
              <a:rPr lang="es" b="1" i="0" u="none" baseline="0">
                <a:solidFill>
                  <a:srgbClr val="C00000"/>
                </a:solidFill>
                <a:latin typeface="Verdana"/>
                <a:ea typeface="Verdana"/>
                <a:cs typeface="Verdana"/>
              </a:rPr>
              <a:t>El CB-GW es el conjunto de preguntas recomendado para el desglose de datos sobre discapacidad </a:t>
            </a: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153006" y="2220261"/>
            <a:ext cx="10938934" cy="4112203"/>
          </a:xfrm>
        </p:spPr>
        <p:txBody>
          <a:bodyPr vert="horz" lIns="91440" tIns="45720" rIns="91440" bIns="45720" rtlCol="0" anchor="t">
            <a:normAutofit/>
          </a:bodyPr>
          <a:lstStyle/>
          <a:p>
            <a:pPr algn="l" rtl="0">
              <a:buClr>
                <a:srgbClr val="3F8EC5"/>
              </a:buClr>
            </a:pPr>
            <a:r>
              <a:rPr lang="es" sz="2400" b="0" i="0" u="none" baseline="0">
                <a:latin typeface="Verdana"/>
                <a:ea typeface="Verdana"/>
                <a:cs typeface="Verdana"/>
              </a:rPr>
              <a:t>Utilizado en censos o encuestas en más de 80 países. </a:t>
            </a:r>
            <a:endParaRPr lang="es" altLang="en-US" sz="2400" dirty="0">
              <a:latin typeface="Verdana"/>
              <a:ea typeface="Verdana"/>
              <a:cs typeface="Calibri" panose="020F0502020204030204"/>
            </a:endParaRPr>
          </a:p>
          <a:p>
            <a:pPr algn="l" rtl="0">
              <a:buClr>
                <a:srgbClr val="3F8EC5"/>
              </a:buClr>
              <a:buFont typeface="Arial" panose="020B0604020202020204" pitchFamily="34" charset="0"/>
              <a:buChar char="•"/>
            </a:pPr>
            <a:r>
              <a:rPr lang="es" sz="2400" b="0" i="0" u="none" baseline="0">
                <a:latin typeface="Verdana"/>
                <a:ea typeface="Verdana"/>
                <a:cs typeface="Verdana"/>
              </a:rPr>
              <a:t>Se promueve como medio para recopilar datos sobre discapacidad y desglosarlos por estatus de discapacidad:</a:t>
            </a:r>
            <a:endParaRPr lang="es" altLang="en-US" sz="2400" dirty="0">
              <a:latin typeface="Verdana"/>
              <a:ea typeface="Verdana"/>
              <a:cs typeface="Calibri"/>
            </a:endParaRPr>
          </a:p>
          <a:p>
            <a:pPr lvl="1" algn="l" rtl="0">
              <a:buClr>
                <a:srgbClr val="3F8EC5"/>
              </a:buClr>
            </a:pPr>
            <a:r>
              <a:rPr lang="es" b="0" i="0" u="none" baseline="0">
                <a:latin typeface="Verdana"/>
                <a:ea typeface="Verdana"/>
                <a:cs typeface="Verdana"/>
              </a:rPr>
              <a:t>Donantes de ayuda internacional (p. ej., FCDO/Reino Unido y DFAT/Australia)</a:t>
            </a:r>
            <a:endParaRPr lang="es" altLang="en-US" dirty="0">
              <a:latin typeface="Verdana"/>
              <a:ea typeface="Verdana"/>
              <a:cs typeface="Calibri"/>
            </a:endParaRPr>
          </a:p>
          <a:p>
            <a:pPr lvl="1" algn="l" rtl="0">
              <a:buClr>
                <a:srgbClr val="3F8EC5"/>
              </a:buClr>
            </a:pPr>
            <a:r>
              <a:rPr lang="es" b="0" i="0" u="none" baseline="0">
                <a:latin typeface="Verdana"/>
                <a:ea typeface="Verdana"/>
                <a:cs typeface="Verdana"/>
              </a:rPr>
              <a:t>División de Estadística de la ONU y Comisión Económica de la ONU para Europa</a:t>
            </a:r>
            <a:endParaRPr lang="es" altLang="en-US" dirty="0">
              <a:latin typeface="Verdana"/>
              <a:ea typeface="Verdana"/>
              <a:cs typeface="Calibri"/>
            </a:endParaRPr>
          </a:p>
          <a:p>
            <a:pPr lvl="1" algn="l" rtl="0">
              <a:buClr>
                <a:srgbClr val="3F8EC5"/>
              </a:buClr>
            </a:pPr>
            <a:r>
              <a:rPr lang="es" b="0" i="0" u="none" baseline="0">
                <a:latin typeface="Verdana"/>
                <a:ea typeface="Verdana"/>
                <a:cs typeface="Verdana"/>
              </a:rPr>
              <a:t>la estrategia de Incheon para Hacer Realidad el Derecho en Asia</a:t>
            </a:r>
            <a:endParaRPr lang="es" altLang="en-US" dirty="0">
              <a:latin typeface="Verdana"/>
              <a:ea typeface="Verdana"/>
              <a:cs typeface="Calibri"/>
            </a:endParaRPr>
          </a:p>
          <a:p>
            <a:pPr lvl="1" algn="l" rtl="0">
              <a:buClr>
                <a:srgbClr val="3F8EC5"/>
              </a:buClr>
            </a:pPr>
            <a:r>
              <a:rPr lang="es" b="0" i="0" u="none" baseline="0">
                <a:latin typeface="Verdana"/>
                <a:ea typeface="Verdana"/>
                <a:cs typeface="Verdana"/>
              </a:rPr>
              <a:t>Grupo de Expertos en Datos sobre Discapacidad del DAES de la ONU</a:t>
            </a:r>
            <a:endParaRPr lang="es" altLang="en-US" dirty="0">
              <a:latin typeface="Verdana"/>
              <a:ea typeface="Verdana"/>
              <a:cs typeface="Calibri"/>
            </a:endParaRPr>
          </a:p>
          <a:p>
            <a:pPr algn="l" rtl="0">
              <a:spcBef>
                <a:spcPts val="0"/>
              </a:spcBef>
              <a:spcAft>
                <a:spcPts val="1200"/>
              </a:spcAft>
              <a:tabLst>
                <a:tab pos="457200" algn="l"/>
              </a:tabLst>
            </a:pPr>
            <a:endParaRPr lang="es" sz="2400" dirty="0">
              <a:latin typeface="Verdana"/>
              <a:ea typeface="Verdana" panose="020B0604030504040204" pitchFamily="34" charset="0"/>
              <a:cs typeface="Times New Roman" panose="02020603050405020304" pitchFamily="18" charset="0"/>
            </a:endParaRPr>
          </a:p>
          <a:p>
            <a:pPr marL="0" indent="0" algn="l" rtl="0">
              <a:buNone/>
            </a:pPr>
            <a:endParaRPr lang="es" sz="2400" dirty="0">
              <a:solidFill>
                <a:srgbClr val="FF0000"/>
              </a:solidFill>
              <a:cs typeface="Calibri" panose="020F0502020204030204"/>
            </a:endParaRPr>
          </a:p>
        </p:txBody>
      </p:sp>
      <p:sp>
        <p:nvSpPr>
          <p:cNvPr id="4" name="TextBox 3">
            <a:extLst>
              <a:ext uri="{FF2B5EF4-FFF2-40B4-BE49-F238E27FC236}">
                <a16:creationId xmlns:a16="http://schemas.microsoft.com/office/drawing/2014/main" id="{A82575EE-37C6-4CB7-7157-75FB19C3AD74}"/>
              </a:ext>
            </a:extLst>
          </p:cNvPr>
          <p:cNvSpPr txBox="1"/>
          <p:nvPr/>
        </p:nvSpPr>
        <p:spPr>
          <a:xfrm>
            <a:off x="3171930" y="6332464"/>
            <a:ext cx="8534202"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6" name="TextBox 5">
            <a:extLst>
              <a:ext uri="{FF2B5EF4-FFF2-40B4-BE49-F238E27FC236}">
                <a16:creationId xmlns:a16="http://schemas.microsoft.com/office/drawing/2014/main" id="{27013179-6E24-6E87-E241-9F2F02AF359B}"/>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7</a:t>
            </a:fld>
            <a:endParaRPr lang="es" sz="1000" dirty="0"/>
          </a:p>
        </p:txBody>
      </p:sp>
    </p:spTree>
    <p:extLst>
      <p:ext uri="{BB962C8B-B14F-4D97-AF65-F5344CB8AC3E}">
        <p14:creationId xmlns:p14="http://schemas.microsoft.com/office/powerpoint/2010/main" val="4172224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65F8CD6-48B7-F169-20CE-B859D294783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4689" y="0"/>
            <a:ext cx="11567311" cy="6010466"/>
          </a:xfrm>
          <a:prstGeom prst="rect">
            <a:avLst/>
          </a:prstGeom>
        </p:spPr>
      </p:pic>
      <p:sp>
        <p:nvSpPr>
          <p:cNvPr id="3" name="Title 2"/>
          <p:cNvSpPr>
            <a:spLocks noGrp="1"/>
          </p:cNvSpPr>
          <p:nvPr>
            <p:ph type="title"/>
          </p:nvPr>
        </p:nvSpPr>
        <p:spPr>
          <a:xfrm>
            <a:off x="1339272" y="2385365"/>
            <a:ext cx="9273309" cy="3140217"/>
          </a:xfrm>
        </p:spPr>
        <p:txBody>
          <a:bodyPr>
            <a:normAutofit/>
          </a:bodyPr>
          <a:lstStyle/>
          <a:p>
            <a:pPr algn="l" rtl="0"/>
            <a:r>
              <a:rPr lang="es" sz="4000" b="1" i="0" u="none" baseline="0">
                <a:latin typeface="Verdana"/>
                <a:ea typeface="Verdana"/>
                <a:cs typeface="Times New Roman"/>
              </a:rPr>
              <a:t>¿De qué manera mide las dificultades el CB-GW?</a:t>
            </a:r>
            <a:endParaRPr lang="es" dirty="0"/>
          </a:p>
        </p:txBody>
      </p:sp>
      <p:sp>
        <p:nvSpPr>
          <p:cNvPr id="4" name="TextBox 3">
            <a:extLst>
              <a:ext uri="{FF2B5EF4-FFF2-40B4-BE49-F238E27FC236}">
                <a16:creationId xmlns:a16="http://schemas.microsoft.com/office/drawing/2014/main" id="{BF656C3D-1E5C-A1A7-326D-C292027DF03D}"/>
              </a:ext>
            </a:extLst>
          </p:cNvPr>
          <p:cNvSpPr txBox="1"/>
          <p:nvPr/>
        </p:nvSpPr>
        <p:spPr>
          <a:xfrm>
            <a:off x="3190010" y="6332464"/>
            <a:ext cx="8516122"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5" name="TextBox 4">
            <a:extLst>
              <a:ext uri="{FF2B5EF4-FFF2-40B4-BE49-F238E27FC236}">
                <a16:creationId xmlns:a16="http://schemas.microsoft.com/office/drawing/2014/main" id="{C220E4EF-F7A0-7451-3B25-6475205D0132}"/>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8</a:t>
            </a:fld>
            <a:endParaRPr lang="es" sz="1000" dirty="0"/>
          </a:p>
        </p:txBody>
      </p:sp>
    </p:spTree>
    <p:extLst>
      <p:ext uri="{BB962C8B-B14F-4D97-AF65-F5344CB8AC3E}">
        <p14:creationId xmlns:p14="http://schemas.microsoft.com/office/powerpoint/2010/main" val="379724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AB53277-9995-D247-524D-B6ECFD45261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p:cNvSpPr>
            <a:spLocks noGrp="1"/>
          </p:cNvSpPr>
          <p:nvPr>
            <p:ph type="title"/>
          </p:nvPr>
        </p:nvSpPr>
        <p:spPr>
          <a:xfrm>
            <a:off x="1066800" y="478831"/>
            <a:ext cx="10498667" cy="1325563"/>
          </a:xfrm>
        </p:spPr>
        <p:txBody>
          <a:bodyPr>
            <a:normAutofit fontScale="90000"/>
          </a:bodyPr>
          <a:lstStyle/>
          <a:p>
            <a:pPr algn="l" rtl="0"/>
            <a:r>
              <a:rPr lang="es" sz="3600" b="1" i="0" u="none" baseline="0">
                <a:solidFill>
                  <a:srgbClr val="C00000"/>
                </a:solidFill>
                <a:latin typeface="Verdana"/>
                <a:ea typeface="Verdana"/>
                <a:cs typeface="Verdana"/>
              </a:rPr>
              <a:t>¿Cómo obtienen información las preguntas del CB-GW sobre el </a:t>
            </a:r>
            <a:r>
              <a:rPr lang="es" sz="3600" b="1" i="0" u="sng" baseline="0">
                <a:solidFill>
                  <a:srgbClr val="C00000"/>
                </a:solidFill>
                <a:latin typeface="Verdana"/>
                <a:ea typeface="Verdana"/>
                <a:cs typeface="Verdana"/>
              </a:rPr>
              <a:t>grado</a:t>
            </a:r>
            <a:r>
              <a:rPr lang="es" sz="3600" b="1" i="0" u="none" baseline="0">
                <a:solidFill>
                  <a:srgbClr val="C00000"/>
                </a:solidFill>
                <a:latin typeface="Verdana"/>
                <a:ea typeface="Verdana"/>
                <a:cs typeface="Verdana"/>
              </a:rPr>
              <a:t> de dificultad?</a:t>
            </a:r>
            <a:br>
              <a:rPr lang="es" sz="3600">
                <a:latin typeface="Verdana"/>
                <a:ea typeface="Verdana"/>
              </a:rPr>
            </a:br>
            <a:endParaRPr lang="es" sz="3600" dirty="0">
              <a:latin typeface="Verdana"/>
              <a:ea typeface="Verdana"/>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086990" y="1540653"/>
            <a:ext cx="10619141" cy="3136853"/>
          </a:xfrm>
        </p:spPr>
        <p:txBody>
          <a:bodyPr vert="horz" lIns="91440" tIns="45720" rIns="91440" bIns="45720" rtlCol="0" anchor="t">
            <a:normAutofit/>
          </a:bodyPr>
          <a:lstStyle/>
          <a:p>
            <a:pPr algn="l" rtl="0">
              <a:spcBef>
                <a:spcPts val="0"/>
              </a:spcBef>
              <a:spcAft>
                <a:spcPts val="1200"/>
              </a:spcAft>
              <a:buClr>
                <a:srgbClr val="3F8EC5"/>
              </a:buClr>
              <a:tabLst>
                <a:tab pos="457200" algn="l"/>
              </a:tabLst>
            </a:pPr>
            <a:r>
              <a:rPr lang="es" sz="2000" b="0" i="0" u="none" baseline="0">
                <a:latin typeface="Verdana" panose="020B0604030504040204" pitchFamily="34" charset="0"/>
                <a:ea typeface="Verdana" panose="020B0604030504040204" pitchFamily="34" charset="0"/>
                <a:cs typeface="Times New Roman"/>
              </a:rPr>
              <a:t>Ca</a:t>
            </a:r>
            <a:r>
              <a:rPr lang="es" sz="2000" b="0" i="0" u="none" baseline="0">
                <a:effectLst/>
                <a:latin typeface="Verdana"/>
                <a:ea typeface="Times New Roman" panose="02020603050405020304" pitchFamily="18" charset="0"/>
                <a:cs typeface="Times New Roman"/>
              </a:rPr>
              <a:t>da </a:t>
            </a:r>
            <a:r>
              <a:rPr lang="es" sz="2000" b="0" i="0" u="none" baseline="0">
                <a:latin typeface="Verdana"/>
                <a:ea typeface="Times New Roman" panose="02020603050405020304" pitchFamily="18" charset="0"/>
                <a:cs typeface="Times New Roman"/>
              </a:rPr>
              <a:t>pregunta del GW</a:t>
            </a:r>
            <a:r>
              <a:rPr lang="es" sz="2000" b="0" i="0" u="none" baseline="0">
                <a:effectLst/>
                <a:latin typeface="Verdana"/>
                <a:ea typeface="Times New Roman" panose="02020603050405020304" pitchFamily="18" charset="0"/>
                <a:cs typeface="Times New Roman"/>
              </a:rPr>
              <a:t> tiene cuatro opciones de respuesta para averiguar el </a:t>
            </a:r>
            <a:r>
              <a:rPr lang="es" sz="2000" b="1" i="0" u="none" baseline="0">
                <a:effectLst/>
                <a:latin typeface="Verdana"/>
                <a:ea typeface="Times New Roman" panose="02020603050405020304" pitchFamily="18" charset="0"/>
                <a:cs typeface="Times New Roman"/>
              </a:rPr>
              <a:t>grado </a:t>
            </a:r>
            <a:r>
              <a:rPr lang="es" sz="2000" b="0" i="0" u="none" baseline="0">
                <a:effectLst/>
                <a:latin typeface="Verdana"/>
                <a:ea typeface="Times New Roman" panose="02020603050405020304" pitchFamily="18" charset="0"/>
                <a:cs typeface="Times New Roman"/>
              </a:rPr>
              <a:t>de dificultad que puede experimentar la persona en </a:t>
            </a:r>
            <a:r>
              <a:rPr lang="es" sz="2000" b="0" i="0" u="none" baseline="0">
                <a:latin typeface="Verdana"/>
                <a:ea typeface="Times New Roman" panose="02020603050405020304" pitchFamily="18" charset="0"/>
                <a:cs typeface="Times New Roman"/>
              </a:rPr>
              <a:t>diferentes</a:t>
            </a:r>
            <a:r>
              <a:rPr lang="es" sz="2000" b="0" i="0" u="none" baseline="0">
                <a:effectLst/>
                <a:latin typeface="Verdana"/>
                <a:ea typeface="Times New Roman" panose="02020603050405020304" pitchFamily="18" charset="0"/>
                <a:cs typeface="Times New Roman"/>
              </a:rPr>
              <a:t> </a:t>
            </a:r>
            <a:r>
              <a:rPr lang="es" sz="2000" b="0" i="0" u="none" baseline="0">
                <a:latin typeface="Verdana"/>
                <a:ea typeface="Times New Roman" panose="02020603050405020304" pitchFamily="18" charset="0"/>
                <a:cs typeface="Times New Roman"/>
              </a:rPr>
              <a:t>ámbitos </a:t>
            </a:r>
            <a:r>
              <a:rPr lang="es" sz="2000" b="0" i="0" u="none" baseline="0">
                <a:effectLst/>
                <a:latin typeface="Verdana"/>
                <a:ea typeface="Times New Roman" panose="02020603050405020304" pitchFamily="18" charset="0"/>
                <a:cs typeface="Times New Roman"/>
              </a:rPr>
              <a:t>de funcionamiento (p. ej</a:t>
            </a:r>
            <a:r>
              <a:rPr lang="es" sz="2000" b="0" i="0" u="none" baseline="0">
                <a:latin typeface="Verdana"/>
                <a:ea typeface="Times New Roman" panose="02020603050405020304" pitchFamily="18" charset="0"/>
                <a:cs typeface="Times New Roman"/>
              </a:rPr>
              <a:t>.,</a:t>
            </a:r>
            <a:r>
              <a:rPr lang="es" sz="2000" b="0" i="0" u="none" baseline="0">
                <a:effectLst/>
                <a:latin typeface="Verdana"/>
                <a:ea typeface="Times New Roman" panose="02020603050405020304" pitchFamily="18" charset="0"/>
                <a:cs typeface="Times New Roman"/>
              </a:rPr>
              <a:t> dificultad para caminar</a:t>
            </a:r>
            <a:r>
              <a:rPr lang="es" sz="2000" b="0" i="0" u="none" baseline="0">
                <a:latin typeface="Verdana"/>
                <a:ea typeface="Times New Roman" panose="02020603050405020304" pitchFamily="18" charset="0"/>
                <a:cs typeface="Times New Roman"/>
              </a:rPr>
              <a:t>). </a:t>
            </a:r>
            <a:endParaRPr lang="es" sz="2000" dirty="0">
              <a:latin typeface="Times New Roman"/>
              <a:ea typeface="Verdana"/>
            </a:endParaRPr>
          </a:p>
          <a:p>
            <a:pPr algn="l" rtl="0">
              <a:spcBef>
                <a:spcPts val="0"/>
              </a:spcBef>
              <a:spcAft>
                <a:spcPts val="1200"/>
              </a:spcAft>
              <a:buClr>
                <a:srgbClr val="3F8EC5"/>
              </a:buClr>
              <a:tabLst>
                <a:tab pos="457200" algn="l"/>
              </a:tabLst>
            </a:pPr>
            <a:r>
              <a:rPr lang="es" sz="2000" b="0" i="0" u="none" baseline="0">
                <a:latin typeface="Verdana"/>
                <a:ea typeface="Times New Roman" panose="02020603050405020304" pitchFamily="18" charset="0"/>
                <a:cs typeface="Times New Roman"/>
              </a:rPr>
              <a:t>Recoger datos sobre los grados de dificultad recopila más información que hacer </a:t>
            </a:r>
            <a:r>
              <a:rPr lang="es" sz="2000" b="0" i="0" u="none" baseline="0">
                <a:effectLst/>
                <a:latin typeface="Verdana"/>
                <a:ea typeface="Times New Roman" panose="02020603050405020304" pitchFamily="18" charset="0"/>
                <a:cs typeface="Times New Roman"/>
              </a:rPr>
              <a:t>preguntas de sí/no</a:t>
            </a:r>
            <a:r>
              <a:rPr lang="es" sz="2000" b="0" i="0" u="none" baseline="0">
                <a:latin typeface="Verdana"/>
                <a:ea typeface="Times New Roman" panose="02020603050405020304" pitchFamily="18" charset="0"/>
                <a:cs typeface="Times New Roman"/>
              </a:rPr>
              <a:t>. Esto es importante, </a:t>
            </a:r>
            <a:r>
              <a:rPr lang="es" sz="2000" b="0" i="0" u="none" baseline="0">
                <a:effectLst/>
                <a:latin typeface="Verdana"/>
                <a:ea typeface="Times New Roman" panose="02020603050405020304" pitchFamily="18" charset="0"/>
                <a:cs typeface="Times New Roman"/>
              </a:rPr>
              <a:t>dado que la experiencia de discapacidad de las personas es más compleja que un </a:t>
            </a:r>
            <a:r>
              <a:rPr lang="es" sz="2000" b="0" i="0" u="none" baseline="0">
                <a:latin typeface="Verdana"/>
                <a:ea typeface="Times New Roman" panose="02020603050405020304" pitchFamily="18" charset="0"/>
                <a:cs typeface="Times New Roman"/>
              </a:rPr>
              <a:t>«sí</a:t>
            </a:r>
            <a:r>
              <a:rPr lang="es" sz="2000" b="0" i="0" u="none" baseline="0">
                <a:effectLst/>
                <a:latin typeface="Verdana"/>
                <a:ea typeface="Times New Roman" panose="02020603050405020304" pitchFamily="18" charset="0"/>
                <a:cs typeface="Times New Roman"/>
              </a:rPr>
              <a:t> o no</a:t>
            </a:r>
            <a:r>
              <a:rPr lang="es" sz="2000" b="0" i="0" u="none" baseline="0">
                <a:latin typeface="Verdana"/>
                <a:ea typeface="Times New Roman" panose="02020603050405020304" pitchFamily="18" charset="0"/>
                <a:cs typeface="Times New Roman"/>
              </a:rPr>
              <a:t>». </a:t>
            </a:r>
            <a:endParaRPr lang="es" sz="2000" dirty="0">
              <a:latin typeface="Verdana"/>
              <a:ea typeface="Times New Roman" panose="02020603050405020304" pitchFamily="18" charset="0"/>
              <a:cs typeface="Calibri" panose="020F0502020204030204"/>
            </a:endParaRPr>
          </a:p>
          <a:p>
            <a:pPr algn="l" rtl="0">
              <a:spcBef>
                <a:spcPts val="0"/>
              </a:spcBef>
              <a:spcAft>
                <a:spcPts val="1200"/>
              </a:spcAft>
              <a:buClr>
                <a:srgbClr val="3F8EC5"/>
              </a:buClr>
              <a:tabLst>
                <a:tab pos="457200" algn="l"/>
              </a:tabLst>
            </a:pPr>
            <a:r>
              <a:rPr lang="es" sz="2000" b="0" i="0" u="none" baseline="0">
                <a:latin typeface="Verdana"/>
                <a:ea typeface="Times New Roman" panose="02020603050405020304" pitchFamily="18" charset="0"/>
                <a:cs typeface="Times New Roman"/>
              </a:rPr>
              <a:t>La mayoría</a:t>
            </a:r>
            <a:r>
              <a:rPr lang="es" sz="2000" b="0" i="0" u="none" baseline="0">
                <a:effectLst/>
                <a:latin typeface="Verdana"/>
                <a:ea typeface="Times New Roman" panose="02020603050405020304" pitchFamily="18" charset="0"/>
                <a:cs typeface="Times New Roman"/>
              </a:rPr>
              <a:t> de las personas experimentan dificultades de funcionamiento en distintos grados, desde</a:t>
            </a:r>
            <a:r>
              <a:rPr lang="es" sz="2000" b="0" i="0" u="none" baseline="0">
                <a:latin typeface="Verdana"/>
                <a:ea typeface="Times New Roman" panose="02020603050405020304" pitchFamily="18" charset="0"/>
                <a:cs typeface="Times New Roman"/>
              </a:rPr>
              <a:t> </a:t>
            </a:r>
            <a:r>
              <a:rPr lang="es" sz="2000" b="0" i="0" u="none" baseline="0">
                <a:effectLst/>
                <a:latin typeface="Verdana"/>
                <a:ea typeface="Times New Roman" panose="02020603050405020304" pitchFamily="18" charset="0"/>
                <a:cs typeface="Times New Roman"/>
              </a:rPr>
              <a:t>alguna dificultad hasta </a:t>
            </a:r>
            <a:r>
              <a:rPr lang="es" sz="2000" b="0" i="0" u="none" baseline="0">
                <a:latin typeface="Verdana"/>
                <a:ea typeface="Times New Roman" panose="02020603050405020304" pitchFamily="18" charset="0"/>
                <a:cs typeface="Times New Roman"/>
              </a:rPr>
              <a:t>grandes</a:t>
            </a:r>
            <a:r>
              <a:rPr lang="es" sz="2000" b="0" i="0" u="none" baseline="0">
                <a:effectLst/>
                <a:latin typeface="Verdana"/>
                <a:ea typeface="Times New Roman" panose="02020603050405020304" pitchFamily="18" charset="0"/>
                <a:cs typeface="Times New Roman"/>
              </a:rPr>
              <a:t> dificultades.</a:t>
            </a:r>
            <a:r>
              <a:rPr lang="es" sz="2000" b="0" i="0" u="none" baseline="0">
                <a:latin typeface="Verdana"/>
                <a:ea typeface="Times New Roman" panose="02020603050405020304" pitchFamily="18" charset="0"/>
                <a:cs typeface="Times New Roman"/>
              </a:rPr>
              <a:t> </a:t>
            </a:r>
            <a:r>
              <a:rPr lang="es" sz="2000" b="0" i="0" u="none" baseline="0">
                <a:effectLst/>
                <a:latin typeface="Verdana"/>
                <a:ea typeface="Verdana"/>
                <a:cs typeface="Times New Roman"/>
              </a:rPr>
              <a:t>Esto </a:t>
            </a:r>
            <a:r>
              <a:rPr lang="es" sz="2000" b="0" i="0" u="none" baseline="0">
                <a:latin typeface="Verdana"/>
                <a:ea typeface="Verdana"/>
                <a:cs typeface="Times New Roman"/>
              </a:rPr>
              <a:t>se describe como</a:t>
            </a:r>
            <a:r>
              <a:rPr lang="es" sz="2000" b="0" i="0" u="none" baseline="0">
                <a:effectLst/>
                <a:latin typeface="Verdana"/>
                <a:ea typeface="Verdana"/>
                <a:cs typeface="Times New Roman"/>
              </a:rPr>
              <a:t> el «continuo» del funcionamiento</a:t>
            </a:r>
            <a:r>
              <a:rPr lang="es" sz="2000" b="0" i="0" u="none" baseline="0">
                <a:latin typeface="Verdana"/>
                <a:ea typeface="Verdana"/>
                <a:cs typeface="Times New Roman"/>
              </a:rPr>
              <a:t> y el diagrama a continuación detalla los diferentes grados.</a:t>
            </a:r>
            <a:endParaRPr lang="es" sz="2000" dirty="0">
              <a:effectLst/>
              <a:latin typeface="Verdana"/>
              <a:ea typeface="Verdana"/>
              <a:cs typeface="Times New Roman"/>
            </a:endParaRPr>
          </a:p>
          <a:p>
            <a:pPr lvl="1" algn="l" rtl="0">
              <a:spcAft>
                <a:spcPts val="1200"/>
              </a:spcAft>
            </a:pPr>
            <a:endParaRPr lang="es" sz="2000" dirty="0">
              <a:latin typeface="+mj-lt"/>
              <a:ea typeface="Verdana" panose="020B0604030504040204" pitchFamily="34" charset="0"/>
              <a:cs typeface="Times New Roman" panose="02020603050405020304" pitchFamily="18" charset="0"/>
            </a:endParaRPr>
          </a:p>
          <a:p>
            <a:pPr lvl="1" algn="l" rtl="0">
              <a:spcAft>
                <a:spcPts val="1200"/>
              </a:spcAft>
            </a:pPr>
            <a:endParaRPr lang="es" sz="2000" dirty="0">
              <a:effectLst/>
              <a:latin typeface="+mj-lt"/>
              <a:ea typeface="Verdana" panose="020B0604030504040204" pitchFamily="34" charset="0"/>
              <a:cs typeface="Times New Roman" panose="02020603050405020304" pitchFamily="18" charset="0"/>
            </a:endParaRPr>
          </a:p>
        </p:txBody>
      </p:sp>
      <p:sp>
        <p:nvSpPr>
          <p:cNvPr id="3" name="Arrow: Left-Right 2" descr="A continuous arrow labelled 'Difficulty in functioning in each area (e.g. seeing even if wearing glasses)'. There are 4 markers along the arrow from left to right, labelled 'no difficulty at all', 'some difficulty', 'a lot of difficulty' and 'cannot do at all'">
            <a:extLst>
              <a:ext uri="{FF2B5EF4-FFF2-40B4-BE49-F238E27FC236}">
                <a16:creationId xmlns:a16="http://schemas.microsoft.com/office/drawing/2014/main" id="{AB22C90E-FDB8-4CB3-AEB4-46CD79F3E6A1}"/>
              </a:ext>
            </a:extLst>
          </p:cNvPr>
          <p:cNvSpPr/>
          <p:nvPr/>
        </p:nvSpPr>
        <p:spPr>
          <a:xfrm>
            <a:off x="1357746" y="4986756"/>
            <a:ext cx="10058400" cy="661182"/>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lIns="91440" tIns="45720" rIns="91440" bIns="45720" rtlCol="0" anchor="ctr"/>
          <a:lstStyle/>
          <a:p>
            <a:pPr algn="ctr" rtl="0"/>
            <a:r>
              <a:rPr lang="es" sz="1600" b="0" i="0" u="none" baseline="0">
                <a:latin typeface="Verdana"/>
                <a:ea typeface="Verdana"/>
                <a:cs typeface="Verdana"/>
              </a:rPr>
              <a:t>Dificultad para funcionar en cada área/ámbito (p. ej., ver aunque se lleven gafas)</a:t>
            </a:r>
          </a:p>
        </p:txBody>
      </p:sp>
      <p:sp>
        <p:nvSpPr>
          <p:cNvPr id="4" name="TextBox 3">
            <a:extLst>
              <a:ext uri="{FF2B5EF4-FFF2-40B4-BE49-F238E27FC236}">
                <a16:creationId xmlns:a16="http://schemas.microsoft.com/office/drawing/2014/main" id="{6D9C71AC-90FE-4E3F-A3B9-DDA85EA80043}"/>
              </a:ext>
              <a:ext uri="{C183D7F6-B498-43B3-948B-1728B52AA6E4}">
                <adec:decorative xmlns:adec="http://schemas.microsoft.com/office/drawing/2017/decorative" val="1"/>
              </a:ext>
            </a:extLst>
          </p:cNvPr>
          <p:cNvSpPr txBox="1"/>
          <p:nvPr/>
        </p:nvSpPr>
        <p:spPr>
          <a:xfrm>
            <a:off x="1782120" y="4627418"/>
            <a:ext cx="1955409" cy="307777"/>
          </a:xfrm>
          <a:prstGeom prst="rect">
            <a:avLst/>
          </a:prstGeom>
          <a:noFill/>
        </p:spPr>
        <p:txBody>
          <a:bodyPr wrap="square" lIns="91440" tIns="45720" rIns="91440" bIns="45720" rtlCol="0" anchor="t">
            <a:spAutoFit/>
          </a:bodyPr>
          <a:lstStyle/>
          <a:p>
            <a:pPr algn="l" rtl="0"/>
            <a:r>
              <a:rPr lang="es" sz="1400" b="0" i="0" u="none" baseline="0">
                <a:latin typeface="Verdana"/>
                <a:ea typeface="Verdana"/>
                <a:cs typeface="Verdana"/>
              </a:rPr>
              <a:t>Ninguna dificultad</a:t>
            </a:r>
          </a:p>
        </p:txBody>
      </p:sp>
      <p:sp>
        <p:nvSpPr>
          <p:cNvPr id="6" name="TextBox 5">
            <a:extLst>
              <a:ext uri="{FF2B5EF4-FFF2-40B4-BE49-F238E27FC236}">
                <a16:creationId xmlns:a16="http://schemas.microsoft.com/office/drawing/2014/main" id="{35DC0A97-710C-4741-B193-24F499D1F39E}"/>
              </a:ext>
              <a:ext uri="{C183D7F6-B498-43B3-948B-1728B52AA6E4}">
                <adec:decorative xmlns:adec="http://schemas.microsoft.com/office/drawing/2017/decorative" val="1"/>
              </a:ext>
            </a:extLst>
          </p:cNvPr>
          <p:cNvSpPr txBox="1"/>
          <p:nvPr/>
        </p:nvSpPr>
        <p:spPr>
          <a:xfrm>
            <a:off x="4315945" y="4629910"/>
            <a:ext cx="1688126" cy="307777"/>
          </a:xfrm>
          <a:prstGeom prst="rect">
            <a:avLst/>
          </a:prstGeom>
          <a:noFill/>
        </p:spPr>
        <p:txBody>
          <a:bodyPr wrap="square" lIns="91440" tIns="45720" rIns="91440" bIns="45720" rtlCol="0" anchor="t">
            <a:spAutoFit/>
          </a:bodyPr>
          <a:lstStyle/>
          <a:p>
            <a:pPr algn="l" rtl="0"/>
            <a:r>
              <a:rPr lang="es" sz="1400" b="0" i="0" u="none" baseline="0">
                <a:latin typeface="Verdana"/>
                <a:ea typeface="Verdana"/>
                <a:cs typeface="Calibri"/>
              </a:rPr>
              <a:t>Alguna dificultad</a:t>
            </a:r>
          </a:p>
        </p:txBody>
      </p:sp>
      <p:sp>
        <p:nvSpPr>
          <p:cNvPr id="7" name="TextBox 6">
            <a:extLst>
              <a:ext uri="{FF2B5EF4-FFF2-40B4-BE49-F238E27FC236}">
                <a16:creationId xmlns:a16="http://schemas.microsoft.com/office/drawing/2014/main" id="{9341890F-68CE-4847-9ABD-94A322ADBC3B}"/>
              </a:ext>
              <a:ext uri="{C183D7F6-B498-43B3-948B-1728B52AA6E4}">
                <adec:decorative xmlns:adec="http://schemas.microsoft.com/office/drawing/2017/decorative" val="1"/>
              </a:ext>
            </a:extLst>
          </p:cNvPr>
          <p:cNvSpPr txBox="1"/>
          <p:nvPr/>
        </p:nvSpPr>
        <p:spPr>
          <a:xfrm>
            <a:off x="6847403" y="4628536"/>
            <a:ext cx="1955409" cy="307777"/>
          </a:xfrm>
          <a:prstGeom prst="rect">
            <a:avLst/>
          </a:prstGeom>
          <a:noFill/>
        </p:spPr>
        <p:txBody>
          <a:bodyPr wrap="square" lIns="91440" tIns="45720" rIns="91440" bIns="45720" rtlCol="0" anchor="t">
            <a:spAutoFit/>
          </a:bodyPr>
          <a:lstStyle/>
          <a:p>
            <a:pPr algn="l" rtl="0"/>
            <a:r>
              <a:rPr lang="es" sz="1400" b="0" i="0" u="none" baseline="0">
                <a:latin typeface="Verdana"/>
                <a:ea typeface="Verdana"/>
                <a:cs typeface="Verdana"/>
              </a:rPr>
              <a:t>Mucha dificultad</a:t>
            </a:r>
          </a:p>
        </p:txBody>
      </p:sp>
      <p:sp>
        <p:nvSpPr>
          <p:cNvPr id="8" name="TextBox 7">
            <a:extLst>
              <a:ext uri="{FF2B5EF4-FFF2-40B4-BE49-F238E27FC236}">
                <a16:creationId xmlns:a16="http://schemas.microsoft.com/office/drawing/2014/main" id="{60A71FE8-E944-4753-9B01-4380D8CC3CB0}"/>
              </a:ext>
              <a:ext uri="{C183D7F6-B498-43B3-948B-1728B52AA6E4}">
                <adec:decorative xmlns:adec="http://schemas.microsoft.com/office/drawing/2017/decorative" val="1"/>
              </a:ext>
            </a:extLst>
          </p:cNvPr>
          <p:cNvSpPr txBox="1"/>
          <p:nvPr/>
        </p:nvSpPr>
        <p:spPr>
          <a:xfrm>
            <a:off x="8728368" y="4628536"/>
            <a:ext cx="2920960" cy="307777"/>
          </a:xfrm>
          <a:prstGeom prst="rect">
            <a:avLst/>
          </a:prstGeom>
          <a:noFill/>
        </p:spPr>
        <p:txBody>
          <a:bodyPr wrap="square" lIns="91440" tIns="45720" rIns="91440" bIns="45720" rtlCol="0" anchor="t">
            <a:spAutoFit/>
          </a:bodyPr>
          <a:lstStyle/>
          <a:p>
            <a:pPr algn="l" rtl="0"/>
            <a:r>
              <a:rPr lang="es" sz="1400" b="0" i="0" u="none" baseline="0" dirty="0">
                <a:latin typeface="Verdana"/>
                <a:ea typeface="Verdana"/>
                <a:cs typeface="Verdana"/>
              </a:rPr>
              <a:t>No puedo hacerlo en absoluto</a:t>
            </a:r>
            <a:endParaRPr lang="es" sz="1400" dirty="0">
              <a:latin typeface="Verdana"/>
              <a:ea typeface="Verdana"/>
              <a:cs typeface="Calibri"/>
            </a:endParaRPr>
          </a:p>
        </p:txBody>
      </p:sp>
      <p:cxnSp>
        <p:nvCxnSpPr>
          <p:cNvPr id="10" name="Straight Connector 9">
            <a:extLst>
              <a:ext uri="{FF2B5EF4-FFF2-40B4-BE49-F238E27FC236}">
                <a16:creationId xmlns:a16="http://schemas.microsoft.com/office/drawing/2014/main" id="{6B9CA173-CAC6-43CA-AB83-3152153FF0BA}"/>
              </a:ext>
              <a:ext uri="{C183D7F6-B498-43B3-948B-1728B52AA6E4}">
                <adec:decorative xmlns:adec="http://schemas.microsoft.com/office/drawing/2017/decorative" val="1"/>
              </a:ext>
            </a:extLst>
          </p:cNvPr>
          <p:cNvCxnSpPr>
            <a:cxnSpLocks/>
          </p:cNvCxnSpPr>
          <p:nvPr/>
        </p:nvCxnSpPr>
        <p:spPr>
          <a:xfrm>
            <a:off x="2668387" y="4913463"/>
            <a:ext cx="0" cy="228652"/>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10B06D88-514B-4E27-B749-7B7F0AB73B13}"/>
              </a:ext>
              <a:ext uri="{C183D7F6-B498-43B3-948B-1728B52AA6E4}">
                <adec:decorative xmlns:adec="http://schemas.microsoft.com/office/drawing/2017/decorative" val="1"/>
              </a:ext>
            </a:extLst>
          </p:cNvPr>
          <p:cNvCxnSpPr>
            <a:cxnSpLocks/>
          </p:cNvCxnSpPr>
          <p:nvPr/>
        </p:nvCxnSpPr>
        <p:spPr>
          <a:xfrm>
            <a:off x="5113820" y="4913463"/>
            <a:ext cx="0" cy="228652"/>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EC3BEE27-63D1-4F3A-B2E9-ED03F9DF15EA}"/>
              </a:ext>
              <a:ext uri="{C183D7F6-B498-43B3-948B-1728B52AA6E4}">
                <adec:decorative xmlns:adec="http://schemas.microsoft.com/office/drawing/2017/decorative" val="1"/>
              </a:ext>
            </a:extLst>
          </p:cNvPr>
          <p:cNvCxnSpPr>
            <a:cxnSpLocks/>
          </p:cNvCxnSpPr>
          <p:nvPr/>
        </p:nvCxnSpPr>
        <p:spPr>
          <a:xfrm>
            <a:off x="7643660" y="4913463"/>
            <a:ext cx="0" cy="228652"/>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DFACA1D7-9937-4163-80D4-EF579A618EED}"/>
              </a:ext>
              <a:ext uri="{C183D7F6-B498-43B3-948B-1728B52AA6E4}">
                <adec:decorative xmlns:adec="http://schemas.microsoft.com/office/drawing/2017/decorative" val="1"/>
              </a:ext>
            </a:extLst>
          </p:cNvPr>
          <p:cNvCxnSpPr>
            <a:cxnSpLocks/>
          </p:cNvCxnSpPr>
          <p:nvPr/>
        </p:nvCxnSpPr>
        <p:spPr>
          <a:xfrm>
            <a:off x="10330066" y="4913463"/>
            <a:ext cx="0" cy="228652"/>
          </a:xfrm>
          <a:prstGeom prst="line">
            <a:avLst/>
          </a:prstGeom>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FF959329-914B-44CC-BCB2-54A96339EE0F}"/>
              </a:ext>
            </a:extLst>
          </p:cNvPr>
          <p:cNvSpPr txBox="1"/>
          <p:nvPr/>
        </p:nvSpPr>
        <p:spPr>
          <a:xfrm>
            <a:off x="3158836" y="6332464"/>
            <a:ext cx="8547295"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3</a:t>
            </a:r>
          </a:p>
          <a:p>
            <a:pPr algn="r" rtl="0"/>
            <a:endParaRPr lang="es" sz="1000" dirty="0"/>
          </a:p>
        </p:txBody>
      </p:sp>
      <p:sp>
        <p:nvSpPr>
          <p:cNvPr id="12" name="TextBox 11">
            <a:extLst>
              <a:ext uri="{FF2B5EF4-FFF2-40B4-BE49-F238E27FC236}">
                <a16:creationId xmlns:a16="http://schemas.microsoft.com/office/drawing/2014/main" id="{50669173-821B-EE72-93EA-50F6899309D5}"/>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9</a:t>
            </a:fld>
            <a:endParaRPr lang="es" sz="1000" dirty="0"/>
          </a:p>
        </p:txBody>
      </p:sp>
    </p:spTree>
    <p:extLst>
      <p:ext uri="{BB962C8B-B14F-4D97-AF65-F5344CB8AC3E}">
        <p14:creationId xmlns:p14="http://schemas.microsoft.com/office/powerpoint/2010/main" val="665803429"/>
      </p:ext>
    </p:extLst>
  </p:cSld>
  <p:clrMapOvr>
    <a:masterClrMapping/>
  </p:clrMapOvr>
</p:sld>
</file>

<file path=ppt/theme/theme1.xml><?xml version="1.0" encoding="utf-8"?>
<a:theme xmlns:a="http://schemas.openxmlformats.org/drawingml/2006/main" name="Custom">
  <a:themeElements>
    <a:clrScheme name="PRPD">
      <a:dk1>
        <a:sysClr val="windowText" lastClr="000000"/>
      </a:dk1>
      <a:lt1>
        <a:sysClr val="window" lastClr="FFFFFF"/>
      </a:lt1>
      <a:dk2>
        <a:srgbClr val="003C5C"/>
      </a:dk2>
      <a:lt2>
        <a:srgbClr val="E7E6E6"/>
      </a:lt2>
      <a:accent1>
        <a:srgbClr val="36A9E1"/>
      </a:accent1>
      <a:accent2>
        <a:srgbClr val="ED7D31"/>
      </a:accent2>
      <a:accent3>
        <a:srgbClr val="A5A5A5"/>
      </a:accent3>
      <a:accent4>
        <a:srgbClr val="FFC000"/>
      </a:accent4>
      <a:accent5>
        <a:srgbClr val="226B8C"/>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emplate.potx" id="{8F65D573-0869-4E80-BB1B-DD8D26184BE8}" vid="{C80E03D5-9B74-4F63-AD42-3ADF54434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37c2504-32d5-4e32-b846-d4f378d94766">
      <UserInfo>
        <DisplayName>Elizabeth Lockwood</DisplayName>
        <AccountId>14</AccountId>
        <AccountType/>
      </UserInfo>
    </SharedWithUsers>
    <TaxCatchAll xmlns="737c2504-32d5-4e32-b846-d4f378d94766" xsi:nil="true"/>
    <lcf76f155ced4ddcb4097134ff3c332f xmlns="b1dd9fb2-4965-4efe-ab6a-5f74955b3cd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43A5A4A228E2A945B387943220A99A75" ma:contentTypeVersion="17" ma:contentTypeDescription="Ein neues Dokument erstellen." ma:contentTypeScope="" ma:versionID="c52a0dc7e75411b042dc48bf5aa2a09a">
  <xsd:schema xmlns:xsd="http://www.w3.org/2001/XMLSchema" xmlns:xs="http://www.w3.org/2001/XMLSchema" xmlns:p="http://schemas.microsoft.com/office/2006/metadata/properties" xmlns:ns2="b1dd9fb2-4965-4efe-ab6a-5f74955b3cd5" xmlns:ns3="737c2504-32d5-4e32-b846-d4f378d94766" targetNamespace="http://schemas.microsoft.com/office/2006/metadata/properties" ma:root="true" ma:fieldsID="28a54bd8cf9684cc5f6e21ed74b47e37" ns2:_="" ns3:_="">
    <xsd:import namespace="b1dd9fb2-4965-4efe-ab6a-5f74955b3cd5"/>
    <xsd:import namespace="737c2504-32d5-4e32-b846-d4f378d947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dd9fb2-4965-4efe-ab6a-5f74955b3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2ea690f9-60e4-4b3b-90eb-0bcc63f223f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7c2504-32d5-4e32-b846-d4f378d94766"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element name="TaxCatchAll" ma:index="20" nillable="true" ma:displayName="Taxonomy Catch All Column" ma:hidden="true" ma:list="{d0d07f30-4b12-4c72-8954-06a5479da043}" ma:internalName="TaxCatchAll" ma:showField="CatchAllData" ma:web="737c2504-32d5-4e32-b846-d4f378d947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ADE4CB-FF67-45C3-927E-AE113A3CB17C}">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737c2504-32d5-4e32-b846-d4f378d94766"/>
    <ds:schemaRef ds:uri="b1dd9fb2-4965-4efe-ab6a-5f74955b3cd5"/>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D382D91C-D149-4A6C-8CA7-6468F4E9C9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dd9fb2-4965-4efe-ab6a-5f74955b3cd5"/>
    <ds:schemaRef ds:uri="737c2504-32d5-4e32-b846-d4f378d947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10269C-A25E-42AF-A07B-E48D09F132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template</Template>
  <TotalTime>0</TotalTime>
  <Words>1892</Words>
  <Application>Microsoft Office PowerPoint</Application>
  <PresentationFormat>Grand écran</PresentationFormat>
  <Paragraphs>165</Paragraphs>
  <Slides>18</Slides>
  <Notes>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Times New Roman</vt:lpstr>
      <vt:lpstr>Verdana</vt:lpstr>
      <vt:lpstr>Custom</vt:lpstr>
      <vt:lpstr>Identificación de la población con discapacidad mediante las preguntas del Grupo de Washington</vt:lpstr>
      <vt:lpstr>Visión general de la sesión </vt:lpstr>
      <vt:lpstr>Visión general de la sesión</vt:lpstr>
      <vt:lpstr>Conjunto de preguntas del GW establecido para desglosar los datos a fin de supervisar la CDPD y los ODS</vt:lpstr>
      <vt:lpstr>  Conjunto breve del Grupo de Washington (CB-GW) </vt:lpstr>
      <vt:lpstr>¿Qué preguntas se incluyen en el CB-GW? </vt:lpstr>
      <vt:lpstr>El CB-GW es el conjunto de preguntas recomendado para el desglose de datos sobre discapacidad </vt:lpstr>
      <vt:lpstr>¿De qué manera mide las dificultades el CB-GW?</vt:lpstr>
      <vt:lpstr>¿Cómo obtienen información las preguntas del CB-GW sobre el grado de dificultad? </vt:lpstr>
      <vt:lpstr>¿En qué parte del continuo «empieza» la discapacidad?</vt:lpstr>
      <vt:lpstr>¿Qué significa el punto límite?</vt:lpstr>
      <vt:lpstr>El punto límite es importante a la hora de evaluar la inclusión</vt:lpstr>
      <vt:lpstr>Por qué la definición de discapacidad es importante para la promoción</vt:lpstr>
      <vt:lpstr>  ¿Qué ocurre cuando la discapacidad se define de forma más amplia? </vt:lpstr>
      <vt:lpstr>  ¿Qué ocurre cuando la discapacidad se define de forma más estricta? </vt:lpstr>
      <vt:lpstr>Resumen de los puntos clave</vt:lpstr>
      <vt:lpstr>Puesta en práctica de la identificación de la población con discapacidad para el seguimiento local de los ODS y la CDPD</vt:lpstr>
      <vt:lpstr>Fin de la sesión Por favor, cumplimenten las Hojas de Reflexión individuales de esta sesión </vt:lpstr>
    </vt:vector>
  </TitlesOfParts>
  <Company>CBM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authors</dc:title>
  <dc:creator>Jennifer Madans</dc:creator>
  <cp:lastModifiedBy>Laura Defèche</cp:lastModifiedBy>
  <cp:revision>603</cp:revision>
  <dcterms:created xsi:type="dcterms:W3CDTF">2021-07-22T13:27:40Z</dcterms:created>
  <dcterms:modified xsi:type="dcterms:W3CDTF">2023-09-20T09:10:15Z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0x01010043A5A4A228E2A945B387943220A99A75</vt:lpwstr>
  </property>
  <property fmtid="{D5CDD505-2E9C-101B-9397-08002B2CF9AE}" pid="3" name="MediaServiceImageTags">
    <vt:lpwstr/>
  </property>
</Properties>
</file>