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23"/>
  </p:notesMasterIdLst>
  <p:handoutMasterIdLst>
    <p:handoutMasterId r:id="rId24"/>
  </p:handoutMasterIdLst>
  <p:sldIdLst>
    <p:sldId id="1008" r:id="rId5"/>
    <p:sldId id="266" r:id="rId6"/>
    <p:sldId id="1009" r:id="rId7"/>
    <p:sldId id="1049" r:id="rId8"/>
    <p:sldId id="1034" r:id="rId9"/>
    <p:sldId id="1053" r:id="rId10"/>
    <p:sldId id="1046" r:id="rId11"/>
    <p:sldId id="1050" r:id="rId12"/>
    <p:sldId id="1024" r:id="rId13"/>
    <p:sldId id="1036" r:id="rId14"/>
    <p:sldId id="1052" r:id="rId15"/>
    <p:sldId id="1037" r:id="rId16"/>
    <p:sldId id="1051" r:id="rId17"/>
    <p:sldId id="1039" r:id="rId18"/>
    <p:sldId id="1044" r:id="rId19"/>
    <p:sldId id="1047" r:id="rId20"/>
    <p:sldId id="1032" r:id="rId21"/>
    <p:sldId id="30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A3F904-C9F0-2B6F-29D2-36E4273853B8}" name="Amanda Willimott" initials="AW" userId="S::awillimott@cbm.org.au::a03815ee-9218-485d-8e31-93ad5312f63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Madans" initials="JM" lastIdx="11" clrIdx="0">
    <p:extLst>
      <p:ext uri="{19B8F6BF-5375-455C-9EA6-DF929625EA0E}">
        <p15:presenceInfo xmlns:p15="http://schemas.microsoft.com/office/powerpoint/2012/main" userId="933cd1dea7d96209" providerId="Windows Live"/>
      </p:ext>
    </p:extLst>
  </p:cmAuthor>
  <p:cmAuthor id="2" name="E. M. Lockwood" initials="EML" lastIdx="4" clrIdx="1">
    <p:extLst>
      <p:ext uri="{19B8F6BF-5375-455C-9EA6-DF929625EA0E}">
        <p15:presenceInfo xmlns:p15="http://schemas.microsoft.com/office/powerpoint/2012/main" userId="b1666df3e4b8442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09"/>
    <p:restoredTop sz="86345"/>
  </p:normalViewPr>
  <p:slideViewPr>
    <p:cSldViewPr snapToGrid="0">
      <p:cViewPr varScale="1">
        <p:scale>
          <a:sx n="68" d="100"/>
          <a:sy n="68" d="100"/>
        </p:scale>
        <p:origin x="312" y="53"/>
      </p:cViewPr>
      <p:guideLst/>
    </p:cSldViewPr>
  </p:slideViewPr>
  <p:outlineViewPr>
    <p:cViewPr>
      <p:scale>
        <a:sx n="33" d="100"/>
        <a:sy n="33" d="100"/>
      </p:scale>
      <p:origin x="0" y="-199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8C75-C363-47E1-A407-6C532ADDDD69}" type="datetimeFigureOut">
              <a:rPr lang="en-AU" smtClean="0"/>
              <a:t>20/09/2023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1229-CD6C-4DD1-AF84-8FF673E1E786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75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79483-C752-3745-A074-858F36C64E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89BCC-58BB-5F41-89FF-EA8DA1D42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9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2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96635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7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07476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9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866040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18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08852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22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andscape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270" y="480156"/>
            <a:ext cx="11203460" cy="51792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15924" y="5793740"/>
            <a:ext cx="8960154" cy="590128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073374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ortrait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863700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799968" y="1642534"/>
            <a:ext cx="3070299" cy="4301067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86825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4465104"/>
            <a:ext cx="7353300" cy="819150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/>
              <a:t>Contact details</a:t>
            </a: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128381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A2C869-7E42-43AE-9C12-0E840E5F2D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B90-3F11-4E37-87F7-C79E694EF116}" type="datetime1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D13AA0D-42B6-4776-8D87-C509EE6DE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WG-16 Pretoria, South Africa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765A4AF-C12C-423E-8883-7A2A18507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6428E-DCEB-4C6F-AF5E-D5D9FFAC13E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054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1251" y="1752600"/>
            <a:ext cx="5232400" cy="42672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5AD8B6-6B6F-4437-AFFA-F2BF2E68E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1211-C552-4A15-A10D-D3A6A1D0947B}" type="datetime1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05F92B-63C1-4A25-91E7-6BA2BC737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WG-18 Rome, Italy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114AAEF-6179-400F-A740-2E280C9A5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82D7-CF16-4E17-8AD2-CE14347B7D71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83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3" y="1825625"/>
            <a:ext cx="5393267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9326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9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3" cy="709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4" y="1243601"/>
            <a:ext cx="4483348" cy="4933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02091" y="1243601"/>
            <a:ext cx="6552000" cy="4933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02091" y="6251793"/>
            <a:ext cx="6551999" cy="332423"/>
          </a:xfrm>
        </p:spPr>
        <p:txBody>
          <a:bodyPr lIns="0" rIns="0"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53166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59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4166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72322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D85E-3CC4-4DDD-AF05-99EA9F3E26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141549"/>
            <a:ext cx="9144000" cy="1504242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en-US"/>
              <a:t>Title of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552352"/>
            <a:ext cx="9144000" cy="50069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Session X.X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459240"/>
            <a:ext cx="9144000" cy="84166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pPr lvl="0"/>
            <a:r>
              <a:rPr lang="en-US"/>
              <a:t>Country / date / presenter / etc.</a:t>
            </a:r>
            <a:endParaRPr lang="en-AU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 txBox="1">
            <a:spLocks/>
          </p:cNvSpPr>
          <p:nvPr userDrawn="1"/>
        </p:nvSpPr>
        <p:spPr>
          <a:xfrm>
            <a:off x="1524000" y="2226621"/>
            <a:ext cx="9144000" cy="83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659599"/>
            <a:ext cx="8128000" cy="3538802"/>
          </a:xfrm>
        </p:spPr>
        <p:txBody>
          <a:bodyPr>
            <a:normAutofit/>
          </a:bodyPr>
          <a:lstStyle>
            <a:lvl1pPr>
              <a:defRPr lang="en-AU" sz="4800" b="1" kern="1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</a:pPr>
            <a:r>
              <a:rPr lang="en-US"/>
              <a:t>Section heading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5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858892"/>
            <a:ext cx="8128000" cy="3140217"/>
          </a:xfrm>
        </p:spPr>
        <p:txBody>
          <a:bodyPr/>
          <a:lstStyle>
            <a:lvl1pPr algn="ctr"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Section heading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46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109389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533" y="1825625"/>
            <a:ext cx="109389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450667" y="63457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6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7" r:id="rId3"/>
    <p:sldLayoutId id="2147483678" r:id="rId4"/>
    <p:sldLayoutId id="2147483679" r:id="rId5"/>
    <p:sldLayoutId id="2147483699" r:id="rId6"/>
    <p:sldLayoutId id="2147483698" r:id="rId7"/>
    <p:sldLayoutId id="2147483675" r:id="rId8"/>
    <p:sldLayoutId id="2147483686" r:id="rId9"/>
    <p:sldLayoutId id="2147483689" r:id="rId10"/>
    <p:sldLayoutId id="2147483690" r:id="rId11"/>
    <p:sldLayoutId id="2147483688" r:id="rId12"/>
    <p:sldLayoutId id="2147483703" r:id="rId13"/>
    <p:sldLayoutId id="214748370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00B00B7-30E2-A872-21D9-30B8EA291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46934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12050" y="2554832"/>
            <a:ext cx="9144000" cy="2035646"/>
          </a:xfrm>
        </p:spPr>
        <p:txBody>
          <a:bodyPr>
            <a:normAutofit/>
          </a:bodyPr>
          <a:lstStyle/>
          <a:p>
            <a:pPr algn="l" rtl="0"/>
            <a:r>
              <a:rPr lang="es" b="1" i="0" u="none" baseline="0">
                <a:effectLst/>
                <a:latin typeface="Verdana"/>
                <a:ea typeface="Calibri" panose="020F0502020204030204" pitchFamily="34" charset="0"/>
              </a:rPr>
              <a:t>Más allá del desglose</a:t>
            </a:r>
            <a:br>
              <a:rPr lang="es">
                <a:effectLst/>
                <a:latin typeface="Verdana"/>
                <a:ea typeface="Calibri" panose="020F0502020204030204" pitchFamily="34" charset="0"/>
              </a:rPr>
            </a:br>
            <a:endParaRPr lang="es" dirty="0">
              <a:solidFill>
                <a:srgbClr val="0070C0"/>
              </a:solidFill>
            </a:endParaRP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BB05B3C9-E106-B693-7090-13521520C0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29003" y="3686369"/>
            <a:ext cx="10683551" cy="841668"/>
          </a:xfrm>
        </p:spPr>
        <p:txBody>
          <a:bodyPr>
            <a:normAutofit/>
          </a:bodyPr>
          <a:lstStyle/>
          <a:p>
            <a:pPr algn="l" rtl="0"/>
            <a:r>
              <a:rPr lang="es" sz="1800" b="1" i="0" u="none" baseline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50FC5D3-0194-ED1E-387C-C87E2AC8F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58" y="0"/>
            <a:ext cx="2120900" cy="1574800"/>
          </a:xfrm>
          <a:prstGeom prst="rect">
            <a:avLst/>
          </a:prstGeom>
        </p:spPr>
      </p:pic>
      <p:sp>
        <p:nvSpPr>
          <p:cNvPr id="15" name="Subtitle 6">
            <a:extLst>
              <a:ext uri="{FF2B5EF4-FFF2-40B4-BE49-F238E27FC236}">
                <a16:creationId xmlns:a16="http://schemas.microsoft.com/office/drawing/2014/main" id="{89ECEC66-F3FC-7A2F-A60C-D9045DCBF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387" y="286709"/>
            <a:ext cx="2908041" cy="500691"/>
          </a:xfrm>
        </p:spPr>
        <p:txBody>
          <a:bodyPr/>
          <a:lstStyle/>
          <a:p>
            <a:pPr rtl="0"/>
            <a:r>
              <a:rPr lang="es" b="0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</a:t>
            </a:r>
          </a:p>
        </p:txBody>
      </p:sp>
      <p:sp>
        <p:nvSpPr>
          <p:cNvPr id="17" name="Subtitle 6">
            <a:extLst>
              <a:ext uri="{FF2B5EF4-FFF2-40B4-BE49-F238E27FC236}">
                <a16:creationId xmlns:a16="http://schemas.microsoft.com/office/drawing/2014/main" id="{EBF4F528-4389-5143-1E04-52F5F472E493}"/>
              </a:ext>
            </a:extLst>
          </p:cNvPr>
          <p:cNvSpPr txBox="1">
            <a:spLocks/>
          </p:cNvSpPr>
          <p:nvPr/>
        </p:nvSpPr>
        <p:spPr>
          <a:xfrm>
            <a:off x="796387" y="674433"/>
            <a:ext cx="2908041" cy="799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" sz="4800" b="1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pic>
        <p:nvPicPr>
          <p:cNvPr id="8" name="Picture 7" descr="CBM Global Disability Inclusion logo to the left of their Inclusion Advisory Group logo">
            <a:extLst>
              <a:ext uri="{FF2B5EF4-FFF2-40B4-BE49-F238E27FC236}">
                <a16:creationId xmlns:a16="http://schemas.microsoft.com/office/drawing/2014/main" id="{03C9C6C8-579A-3E27-7656-C6E3EAA86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68" y="5512080"/>
            <a:ext cx="2430319" cy="1105478"/>
          </a:xfrm>
          <a:prstGeom prst="rect">
            <a:avLst/>
          </a:prstGeom>
        </p:spPr>
      </p:pic>
      <p:pic>
        <p:nvPicPr>
          <p:cNvPr id="9" name="Picture 8" descr="UNFPA logo">
            <a:extLst>
              <a:ext uri="{FF2B5EF4-FFF2-40B4-BE49-F238E27FC236}">
                <a16:creationId xmlns:a16="http://schemas.microsoft.com/office/drawing/2014/main" id="{5F02A355-35F8-1BC8-A5AB-B9BF1F16AF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3831" y="5378758"/>
            <a:ext cx="2133600" cy="1435100"/>
          </a:xfrm>
          <a:prstGeom prst="rect">
            <a:avLst/>
          </a:prstGeom>
        </p:spPr>
      </p:pic>
      <p:pic>
        <p:nvPicPr>
          <p:cNvPr id="18" name="Picture 17" descr="Centre for Inclusive Policy logo">
            <a:extLst>
              <a:ext uri="{FF2B5EF4-FFF2-40B4-BE49-F238E27FC236}">
                <a16:creationId xmlns:a16="http://schemas.microsoft.com/office/drawing/2014/main" id="{ED84CFE4-7DF2-5328-77CC-86B9305F4F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7451" y="5544866"/>
            <a:ext cx="1402160" cy="1088519"/>
          </a:xfrm>
          <a:prstGeom prst="rect">
            <a:avLst/>
          </a:prstGeom>
        </p:spPr>
      </p:pic>
      <p:pic>
        <p:nvPicPr>
          <p:cNvPr id="10" name="Picture 9" descr="International Disability Alliance logo">
            <a:extLst>
              <a:ext uri="{FF2B5EF4-FFF2-40B4-BE49-F238E27FC236}">
                <a16:creationId xmlns:a16="http://schemas.microsoft.com/office/drawing/2014/main" id="{FF794F87-590D-D236-AC3E-AB9008C458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1979" y="5536116"/>
            <a:ext cx="1960034" cy="1190594"/>
          </a:xfrm>
          <a:prstGeom prst="rect">
            <a:avLst/>
          </a:prstGeom>
        </p:spPr>
      </p:pic>
      <p:pic>
        <p:nvPicPr>
          <p:cNvPr id="11" name="Picture 10" descr="Stakeholder Group of Persons with Disabilities for Sustainable Development logo">
            <a:extLst>
              <a:ext uri="{FF2B5EF4-FFF2-40B4-BE49-F238E27FC236}">
                <a16:creationId xmlns:a16="http://schemas.microsoft.com/office/drawing/2014/main" id="{9E157333-CBA3-55EC-9C46-F39FC39BAF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70049" y="5597028"/>
            <a:ext cx="2836914" cy="99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3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9589E9-AA4C-68F1-C59D-0E22093C9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199" y="148742"/>
            <a:ext cx="10160000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Calibri"/>
              </a:rPr>
              <a:t>¿El CB-GW incluye a todas las personas con discapacidad?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68" y="1509783"/>
            <a:ext cx="10938934" cy="492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400" b="0" i="0" u="none" baseline="0">
                <a:ea typeface="Verdana"/>
                <a:cs typeface="Verdana" panose="020B0604030504040204" pitchFamily="34" charset="0"/>
              </a:rPr>
              <a:t> </a:t>
            </a: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El CB-GW </a:t>
            </a:r>
            <a:r>
              <a:rPr lang="es" sz="2400" b="1" i="0" u="none" baseline="0">
                <a:latin typeface="Verdana"/>
                <a:ea typeface="Verdana"/>
                <a:cs typeface="Verdana" panose="020B0604030504040204" pitchFamily="34" charset="0"/>
              </a:rPr>
              <a:t>no</a:t>
            </a: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 identifica: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A las personas con discapacidades psicosociales.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A las personas con limitaciones en la parte superior del cuerpo.</a:t>
            </a:r>
          </a:p>
          <a:p>
            <a:pPr marL="457200" lvl="1" indent="0" algn="l" rtl="0">
              <a:buClr>
                <a:srgbClr val="3F8EC5"/>
              </a:buClr>
              <a:buSzPct val="100000"/>
              <a:buNone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(a menos que estas afecten a otros ámbitos, como el autocuidado o la comunicación)</a:t>
            </a:r>
          </a:p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A fin de bordar dichas limitaciones, el GW elaboró el Conjunto Ampliado del GW y el Conjunto Mejorado de preguntas del GW.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Incluyen 2 preguntas cada una relativas al funcionamiento de la parte superior del cuerpo, así como a la ansiedad y la depresión.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Dichas preguntas pueden añadirse a encuestas como las de población activa, niveles de vida, salud y educación</a:t>
            </a:r>
            <a:r>
              <a:rPr lang="es" sz="2600" b="0" i="0" u="none" baseline="0">
                <a:latin typeface="Verdana"/>
                <a:ea typeface="Verdana"/>
                <a:cs typeface="Verdana" panose="020B0604030504040204" pitchFamily="34" charset="0"/>
              </a:rPr>
              <a:t>.</a:t>
            </a:r>
            <a:endParaRPr lang="es" altLang="en-US" sz="260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l" rtl="0">
              <a:buNone/>
            </a:pPr>
            <a:endParaRPr lang="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A0CFB-5B6F-B010-A815-75F520E2502D}"/>
              </a:ext>
            </a:extLst>
          </p:cNvPr>
          <p:cNvSpPr txBox="1"/>
          <p:nvPr/>
        </p:nvSpPr>
        <p:spPr>
          <a:xfrm>
            <a:off x="3149164" y="6332464"/>
            <a:ext cx="8556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B550FA-7A27-4F28-BE0C-1EE09FC61B3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054436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142251-7F48-EB34-FB0B-7B9DD4CEE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333" y="2308597"/>
            <a:ext cx="9897275" cy="3140217"/>
          </a:xfrm>
        </p:spPr>
        <p:txBody>
          <a:bodyPr>
            <a:normAutofit/>
          </a:bodyPr>
          <a:lstStyle/>
          <a:p>
            <a:pPr algn="l" rtl="0"/>
            <a:r>
              <a:rPr lang="es" sz="3200" b="1" i="0" u="none" baseline="0" dirty="0">
                <a:latin typeface="Verdana"/>
                <a:ea typeface="+mj-lt"/>
                <a:cs typeface="+mj-lt"/>
              </a:rPr>
              <a:t>Módulo de Funcionamiento Infantil (MFI):</a:t>
            </a:r>
            <a:r>
              <a:rPr lang="es" sz="3200" b="1" i="0" u="none" baseline="0" dirty="0">
                <a:latin typeface="Verdana"/>
                <a:ea typeface="Verdana"/>
                <a:cs typeface="Times New Roman"/>
              </a:rPr>
              <a:t> una herramienta específica diseñada </a:t>
            </a:r>
            <a:br>
              <a:rPr lang="es" sz="3200" b="1" i="0" u="none" baseline="0" dirty="0">
                <a:latin typeface="Verdana"/>
                <a:ea typeface="Verdana"/>
                <a:cs typeface="Times New Roman"/>
              </a:rPr>
            </a:br>
            <a:r>
              <a:rPr lang="es" sz="3200" b="1" i="0" u="none" baseline="0" dirty="0">
                <a:latin typeface="Verdana"/>
                <a:ea typeface="Verdana"/>
                <a:cs typeface="Times New Roman"/>
              </a:rPr>
              <a:t>para recopilar datos sobre niños con discapacidad </a:t>
            </a:r>
            <a:br>
              <a:rPr lang="es" sz="3200" b="1" spc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" sz="32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5F7DBC-7F7E-44FA-1633-0723162F3FAE}"/>
              </a:ext>
            </a:extLst>
          </p:cNvPr>
          <p:cNvSpPr txBox="1"/>
          <p:nvPr/>
        </p:nvSpPr>
        <p:spPr>
          <a:xfrm>
            <a:off x="3200400" y="6332464"/>
            <a:ext cx="850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FDBE3E-7048-43B7-230B-D225AA8BFD3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25704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BA8972-EE60-A346-C860-FA9274520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090" y="210877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Discapacidad en niños</a:t>
            </a:r>
            <a:endParaRPr lang="es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090" y="1418834"/>
            <a:ext cx="9871599" cy="46831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El CB-GW: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No es adecuado para niños menores de 5 años.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Pasa por alto a algunos niños con problemas de desarrollo de entre 5 y 18 años.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endParaRPr lang="es" altLang="en-US" dirty="0">
              <a:latin typeface="Verdana"/>
              <a:ea typeface="Verdana"/>
              <a:cs typeface="Verdana" panose="020B0604030504040204" pitchFamily="34" charset="0"/>
            </a:endParaRPr>
          </a:p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Para abordar estas limitaciones, el GW y UNICEF han desarrollado el Módulo de Funcionamiento Infantil (MFI).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Sigue el diseño básico del CB-GW, pero incluye ámbitos funcionales de importancia para los niños.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Está incluido en el Programa de Encuestas de Indicadores Múltiples por Conglomerados de UNICEF.</a:t>
            </a:r>
          </a:p>
          <a:p>
            <a:pPr marL="457200" lvl="1" indent="0" algn="l" rtl="0">
              <a:buClr>
                <a:srgbClr val="000000"/>
              </a:buClr>
              <a:buSzPct val="100000"/>
              <a:buNone/>
            </a:pPr>
            <a:endParaRPr lang="es" altLang="en-US" sz="2600" dirty="0">
              <a:ea typeface="Verdana"/>
              <a:cs typeface="Calibri" panose="020F0502020204030204"/>
            </a:endParaRPr>
          </a:p>
          <a:p>
            <a:pPr marL="457200" lvl="1" indent="0" algn="l" rtl="0">
              <a:buClr>
                <a:srgbClr val="000000"/>
              </a:buClr>
              <a:buSzPct val="100000"/>
              <a:buNone/>
            </a:pPr>
            <a:endParaRPr lang="es" altLang="en-US" sz="2600" dirty="0">
              <a:ea typeface="Verdana"/>
              <a:cs typeface="Calibri" panose="020F0502020204030204"/>
            </a:endParaRPr>
          </a:p>
          <a:p>
            <a:pPr algn="l" rtl="0">
              <a:buClr>
                <a:prstClr val="black">
                  <a:lumMod val="75000"/>
                  <a:lumOff val="25000"/>
                </a:prstClr>
              </a:buClr>
            </a:pPr>
            <a:endParaRPr lang="es" dirty="0">
              <a:ea typeface="Verdana"/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DA813-F2A0-FFB8-BF82-1DF8F4F6DD75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3AF6A2-8878-8831-86AF-1F62AB8DA21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33959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4F2987-E0D4-5B46-B38B-9FAB7E58A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4000" b="1" i="0" u="none" baseline="0">
                <a:effectLst/>
                <a:latin typeface="Verdana"/>
                <a:ea typeface="Verdana"/>
                <a:cs typeface="Times New Roman"/>
              </a:rPr>
              <a:t>Más allá del desglose</a:t>
            </a:r>
            <a:r>
              <a:rPr lang="es" sz="4000" b="1" i="0" u="none" baseline="0">
                <a:latin typeface="Verdana"/>
                <a:ea typeface="Verdana"/>
                <a:cs typeface="Times New Roman"/>
              </a:rPr>
              <a:t>: uso de los datos para reunir pruebas para la promoción</a:t>
            </a:r>
            <a:r>
              <a:rPr lang="es" sz="4000" b="1" i="0" u="none" spc="100" baseline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br>
              <a:rPr lang="es" sz="4000" b="1" spc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F60A6B-05D8-9ABF-9459-FA03606A156F}"/>
              </a:ext>
            </a:extLst>
          </p:cNvPr>
          <p:cNvSpPr txBox="1"/>
          <p:nvPr/>
        </p:nvSpPr>
        <p:spPr>
          <a:xfrm>
            <a:off x="3148446" y="6332464"/>
            <a:ext cx="85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29D513-CB26-721F-DE1C-9AD3B84A1A8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337226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A386E8-A4AB-8F26-4EDD-B97A6D6FA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284" y="325481"/>
            <a:ext cx="10414000" cy="1325563"/>
          </a:xfrm>
        </p:spPr>
        <p:txBody>
          <a:bodyPr>
            <a:noAutofit/>
          </a:bodyPr>
          <a:lstStyle/>
          <a:p>
            <a:pPr algn="l" rtl="0"/>
            <a:r>
              <a:rPr lang="es" sz="2800" b="1" i="0" u="none" baseline="0">
                <a:solidFill>
                  <a:srgbClr val="C00000"/>
                </a:solidFill>
                <a:latin typeface="Verdana"/>
                <a:ea typeface="+mj-lt"/>
                <a:cs typeface="+mj-lt"/>
              </a:rPr>
              <a:t>El desglose solo nos cuenta una parte de la historia: ¿qué otros datos se necesitan?</a:t>
            </a:r>
            <a:endParaRPr lang="es" sz="2800" b="0" dirty="0">
              <a:solidFill>
                <a:srgbClr val="C00000"/>
              </a:solidFill>
              <a:latin typeface="Verdana"/>
              <a:ea typeface="+mj-lt"/>
              <a:cs typeface="+mj-lt"/>
            </a:endParaRPr>
          </a:p>
          <a:p>
            <a:endParaRPr lang="es" sz="2800" b="0" dirty="0">
              <a:solidFill>
                <a:srgbClr val="C00000"/>
              </a:solidFill>
              <a:ea typeface="+mj-lt"/>
              <a:cs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1395693"/>
            <a:ext cx="10514817" cy="51368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El CB-GW </a:t>
            </a:r>
            <a:r>
              <a:rPr lang="es" sz="2100" b="1" i="0" u="none" baseline="0" dirty="0">
                <a:latin typeface="Verdana"/>
                <a:ea typeface="Verdana"/>
                <a:cs typeface="Verdana" panose="020B0604030504040204" pitchFamily="34" charset="0"/>
              </a:rPr>
              <a:t>no nos dice</a:t>
            </a: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es" sz="2100" b="0" i="0" u="none" baseline="0" dirty="0">
                <a:latin typeface="Verdana"/>
                <a:ea typeface="Verdana"/>
                <a:cs typeface="Times New Roman"/>
              </a:rPr>
              <a:t>si</a:t>
            </a:r>
            <a:r>
              <a:rPr lang="es" sz="2100" b="0" i="0" u="none" baseline="0" dirty="0">
                <a:effectLst/>
                <a:latin typeface="Verdana"/>
                <a:ea typeface="Verdana"/>
                <a:cs typeface="Times New Roman"/>
              </a:rPr>
              <a:t> hay factores medioambientales actuando como barreras o como facilitadores de una mejor inclusión (como dispositivos de ayuda, normativas favorables, edificios accesibles).</a:t>
            </a:r>
            <a:r>
              <a:rPr lang="es" sz="2100" b="0" i="0" u="none" baseline="0" dirty="0">
                <a:latin typeface="Verdana"/>
                <a:ea typeface="Verdana"/>
                <a:cs typeface="Times New Roman"/>
              </a:rPr>
              <a:t> Tampoco aborda</a:t>
            </a:r>
            <a:r>
              <a:rPr lang="es" sz="2100" b="0" i="0" u="none" baseline="0" dirty="0">
                <a:effectLst/>
                <a:latin typeface="Verdana"/>
                <a:ea typeface="Verdana"/>
                <a:cs typeface="Times New Roman"/>
              </a:rPr>
              <a:t> la diferencia</a:t>
            </a:r>
            <a:r>
              <a:rPr lang="es" sz="2100" b="0" i="0" u="none" baseline="0" dirty="0">
                <a:latin typeface="Verdana"/>
                <a:ea typeface="Verdana"/>
                <a:cs typeface="Times New Roman"/>
              </a:rPr>
              <a:t> que los dispositivos de ayuda pueden suponer para las personas con discapacidad.</a:t>
            </a:r>
            <a:endParaRPr lang="es" altLang="en-US" sz="2100" dirty="0">
              <a:latin typeface="Verdana"/>
              <a:ea typeface="Verdana"/>
              <a:cs typeface="Times New Roman"/>
            </a:endParaRPr>
          </a:p>
          <a:p>
            <a:pPr algn="l" rtl="0">
              <a:buClr>
                <a:srgbClr val="3F8EC5"/>
              </a:buClr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Para abordar esta última limitación, el Conjunto Mejorado del GW incluye preguntas sobre el uso de dispositivos de ayuda a la movilidad y el funcionamiento con el uso de dichos dispositivos.</a:t>
            </a:r>
          </a:p>
          <a:p>
            <a:pPr algn="l" rtl="0">
              <a:buClr>
                <a:srgbClr val="3F8EC5"/>
              </a:buClr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Sin embargo, no se abordan otros obstáculos y facilitadores. A fin de obtener estos datos, es posible añadir módulos adicionales a los módulos de recopilación de datos existentes o realizar encuestas específicas sobre discapacidad que exploren estos factores (o ambas cosas). </a:t>
            </a:r>
            <a:endParaRPr lang="es" altLang="en-US" sz="210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>
              <a:buClr>
                <a:srgbClr val="3F8EC5"/>
              </a:buClr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Véase el caso práctico irlandés para una mayor recopilación de datos basada en el uso inicial del CB-GW</a:t>
            </a:r>
            <a:endParaRPr lang="es" altLang="en-US" sz="210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C0777-1396-B8C3-67A8-AEA8E4256230}"/>
              </a:ext>
            </a:extLst>
          </p:cNvPr>
          <p:cNvSpPr txBox="1"/>
          <p:nvPr/>
        </p:nvSpPr>
        <p:spPr>
          <a:xfrm>
            <a:off x="3170390" y="6332464"/>
            <a:ext cx="8535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6D9E80-0729-8473-1C26-31DF7B1144D4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103092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1A7AB2-3AA7-406F-7B6F-769EB9AA2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88B9C5-3993-4E3A-9923-B6ABB2E9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533" y="279559"/>
            <a:ext cx="11057467" cy="1325563"/>
          </a:xfrm>
        </p:spPr>
        <p:txBody>
          <a:bodyPr>
            <a:normAutofit/>
          </a:bodyPr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Abogar por un empleo inclusivo:</a:t>
            </a:r>
            <a:b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</a:br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¿qué otra información se necesita?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799" y="1778398"/>
            <a:ext cx="10938934" cy="44814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Se necesitan datos sobre </a:t>
            </a:r>
            <a:r>
              <a:rPr lang="es" sz="2100" b="1" i="0" u="none" baseline="0" dirty="0">
                <a:latin typeface="Verdana"/>
                <a:ea typeface="Verdana"/>
                <a:cs typeface="Verdana" panose="020B0604030504040204" pitchFamily="34" charset="0"/>
              </a:rPr>
              <a:t>las barreras y los facilitadores </a:t>
            </a: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del empleo, incluyendo: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La accesibilidad del entorno físico, como los lugares de trabajo.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La accesibilidad del transporte hacia, desde y para el trabajo.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Las características de las condiciones de trabajo, incluyendo la flexibilidad.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Las protecciones </a:t>
            </a:r>
            <a:r>
              <a:rPr lang="es" sz="2100" b="0" i="0" u="none" baseline="0" dirty="0">
                <a:latin typeface="Verdana"/>
                <a:ea typeface="Times New Roman" panose="02020603050405020304" pitchFamily="18" charset="0"/>
                <a:cs typeface="Times New Roman"/>
              </a:rPr>
              <a:t>jurídicas y reglamentarias, </a:t>
            </a:r>
            <a:r>
              <a:rPr lang="es" sz="2100" b="0" i="0" u="none" baseline="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especialmente sobre</a:t>
            </a:r>
            <a:r>
              <a:rPr lang="es" sz="2100" b="0" i="0" u="none" baseline="0" dirty="0">
                <a:latin typeface="Verdana"/>
                <a:ea typeface="Times New Roman" panose="02020603050405020304" pitchFamily="18" charset="0"/>
                <a:cs typeface="Times New Roman"/>
              </a:rPr>
              <a:t> la discriminación en el trabajo, a la falta de tales protecciones. 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Actitudes de los empleadores y otros trabajadores con respecto a la discapacidad.</a:t>
            </a:r>
          </a:p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100" b="0" i="0" u="none" baseline="0" dirty="0">
                <a:latin typeface="Verdana"/>
                <a:ea typeface="Verdana"/>
                <a:cs typeface="Verdana" panose="020B0604030504040204" pitchFamily="34" charset="0"/>
              </a:rPr>
              <a:t>Algunas de estas características se incluyen en el módulo del GW sobre pleno empleo, que puede añadirse a las encuestas sobre la población activa.</a:t>
            </a:r>
          </a:p>
          <a:p>
            <a:pPr marL="288925" indent="-288925" algn="l" rtl="0">
              <a:buClr>
                <a:schemeClr val="tx1"/>
              </a:buClr>
              <a:buSzPct val="100000"/>
              <a:defRPr/>
            </a:pPr>
            <a:endParaRPr lang="es" altLang="en-US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l" rtl="0">
              <a:buClr>
                <a:schemeClr val="tx1"/>
              </a:buClr>
              <a:buSzPct val="100000"/>
              <a:buNone/>
              <a:defRPr/>
            </a:pPr>
            <a:endParaRPr lang="es" alt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AA0CE3-FE97-75BD-0DD1-81D16E319261}"/>
              </a:ext>
            </a:extLst>
          </p:cNvPr>
          <p:cNvSpPr txBox="1"/>
          <p:nvPr/>
        </p:nvSpPr>
        <p:spPr>
          <a:xfrm>
            <a:off x="3210792" y="6332464"/>
            <a:ext cx="849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322D03-16DA-BDB3-2CD3-60C73493EC4F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150035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21B4BA-B15F-DA30-688F-F0D7AF91E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88B9C5-3993-4E3A-9923-B6ABB2E9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28" y="329775"/>
            <a:ext cx="10613554" cy="1325563"/>
          </a:xfrm>
        </p:spPr>
        <p:txBody>
          <a:bodyPr>
            <a:normAutofit/>
          </a:bodyPr>
          <a:lstStyle/>
          <a:p>
            <a:pPr algn="l" rtl="0"/>
            <a:r>
              <a:rPr lang="es" sz="2800" b="1" i="0" u="none" baseline="0">
                <a:solidFill>
                  <a:srgbClr val="C00000"/>
                </a:solidFill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¿Qué información adicional ayudaría a evaluar las barreras y las diferencias que sufren las personas con discapacidad en relación al empleo?</a:t>
            </a:r>
            <a:r>
              <a:rPr lang="es" sz="2800" b="1" i="0" u="none" baseline="0">
                <a:solidFill>
                  <a:srgbClr val="C00000"/>
                </a:solidFill>
                <a:latin typeface="Verdana"/>
                <a:ea typeface="Times New Roman" panose="02020603050405020304" pitchFamily="18" charset="0"/>
                <a:cs typeface="Times New Roman"/>
              </a:rPr>
              <a:t> </a:t>
            </a:r>
            <a:endParaRPr lang="es" sz="2800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179" y="1832694"/>
            <a:ext cx="10467105" cy="44814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Se necesita información sobre la disponibilidad, necesidad y recepción de servicios como: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Dispositivos de ayuda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Asistencia personal </a:t>
            </a:r>
            <a:endParaRPr lang="es" altLang="en-US" sz="220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Atención sanitaria general y especializada</a:t>
            </a:r>
          </a:p>
          <a:p>
            <a:pPr marL="746125" lvl="1" indent="-288925" algn="l" rtl="0">
              <a:buClr>
                <a:srgbClr val="3F8EC5"/>
              </a:buClr>
              <a:buSzPct val="100000"/>
              <a:defRPr/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Oportunidades de formación</a:t>
            </a:r>
          </a:p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Esta información puede obtenerse añadiendo las preguntas adecuadas a las encuestas, que también incluyan preguntas para identificar a las personas con discapacidad. </a:t>
            </a:r>
            <a:endParaRPr lang="es" altLang="en-US" sz="220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925" indent="-288925" algn="l" rtl="0">
              <a:buClr>
                <a:srgbClr val="3F8EC5"/>
              </a:buClr>
              <a:buSzPct val="100000"/>
              <a:defRPr/>
            </a:pPr>
            <a:r>
              <a:rPr lang="es" sz="2200" b="0" i="0" u="none" baseline="0">
                <a:latin typeface="Verdana"/>
                <a:ea typeface="Verdana"/>
                <a:cs typeface="Verdana" panose="020B0604030504040204" pitchFamily="34" charset="0"/>
              </a:rPr>
              <a:t>También puede obtener entrevistando a personas con discapacidad sobre sus experiencias en el lugar de trabajo y las barreras a las que tienen que hacer frente.</a:t>
            </a:r>
            <a:endParaRPr lang="es" altLang="en-US" sz="220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l" rtl="0">
              <a:buClr>
                <a:schemeClr val="tx1"/>
              </a:buClr>
              <a:buSzPct val="100000"/>
              <a:buNone/>
              <a:defRPr/>
            </a:pPr>
            <a:endParaRPr lang="es" altLang="en-US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l" rtl="0">
              <a:buClr>
                <a:schemeClr val="tx1"/>
              </a:buClr>
              <a:buSzPct val="100000"/>
              <a:buNone/>
              <a:defRPr/>
            </a:pPr>
            <a:endParaRPr lang="es" altLang="en-US" sz="2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23145F-CBBF-5236-FCE1-7EF109538F1E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356F0-5BA5-2E1B-B5CD-5F9E367AE02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299745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F47625-BD00-7D76-F89D-5024DF107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109" y="279315"/>
            <a:ext cx="8569081" cy="1325563"/>
          </a:xfrm>
        </p:spPr>
        <p:txBody>
          <a:bodyPr/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Resumen de los puntos clave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110" y="1525544"/>
            <a:ext cx="10706031" cy="453813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rtl="0">
              <a:buClr>
                <a:srgbClr val="4491C6"/>
              </a:buClr>
              <a:buFont typeface="Arial" panose="020B0604020202020204" pitchFamily="34" charset="0"/>
              <a:buChar char="•"/>
              <a:defRPr/>
            </a:pPr>
            <a:r>
              <a:rPr lang="es" sz="2300" b="0" i="0" u="none" baseline="0" dirty="0">
                <a:latin typeface="Verdana"/>
                <a:ea typeface="Verdana"/>
                <a:cs typeface="Verdana"/>
              </a:rPr>
              <a:t>El desglose es esencial para supervisar la CDPD y los ODS, pero no aborda otras cuestiones relacionadas con la discapacidad que son de gran importancia para el desarrollo y la aplicación de políticas.</a:t>
            </a:r>
          </a:p>
          <a:p>
            <a:pPr algn="l" rtl="0">
              <a:buClr>
                <a:srgbClr val="4491C6"/>
              </a:buClr>
              <a:buFont typeface="Arial" panose="020B0604020202020204" pitchFamily="34" charset="0"/>
              <a:buChar char="•"/>
              <a:defRPr/>
            </a:pPr>
            <a:r>
              <a:rPr lang="es" sz="2300" b="0" i="0" u="none" baseline="0" dirty="0">
                <a:latin typeface="Verdana"/>
                <a:ea typeface="Verdana"/>
                <a:cs typeface="Verdana"/>
              </a:rPr>
              <a:t>Se necesitan otros datos para obtener esta información, ya sea añadiendo módulos adicionales a las recopilaciones de datos en curso, mediante una encuesta sobre discapacidad, o con ambas cosas.</a:t>
            </a:r>
          </a:p>
          <a:p>
            <a:pPr algn="l" rtl="0">
              <a:buClr>
                <a:srgbClr val="4491C6"/>
              </a:buClr>
              <a:buFont typeface="Arial" panose="020B0604020202020204" pitchFamily="34" charset="0"/>
              <a:buChar char="•"/>
              <a:defRPr/>
            </a:pPr>
            <a:r>
              <a:rPr lang="es" sz="2300" b="0" i="0" u="none" baseline="0" dirty="0">
                <a:latin typeface="Verdana"/>
                <a:ea typeface="Verdana"/>
                <a:cs typeface="Verdana"/>
              </a:rPr>
              <a:t>Todos los datos tienen limitaciones, es fundamental comprenderlas y determinar cómo pueden afectar al uso de datos para la promoción.</a:t>
            </a:r>
          </a:p>
          <a:p>
            <a:pPr algn="l" rtl="0">
              <a:buClr>
                <a:srgbClr val="4491C6"/>
              </a:buClr>
              <a:buFont typeface="Arial" panose="020B0604020202020204" pitchFamily="34" charset="0"/>
              <a:buChar char="•"/>
              <a:defRPr/>
            </a:pPr>
            <a:r>
              <a:rPr lang="es" sz="2300" b="0" i="0" u="none" baseline="0" dirty="0">
                <a:latin typeface="Verdana"/>
                <a:ea typeface="Verdana"/>
                <a:cs typeface="Verdana"/>
              </a:rPr>
              <a:t>Si no se dispone de datos adecuados, el conocimiento de las limitaciones de los datos disponibles puede utilizarse para abogar por una mejora de los datos.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18B371-443C-0F0A-3A48-C918180BB3D1}"/>
              </a:ext>
            </a:extLst>
          </p:cNvPr>
          <p:cNvSpPr txBox="1"/>
          <p:nvPr/>
        </p:nvSpPr>
        <p:spPr>
          <a:xfrm>
            <a:off x="3200400" y="6332464"/>
            <a:ext cx="850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F29FC-B8CA-70AB-83BD-CA3ACA21F64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11230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D4FA3C-81AB-1FCE-CF09-43D304373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12" name="Title 1" hidden="1">
            <a:extLst>
              <a:ext uri="{FF2B5EF4-FFF2-40B4-BE49-F238E27FC236}">
                <a16:creationId xmlns:a16="http://schemas.microsoft.com/office/drawing/2014/main" id="{EE1F84CD-A734-19FC-E3F4-F7B253342F04}"/>
              </a:ext>
            </a:extLst>
          </p:cNvPr>
          <p:cNvSpPr txBox="1">
            <a:spLocks/>
          </p:cNvSpPr>
          <p:nvPr/>
        </p:nvSpPr>
        <p:spPr>
          <a:xfrm>
            <a:off x="1352988" y="1487700"/>
            <a:ext cx="1059758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/>
                <a:ea typeface="Verdana"/>
                <a:cs typeface="Verdana"/>
              </a:rPr>
              <a:t>Fin de la sesión</a:t>
            </a:r>
            <a:br>
              <a:rPr lang="es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sz="4000" b="1" i="0" u="none" baseline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Por favor, cumplimenten las </a:t>
            </a:r>
            <a:br>
              <a:rPr lang="es" sz="400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sz="4000" b="1" i="0" u="none" baseline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Hojas de Reflexión individuales de esta sesión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CC5982-DE07-FCCB-CD46-928170FC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66" y="1825026"/>
            <a:ext cx="10351465" cy="3140217"/>
          </a:xfrm>
        </p:spPr>
        <p:txBody>
          <a:bodyPr/>
          <a:lstStyle/>
          <a:p>
            <a:pPr algn="l" rtl="0" eaLnBrk="1" latinLnBrk="0" hangingPunct="1"/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de la sesión</a:t>
            </a:r>
            <a:br>
              <a:rPr lang="es" sz="4000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sz="4000" b="1" i="0" u="none" kern="1200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favor, cumplimenten</a:t>
            </a:r>
            <a:br>
              <a:rPr lang="es" sz="4000" b="1" i="0" u="none" kern="1200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sz="4000" b="1" i="0" u="none" kern="1200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Hojas de Reflexión individuales de esta sesión</a:t>
            </a:r>
            <a:endParaRPr lang="es" sz="4000" dirty="0">
              <a:effectLst/>
            </a:endParaRPr>
          </a:p>
          <a:p>
            <a:endParaRPr lang="e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8E0993-9116-79AB-6FBC-5BE70D2C1604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01B9D0-3A66-9108-402C-AEF32497E1C1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32375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B243E3-DA6E-904B-424B-115B3B74D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4" name="Title 1" hidden="1">
            <a:extLst>
              <a:ext uri="{FF2B5EF4-FFF2-40B4-BE49-F238E27FC236}">
                <a16:creationId xmlns:a16="http://schemas.microsoft.com/office/drawing/2014/main" id="{88F6DD9E-F0DC-85DA-19CB-D051BC2F3267}"/>
              </a:ext>
            </a:extLst>
          </p:cNvPr>
          <p:cNvSpPr txBox="1">
            <a:spLocks/>
          </p:cNvSpPr>
          <p:nvPr/>
        </p:nvSpPr>
        <p:spPr>
          <a:xfrm>
            <a:off x="1352990" y="1487700"/>
            <a:ext cx="8128000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 la sesión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B33C5D-DB3B-531A-B746-8DF5D26A8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70" y="1808093"/>
            <a:ext cx="9410311" cy="3140217"/>
          </a:xfrm>
        </p:spPr>
        <p:txBody>
          <a:bodyPr/>
          <a:lstStyle/>
          <a:p>
            <a:pPr algn="l" rtl="0" eaLnBrk="1" latinLnBrk="0" hangingPunct="1"/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 la sesión</a:t>
            </a:r>
            <a:endParaRPr lang="e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04E21-3B9B-5A99-55B3-53CD6E3210FF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103CCB-0B8A-5AE0-6876-E8DBB2ED099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47399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6C745E-EC19-5D76-9F59-977A08699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35" y="365125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Visión general de la sesión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235" y="1807065"/>
            <a:ext cx="1089995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spcBef>
                <a:spcPts val="0"/>
              </a:spcBef>
              <a:spcAft>
                <a:spcPts val="1200"/>
              </a:spcAft>
              <a:buClr>
                <a:srgbClr val="3F8EC5"/>
              </a:buClr>
            </a:pPr>
            <a:r>
              <a:rPr lang="es" sz="2400" b="0" i="0" u="none" baseline="0">
                <a:latin typeface="Verdana"/>
                <a:ea typeface="Times New Roman" panose="02020603050405020304" pitchFamily="18" charset="0"/>
                <a:cs typeface="Times New Roman"/>
              </a:rPr>
              <a:t>Debatir sobre los usos adicionales del CB-GW más allá del desglose.</a:t>
            </a:r>
            <a:endParaRPr lang="es" sz="2400" dirty="0">
              <a:latin typeface="Verdana"/>
              <a:ea typeface="Verdana"/>
              <a:cs typeface="Calibri" panose="020F0502020204030204"/>
            </a:endParaRPr>
          </a:p>
          <a:p>
            <a:pPr marR="0" lvl="0" algn="l" rtl="0">
              <a:spcBef>
                <a:spcPts val="0"/>
              </a:spcBef>
              <a:spcAft>
                <a:spcPts val="1200"/>
              </a:spcAft>
              <a:buClr>
                <a:srgbClr val="3F8EC5"/>
              </a:buClr>
            </a:pPr>
            <a:r>
              <a:rPr lang="es" sz="2400" b="0" i="0" u="none" baseline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Revisar las limitaciones del CB-GW y las posibles formas de abordar dichas limitaciones.</a:t>
            </a:r>
            <a:endParaRPr lang="es" sz="2400" dirty="0">
              <a:effectLst/>
              <a:latin typeface="Verdana"/>
              <a:ea typeface="Verdana" panose="020B0604030504040204" pitchFamily="34" charset="0"/>
              <a:cs typeface="Times New Roman"/>
            </a:endParaRPr>
          </a:p>
          <a:p>
            <a:pPr algn="l" rtl="0">
              <a:spcBef>
                <a:spcPts val="0"/>
              </a:spcBef>
              <a:spcAft>
                <a:spcPts val="1200"/>
              </a:spcAft>
              <a:buClr>
                <a:srgbClr val="3F8EC5"/>
              </a:buClr>
            </a:pPr>
            <a:r>
              <a:rPr lang="es" sz="2400" b="0" i="0" u="none" baseline="0">
                <a:latin typeface="Verdana"/>
                <a:ea typeface="Times New Roman" panose="02020603050405020304" pitchFamily="18" charset="0"/>
                <a:cs typeface="Times New Roman"/>
              </a:rPr>
              <a:t>Destacar la herramienta de recolección de datos para niños con discapacidad</a:t>
            </a:r>
          </a:p>
          <a:p>
            <a:pPr algn="l" rtl="0">
              <a:spcBef>
                <a:spcPts val="0"/>
              </a:spcBef>
              <a:buClr>
                <a:srgbClr val="3F8EC5"/>
              </a:buClr>
            </a:pPr>
            <a:r>
              <a:rPr lang="es" sz="2400" b="0" i="0" u="none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Identificar la información necesaria para ir más allá del desglose y reunir pruebas para una promoción eficaz sobre cómo las metas de los ODS comprenden la discapacidad y cómo se está aplicando la CRPD.</a:t>
            </a:r>
            <a:endParaRPr lang="e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7FA007-B410-A7F2-A056-46205C802354}"/>
              </a:ext>
            </a:extLst>
          </p:cNvPr>
          <p:cNvSpPr txBox="1"/>
          <p:nvPr/>
        </p:nvSpPr>
        <p:spPr>
          <a:xfrm>
            <a:off x="3158836" y="6332464"/>
            <a:ext cx="8547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D18E9-5F21-76C2-61A6-8AE242D1461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11298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C7B7C3-3D57-4E62-2E61-717E6B3C4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7521" y="2083744"/>
            <a:ext cx="9825219" cy="3140217"/>
          </a:xfrm>
        </p:spPr>
        <p:txBody>
          <a:bodyPr>
            <a:normAutofit/>
          </a:bodyPr>
          <a:lstStyle/>
          <a:p>
            <a:pPr algn="l" rtl="0"/>
            <a:r>
              <a:rPr lang="es" sz="4000" b="1" i="0" u="none" spc="100" baseline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Usos adicionales del CB-GW </a:t>
            </a:r>
            <a:br>
              <a:rPr lang="es" sz="4000" b="1" spc="100">
                <a:effectLst/>
                <a:latin typeface="Verdana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82DAA-7A7C-FA31-BA53-CB9C2430D03B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35E84-FFBB-EB9D-2338-239D47B9A02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31181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66C621-F21D-7A55-F587-3E8AEBDB9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68" y="365125"/>
            <a:ext cx="11649330" cy="1174917"/>
          </a:xfrm>
        </p:spPr>
        <p:txBody>
          <a:bodyPr>
            <a:normAutofit/>
          </a:bodyPr>
          <a:lstStyle/>
          <a:p>
            <a:pPr algn="l" rtl="0"/>
            <a:r>
              <a:rPr lang="es" sz="3200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¿Qué puede decirnos el CB-GW más allá de la identificación de la población con discapacidad?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066" y="1579014"/>
            <a:ext cx="10649124" cy="49138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spcBef>
                <a:spcPts val="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s" sz="1800" b="0" i="0" u="none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Recordatorio de que el CB-GW:</a:t>
            </a:r>
          </a:p>
          <a:p>
            <a:pPr lvl="1" algn="l" rtl="0">
              <a:buClr>
                <a:srgbClr val="3F8EC5"/>
              </a:buClr>
            </a:pPr>
            <a:r>
              <a:rPr lang="es" sz="1800" b="0" i="0" u="none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Refleja un continuo de dificultad, frente a una pregunta del tipo «sí/no»</a:t>
            </a:r>
          </a:p>
          <a:p>
            <a:pPr lvl="1" algn="l" rtl="0">
              <a:buClr>
                <a:srgbClr val="3F8EC5"/>
              </a:buClr>
            </a:pPr>
            <a:r>
              <a:rPr lang="es" sz="18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s</a:t>
            </a:r>
            <a:r>
              <a:rPr lang="es" sz="1800" b="0" i="0" u="none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eis preguntas que reflejan los seis ámbitos funcionales principales: dificultades para ver, para oír, para caminar, de cognición (concentrarse o recordar), de autocuidado y de comunicación.</a:t>
            </a:r>
          </a:p>
          <a:p>
            <a:pPr lvl="1" algn="l" rtl="0">
              <a:buClr>
                <a:srgbClr val="3F8EC5"/>
              </a:buClr>
            </a:pPr>
            <a:r>
              <a:rPr lang="es" sz="1800" b="0" i="0" u="none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respuestas se refieren al nivel de dificultad, incluyendo «no en absoluto», «parte del tiempo», «la mayoría del tiempo» y «no puedo hacerlo en absoluto».</a:t>
            </a:r>
          </a:p>
          <a:p>
            <a:pPr algn="l" rtl="0">
              <a:buClr>
                <a:srgbClr val="3F8EC5"/>
              </a:buClr>
            </a:pPr>
            <a:endParaRPr lang="e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l" rtl="0">
              <a:spcBef>
                <a:spcPts val="0"/>
              </a:spcBef>
              <a:spcAft>
                <a:spcPts val="1200"/>
              </a:spcAft>
              <a:buClr>
                <a:srgbClr val="3F8EC5"/>
              </a:buClr>
              <a:buNone/>
              <a:tabLst>
                <a:tab pos="457200" algn="l"/>
              </a:tabLst>
            </a:pPr>
            <a:r>
              <a:rPr lang="es" sz="18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enfoque centrado en los niveles de dificultad también puede darnos información sobre:</a:t>
            </a:r>
          </a:p>
          <a:p>
            <a:pPr lvl="1" algn="l" rtl="0">
              <a:spcBef>
                <a:spcPts val="0"/>
              </a:spcBef>
              <a:spcAft>
                <a:spcPts val="1200"/>
              </a:spcAft>
              <a:buClr>
                <a:srgbClr val="3F8EC5"/>
              </a:buClr>
              <a:tabLst>
                <a:tab pos="457200" algn="l"/>
              </a:tabLst>
            </a:pPr>
            <a:r>
              <a:rPr lang="es" sz="18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prevalencia de personas con discapacidad, </a:t>
            </a:r>
          </a:p>
          <a:p>
            <a:pPr lvl="1" algn="l" rtl="0">
              <a:spcBef>
                <a:spcPts val="0"/>
              </a:spcBef>
              <a:spcAft>
                <a:spcPts val="1200"/>
              </a:spcAft>
              <a:buClr>
                <a:srgbClr val="3F8EC5"/>
              </a:buClr>
              <a:tabLst>
                <a:tab pos="457200" algn="l"/>
              </a:tabLst>
            </a:pPr>
            <a:r>
              <a:rPr lang="es" sz="18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nivel de apoyo que estas pueden necesitar, p. ej. una persona que no puede caminar en absoluto puede necesitar un dispositivo de movilidad.</a:t>
            </a:r>
          </a:p>
          <a:p>
            <a:pPr lvl="1" algn="l" rtl="0">
              <a:spcBef>
                <a:spcPts val="0"/>
              </a:spcBef>
              <a:spcAft>
                <a:spcPts val="1200"/>
              </a:spcAft>
              <a:buClr>
                <a:srgbClr val="3F8EC5"/>
              </a:buClr>
              <a:tabLst>
                <a:tab pos="457200" algn="l"/>
              </a:tabLst>
            </a:pPr>
            <a:r>
              <a:rPr lang="es" sz="18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personas que pueden tener dificultades en distintos ámbitos</a:t>
            </a:r>
          </a:p>
          <a:p>
            <a:pPr marL="457200" lvl="1" indent="0" algn="l" rtl="0">
              <a:spcBef>
                <a:spcPts val="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endParaRPr lang="e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EF2705-9754-DB70-4624-6AABF69F5AF9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D92006-5F91-64EE-AEA6-4635EB6432D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14033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63DDDD-658C-F670-0CED-1BCE098C7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65" y="351754"/>
            <a:ext cx="10600586" cy="934286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+mj-lt"/>
                <a:cs typeface="+mj-lt"/>
              </a:rPr>
              <a:t>¿Por qué es importante conocer mejor los detalles de los datos? </a:t>
            </a:r>
            <a:r>
              <a:rPr lang="es" b="0" i="0" u="none" baseline="0">
                <a:solidFill>
                  <a:srgbClr val="C00000"/>
                </a:solidFill>
                <a:latin typeface="+mj-lt"/>
                <a:ea typeface="+mj-lt"/>
                <a:cs typeface="+mj-lt"/>
              </a:rPr>
              <a:t> </a:t>
            </a:r>
            <a:endParaRPr lang="e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665" y="1714101"/>
            <a:ext cx="10600586" cy="5143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buClr>
                <a:srgbClr val="3F8EC5"/>
              </a:buClr>
            </a:pPr>
            <a:r>
              <a:rPr lang="es" sz="2000" b="0" i="0" u="none" baseline="0">
                <a:latin typeface="Verdana"/>
                <a:ea typeface="Verdana"/>
                <a:cs typeface="Verdana"/>
              </a:rPr>
              <a:t>Los datos en detalle sobre los niveles de dificultad pueden ayudar a los responsables políticos a comprender las diferentes necesidades que una población puede tener para planificar servicios de forma adecuada.</a:t>
            </a:r>
          </a:p>
          <a:p>
            <a:pPr algn="l" rtl="0">
              <a:buClr>
                <a:srgbClr val="3F8EC5"/>
              </a:buClr>
            </a:pPr>
            <a:r>
              <a:rPr lang="es" sz="2000" b="0" i="0" u="none" baseline="0">
                <a:latin typeface="Verdana"/>
                <a:ea typeface="Verdana"/>
                <a:cs typeface="Verdana"/>
              </a:rPr>
              <a:t>Pueden ayudar a dar forma a los esfuerzos de promoción de los servicios ambulatorios. </a:t>
            </a:r>
          </a:p>
          <a:p>
            <a:pPr lvl="1" algn="l" rtl="0">
              <a:buClr>
                <a:srgbClr val="3F8EC5"/>
              </a:buClr>
            </a:pPr>
            <a:r>
              <a:rPr lang="es" sz="2000" b="0" i="0" u="none" baseline="0">
                <a:latin typeface="Verdana"/>
                <a:ea typeface="Verdana"/>
                <a:cs typeface="Verdana"/>
              </a:rPr>
              <a:t>Por ejemplo, la investigación de la Unión Mundial de Ciegos sobre el impacto de la COVID-19 en las personas ciegas y de visión reducida utilizó los diferentes niveles de dificultad en todos los ámbitos y descubrió que:</a:t>
            </a:r>
          </a:p>
          <a:p>
            <a:pPr lvl="2"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Fue capaz de diferenciar los niveles de necesidad entre sus miembros. </a:t>
            </a:r>
          </a:p>
          <a:p>
            <a:pPr lvl="2"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Además de tener dificultades para ver, el 18% de los encuestados afirmó tener al menos otro nivel de dificultad considerable entre las preguntas formuladas por el Grupo de Washington.</a:t>
            </a:r>
            <a:endParaRPr lang="es" dirty="0">
              <a:latin typeface="Verdana"/>
              <a:ea typeface="Verdana"/>
              <a:cs typeface="Calibri"/>
            </a:endParaRPr>
          </a:p>
          <a:p>
            <a:pPr lvl="2" algn="l" rtl="0">
              <a:buClr>
                <a:srgbClr val="3F8EC5"/>
              </a:buClr>
            </a:pPr>
            <a:r>
              <a:rPr lang="es" b="0" i="0" u="none" baseline="0">
                <a:latin typeface="Verdana"/>
                <a:ea typeface="Verdana"/>
                <a:cs typeface="Verdana"/>
              </a:rPr>
              <a:t>Contar con este nivel de detalle sobre más de un ámbito permitió a la UMC comprender y defender mejor las necesidades de sus miembros.</a:t>
            </a:r>
          </a:p>
          <a:p>
            <a:endParaRPr lang="es" sz="2000" dirty="0"/>
          </a:p>
          <a:p>
            <a:endParaRPr lang="e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3A8F66-9FE5-F29A-9144-550FA735F5F9}"/>
              </a:ext>
            </a:extLst>
          </p:cNvPr>
          <p:cNvSpPr txBox="1"/>
          <p:nvPr/>
        </p:nvSpPr>
        <p:spPr>
          <a:xfrm>
            <a:off x="3127664" y="6332464"/>
            <a:ext cx="8578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EAE9CE-C9B3-29D3-EBD4-AB581C02B11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51142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1944C0-CB42-33F0-63A8-6442BFED7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5125"/>
            <a:ext cx="10058400" cy="1325563"/>
          </a:xfrm>
        </p:spPr>
        <p:txBody>
          <a:bodyPr>
            <a:normAutofit/>
          </a:bodyPr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/>
                <a:ea typeface="Verdana"/>
                <a:cs typeface="Calibri"/>
              </a:rPr>
              <a:t>Cómo evaluar si un conjunto de datos es apto para su uso</a:t>
            </a:r>
            <a:endParaRPr lang="es" dirty="0">
              <a:solidFill>
                <a:srgbClr val="C00000"/>
              </a:solidFill>
              <a:latin typeface="Verdana"/>
              <a:ea typeface="Verdana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60054"/>
            <a:ext cx="10938934" cy="5012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spcBef>
                <a:spcPts val="0"/>
              </a:spcBef>
              <a:buClr>
                <a:prstClr val="black">
                  <a:lumMod val="75000"/>
                  <a:lumOff val="25000"/>
                </a:prstClr>
              </a:buClr>
              <a:defRPr/>
            </a:pPr>
            <a:endParaRPr lang="es" dirty="0">
              <a:ea typeface="Times New Roman" panose="02020603050405020304" pitchFamily="18" charset="0"/>
              <a:cs typeface="Times New Roman"/>
            </a:endParaRPr>
          </a:p>
          <a:p>
            <a:pPr marL="0" indent="0" algn="l" rtl="0">
              <a:spcBef>
                <a:spcPts val="0"/>
              </a:spcBef>
              <a:buClr>
                <a:srgbClr val="404040"/>
              </a:buClr>
              <a:buNone/>
              <a:defRPr/>
            </a:pPr>
            <a:r>
              <a:rPr lang="es" sz="2400" b="0" i="0" u="none" baseline="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Para determinar si un conjunto de datos es adecuado para su uso previsto, puede hacerse las siguientes preguntas:</a:t>
            </a:r>
            <a:endParaRPr lang="es" sz="2400" dirty="0">
              <a:latin typeface="Times New Roman"/>
              <a:ea typeface="Verdana" panose="020B0604030504040204" pitchFamily="34" charset="0"/>
              <a:cs typeface="Times New Roman"/>
            </a:endParaRPr>
          </a:p>
          <a:p>
            <a:pPr marL="971550" lvl="1" indent="-514350" algn="l" rtl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s" b="0" i="0" u="none" baseline="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¿Están incluidos todos los dominios funcionales pertinentes?</a:t>
            </a:r>
            <a:r>
              <a:rPr lang="es" b="0" i="0" u="none" baseline="0" dirty="0">
                <a:latin typeface="Verdana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es" b="0" i="0" u="none" baseline="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En caso negativo, ¿cuáles han sido omitidos y de qué manera afectará esto al uso de los datos?</a:t>
            </a:r>
            <a:r>
              <a:rPr lang="es" b="0" i="0" u="none" baseline="0" dirty="0">
                <a:latin typeface="Verdana"/>
                <a:ea typeface="Times New Roman" panose="02020603050405020304" pitchFamily="18" charset="0"/>
                <a:cs typeface="Times New Roman"/>
              </a:rPr>
              <a:t> </a:t>
            </a:r>
            <a:endParaRPr lang="es" dirty="0">
              <a:effectLst/>
              <a:latin typeface="Verdan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s" b="0" i="0" u="none" baseline="0" dirty="0">
                <a:latin typeface="Verdana"/>
                <a:ea typeface="Times New Roman" panose="02020603050405020304" pitchFamily="18" charset="0"/>
                <a:cs typeface="Times New Roman"/>
              </a:rPr>
              <a:t>¿Están cubiertos los aspectos para la discapacidad pertinente? En caso negativo, ¿cuáles han sido omitidos y de qué manera afectará esto al uso de los datos? </a:t>
            </a:r>
            <a:endParaRPr lang="es" dirty="0">
              <a:latin typeface="Verdan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 rtl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s" b="0" i="0" u="none" baseline="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¿Las preguntas abordan adecuadamente el rango de edad pertinente? En caso negativo, ¿qué se ha omitido y de qué manera afectará esto al uso de los datos?</a:t>
            </a:r>
            <a:endParaRPr lang="es" dirty="0">
              <a:effectLst/>
              <a:latin typeface="Verdana"/>
              <a:ea typeface="Times New Roman" panose="02020603050405020304" pitchFamily="18" charset="0"/>
              <a:cs typeface="Times New Roman"/>
            </a:endParaRPr>
          </a:p>
          <a:p>
            <a:pPr lvl="1" algn="l" rtl="0">
              <a:spcBef>
                <a:spcPts val="0"/>
              </a:spcBef>
            </a:pPr>
            <a:endParaRPr lang="es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5F1320-F453-213C-1A20-190C8223C5CE}"/>
              </a:ext>
            </a:extLst>
          </p:cNvPr>
          <p:cNvSpPr txBox="1"/>
          <p:nvPr/>
        </p:nvSpPr>
        <p:spPr>
          <a:xfrm>
            <a:off x="3184696" y="6332464"/>
            <a:ext cx="8521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A57E3-4D4B-DA80-5C0E-73C502778DA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41436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FF434C-EB86-2138-179F-5AFFEE5CE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0"/>
            <a:ext cx="11567311" cy="60104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7364" y="2143705"/>
            <a:ext cx="8128000" cy="3140217"/>
          </a:xfrm>
        </p:spPr>
        <p:txBody>
          <a:bodyPr>
            <a:normAutofit/>
          </a:bodyPr>
          <a:lstStyle/>
          <a:p>
            <a:pPr algn="l" rtl="0"/>
            <a:r>
              <a:rPr lang="es" sz="3200" b="1" i="0" u="none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Limitaciones del CB-GW </a:t>
            </a:r>
            <a:r>
              <a:rPr lang="es" sz="3200" b="1" i="0" u="none" spc="100" baseline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" sz="3200" b="1" spc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C05DC2-4A9A-6BFD-7549-1F530EA20493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1682DA-37AF-A8BE-1F7F-1C4E322A160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38721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0D4741-17B1-B02B-0885-02607D27B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243" y="486267"/>
            <a:ext cx="9791631" cy="1042503"/>
          </a:xfrm>
        </p:spPr>
        <p:txBody>
          <a:bodyPr>
            <a:normAutofit fontScale="90000"/>
          </a:bodyPr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¿Cuáles son las limitaciones generales del CB-GW?</a:t>
            </a:r>
            <a:endParaRPr lang="es" altLang="en-US" dirty="0">
              <a:solidFill>
                <a:srgbClr val="C00000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390AE-34D4-486D-9DA8-8225893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243" y="1881178"/>
            <a:ext cx="10895803" cy="497682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rtl="0">
              <a:buClr>
                <a:srgbClr val="3F8EC5"/>
              </a:buClr>
              <a:buSzPct val="100000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Todas las preguntas tienen limitaciones; si las limitaciones afectarán o no a la calidad de los datos, dependerá del uso previsto de estos.</a:t>
            </a:r>
          </a:p>
          <a:p>
            <a:pPr algn="l" rtl="0">
              <a:buClr>
                <a:srgbClr val="3F8EC5"/>
              </a:buClr>
              <a:buSzPct val="100000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El CB-GW tiene limitaciones debido a los requisitos que tuvo que cumplir para servir a su propósito.</a:t>
            </a:r>
          </a:p>
          <a:p>
            <a:pPr algn="l" rtl="0">
              <a:buClr>
                <a:srgbClr val="3F8EC5"/>
              </a:buClr>
              <a:buSzPct val="100000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El CB-GW ha sido diseñado:</a:t>
            </a:r>
          </a:p>
          <a:p>
            <a:pPr marL="971550" lvl="1" indent="-514350" algn="l" rtl="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Para su uso con toda la población.</a:t>
            </a:r>
          </a:p>
          <a:p>
            <a:pPr marL="971550" lvl="1" indent="-514350" algn="l" rtl="0"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s" b="0" i="0" u="none" baseline="0">
                <a:latin typeface="Verdana"/>
                <a:ea typeface="Verdana"/>
                <a:cs typeface="Verdana" panose="020B0604030504040204" pitchFamily="34" charset="0"/>
              </a:rPr>
              <a:t>Para poder ser utilizado en un censo, lo que significa:</a:t>
            </a:r>
          </a:p>
          <a:p>
            <a:pPr marL="1428750" lvl="2" indent="-514350" algn="l" rtl="0">
              <a:buClr>
                <a:schemeClr val="tx1"/>
              </a:buClr>
              <a:buSzPct val="100000"/>
              <a:buFont typeface="+mj-lt"/>
              <a:buAutoNum type="alphaLcPeriod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Reducir al mínimo el número de preguntas.</a:t>
            </a:r>
          </a:p>
          <a:p>
            <a:pPr marL="1428750" lvl="2" indent="-514350" algn="l" rtl="0">
              <a:buClr>
                <a:schemeClr val="tx1"/>
              </a:buClr>
              <a:buSzPct val="99000"/>
              <a:buFont typeface="+mj-lt"/>
              <a:buAutoNum type="alphaLcPeriod"/>
              <a:defRPr/>
            </a:pPr>
            <a:r>
              <a:rPr lang="es" sz="2400" b="0" i="0" u="none" baseline="0">
                <a:latin typeface="Verdana"/>
                <a:ea typeface="Verdana"/>
                <a:cs typeface="Verdana" panose="020B0604030504040204" pitchFamily="34" charset="0"/>
              </a:rPr>
              <a:t>Que las preguntas no pueden ser delicadas.</a:t>
            </a:r>
          </a:p>
          <a:p>
            <a:pPr marL="1203325" lvl="2" indent="-288925" algn="l" rtl="0">
              <a:buClr>
                <a:srgbClr val="000000"/>
              </a:buClr>
              <a:buSzPct val="150000"/>
              <a:defRPr/>
            </a:pPr>
            <a:endParaRPr lang="es" alt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 algn="l" rtl="0">
              <a:buClr>
                <a:srgbClr val="000000"/>
              </a:buClr>
              <a:buSzPct val="150000"/>
              <a:buNone/>
              <a:defRPr/>
            </a:pPr>
            <a:endParaRPr lang="es" alt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3F5F76-2369-D256-7D96-AB245C1928CF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0F7CF3-FEA0-3780-3B17-269EF2F86BB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7945962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PD">
      <a:dk1>
        <a:sysClr val="windowText" lastClr="000000"/>
      </a:dk1>
      <a:lt1>
        <a:sysClr val="window" lastClr="FFFFFF"/>
      </a:lt1>
      <a:dk2>
        <a:srgbClr val="003C5C"/>
      </a:dk2>
      <a:lt2>
        <a:srgbClr val="E7E6E6"/>
      </a:lt2>
      <a:accent1>
        <a:srgbClr val="36A9E1"/>
      </a:accent1>
      <a:accent2>
        <a:srgbClr val="ED7D31"/>
      </a:accent2>
      <a:accent3>
        <a:srgbClr val="A5A5A5"/>
      </a:accent3>
      <a:accent4>
        <a:srgbClr val="FFC000"/>
      </a:accent4>
      <a:accent5>
        <a:srgbClr val="226B8C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.potx" id="{8F65D573-0869-4E80-BB1B-DD8D26184BE8}" vid="{C80E03D5-9B74-4F63-AD42-3ADF54434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7c2504-32d5-4e32-b846-d4f378d94766">
      <UserInfo>
        <DisplayName>Elizabeth Lockwood</DisplayName>
        <AccountId>14</AccountId>
        <AccountType/>
      </UserInfo>
    </SharedWithUsers>
    <TaxCatchAll xmlns="737c2504-32d5-4e32-b846-d4f378d94766" xsi:nil="true"/>
    <lcf76f155ced4ddcb4097134ff3c332f xmlns="b1dd9fb2-4965-4efe-ab6a-5f74955b3cd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A5A4A228E2A945B387943220A99A75" ma:contentTypeVersion="17" ma:contentTypeDescription="Ein neues Dokument erstellen." ma:contentTypeScope="" ma:versionID="c52a0dc7e75411b042dc48bf5aa2a09a">
  <xsd:schema xmlns:xsd="http://www.w3.org/2001/XMLSchema" xmlns:xs="http://www.w3.org/2001/XMLSchema" xmlns:p="http://schemas.microsoft.com/office/2006/metadata/properties" xmlns:ns2="b1dd9fb2-4965-4efe-ab6a-5f74955b3cd5" xmlns:ns3="737c2504-32d5-4e32-b846-d4f378d94766" targetNamespace="http://schemas.microsoft.com/office/2006/metadata/properties" ma:root="true" ma:fieldsID="28a54bd8cf9684cc5f6e21ed74b47e37" ns2:_="" ns3:_="">
    <xsd:import namespace="b1dd9fb2-4965-4efe-ab6a-5f74955b3cd5"/>
    <xsd:import namespace="737c2504-32d5-4e32-b846-d4f378d94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d9fb2-4965-4efe-ab6a-5f74955b3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ea690f9-60e4-4b3b-90eb-0bcc63f22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c2504-32d5-4e32-b846-d4f378d9476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07f30-4b12-4c72-8954-06a5479da043}" ma:internalName="TaxCatchAll" ma:showField="CatchAllData" ma:web="737c2504-32d5-4e32-b846-d4f378d94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ADE4CB-FF67-45C3-927E-AE113A3CB17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37c2504-32d5-4e32-b846-d4f378d94766"/>
    <ds:schemaRef ds:uri="b1dd9fb2-4965-4efe-ab6a-5f74955b3cd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10269C-A25E-42AF-A07B-E48D09F132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8AB7F-76C9-4C98-A936-83906B48D5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dd9fb2-4965-4efe-ab6a-5f74955b3cd5"/>
    <ds:schemaRef ds:uri="737c2504-32d5-4e32-b846-d4f378d94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0</TotalTime>
  <Words>1769</Words>
  <Application>Microsoft Office PowerPoint</Application>
  <PresentationFormat>Grand écran</PresentationFormat>
  <Paragraphs>129</Paragraphs>
  <Slides>18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Custom</vt:lpstr>
      <vt:lpstr>Más allá del desglose </vt:lpstr>
      <vt:lpstr>Visión general de la sesión </vt:lpstr>
      <vt:lpstr>Visión general de la sesión</vt:lpstr>
      <vt:lpstr>Usos adicionales del CB-GW  </vt:lpstr>
      <vt:lpstr>¿Qué puede decirnos el CB-GW más allá de la identificación de la población con discapacidad? </vt:lpstr>
      <vt:lpstr>¿Por qué es importante conocer mejor los detalles de los datos?  </vt:lpstr>
      <vt:lpstr>Cómo evaluar si un conjunto de datos es apto para su uso</vt:lpstr>
      <vt:lpstr>Limitaciones del CB-GW   </vt:lpstr>
      <vt:lpstr>¿Cuáles son las limitaciones generales del CB-GW?</vt:lpstr>
      <vt:lpstr>¿El CB-GW incluye a todas las personas con discapacidad?</vt:lpstr>
      <vt:lpstr>Módulo de Funcionamiento Infantil (MFI): una herramienta específica diseñada  para recopilar datos sobre niños con discapacidad  </vt:lpstr>
      <vt:lpstr>Discapacidad en niños</vt:lpstr>
      <vt:lpstr>Más allá del desglose: uso de los datos para reunir pruebas para la promoción  </vt:lpstr>
      <vt:lpstr>El desglose solo nos cuenta una parte de la historia: ¿qué otros datos se necesitan? </vt:lpstr>
      <vt:lpstr>Abogar por un empleo inclusivo: ¿qué otra información se necesita? </vt:lpstr>
      <vt:lpstr>¿Qué información adicional ayudaría a evaluar las barreras y las diferencias que sufren las personas con discapacidad en relación al empleo? </vt:lpstr>
      <vt:lpstr>Resumen de los puntos clave</vt:lpstr>
      <vt:lpstr>Fin de la sesión Por favor, cumplimenten las Hojas de Reflexión individuales de esta sesión </vt:lpstr>
    </vt:vector>
  </TitlesOfParts>
  <Company>CBM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authors</dc:title>
  <dc:creator>Jennifer Madans</dc:creator>
  <cp:lastModifiedBy>Laura Defèche</cp:lastModifiedBy>
  <cp:revision>371</cp:revision>
  <dcterms:created xsi:type="dcterms:W3CDTF">2021-07-22T13:27:40Z</dcterms:created>
  <dcterms:modified xsi:type="dcterms:W3CDTF">2023-09-20T09:10:29Z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0x01010043A5A4A228E2A945B387943220A99A75</vt:lpwstr>
  </property>
  <property fmtid="{D5CDD505-2E9C-101B-9397-08002B2CF9AE}" pid="3" name="MediaServiceImageTags">
    <vt:lpwstr/>
  </property>
</Properties>
</file>