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 id="2147483700" r:id="rId5"/>
  </p:sldMasterIdLst>
  <p:notesMasterIdLst>
    <p:notesMasterId r:id="rId24"/>
  </p:notesMasterIdLst>
  <p:handoutMasterIdLst>
    <p:handoutMasterId r:id="rId25"/>
  </p:handoutMasterIdLst>
  <p:sldIdLst>
    <p:sldId id="941" r:id="rId6"/>
    <p:sldId id="266" r:id="rId7"/>
    <p:sldId id="826" r:id="rId8"/>
    <p:sldId id="1037" r:id="rId9"/>
    <p:sldId id="1036" r:id="rId10"/>
    <p:sldId id="959" r:id="rId11"/>
    <p:sldId id="1028" r:id="rId12"/>
    <p:sldId id="1030" r:id="rId13"/>
    <p:sldId id="964" r:id="rId14"/>
    <p:sldId id="965" r:id="rId15"/>
    <p:sldId id="1038" r:id="rId16"/>
    <p:sldId id="1043" r:id="rId17"/>
    <p:sldId id="1042" r:id="rId18"/>
    <p:sldId id="1041" r:id="rId19"/>
    <p:sldId id="1044" r:id="rId20"/>
    <p:sldId id="1025" r:id="rId21"/>
    <p:sldId id="1010" r:id="rId22"/>
    <p:sldId id="104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12" clrIdx="0">
    <p:extLst>
      <p:ext uri="{19B8F6BF-5375-455C-9EA6-DF929625EA0E}">
        <p15:presenceInfo xmlns:p15="http://schemas.microsoft.com/office/powerpoint/2012/main" userId="933cd1dea7d96209" providerId="Windows Live"/>
      </p:ext>
    </p:extLst>
  </p:cmAuthor>
  <p:cmAuthor id="2" name="E. M. Lockwood" initials="EML" lastIdx="6"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588" autoAdjust="0"/>
    <p:restoredTop sz="86464" autoAdjust="0"/>
  </p:normalViewPr>
  <p:slideViewPr>
    <p:cSldViewPr snapToGrid="0" snapToObjects="1">
      <p:cViewPr varScale="1">
        <p:scale>
          <a:sx n="68" d="100"/>
          <a:sy n="68" d="100"/>
        </p:scale>
        <p:origin x="427" y="53"/>
      </p:cViewPr>
      <p:guideLst/>
    </p:cSldViewPr>
  </p:slideViewPr>
  <p:outlineViewPr>
    <p:cViewPr>
      <p:scale>
        <a:sx n="33" d="100"/>
        <a:sy n="33" d="100"/>
      </p:scale>
      <p:origin x="0" y="-26504"/>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20/09/2023</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‹N°›</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9/20/2023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‹N°›</a:t>
            </a:fld>
            <a:endParaRPr lang="en-US" dirty="0"/>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5"/>
          </p:nvPr>
        </p:nvSpPr>
        <p:spPr/>
        <p:txBody>
          <a:bodyPr/>
          <a:lstStyle/>
          <a:p>
            <a:pPr algn="l" rtl="0"/>
            <a:fld id="{3E289BCC-58BB-5F41-89FF-EA8DA1D423C6}" type="slidenum">
              <a:rPr/>
              <a:t>2</a:t>
            </a:fld>
            <a:endParaRPr lang="es" dirty="0"/>
          </a:p>
        </p:txBody>
      </p:sp>
    </p:spTree>
    <p:extLst>
      <p:ext uri="{BB962C8B-B14F-4D97-AF65-F5344CB8AC3E}">
        <p14:creationId xmlns:p14="http://schemas.microsoft.com/office/powerpoint/2010/main" val="75897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5"/>
          </p:nvPr>
        </p:nvSpPr>
        <p:spPr/>
        <p:txBody>
          <a:bodyPr/>
          <a:lstStyle/>
          <a:p>
            <a:pPr algn="l" rtl="0"/>
            <a:fld id="{3E289BCC-58BB-5F41-89FF-EA8DA1D423C6}" type="slidenum">
              <a:rPr/>
              <a:t>4</a:t>
            </a:fld>
            <a:endParaRPr lang="es" dirty="0"/>
          </a:p>
        </p:txBody>
      </p:sp>
    </p:spTree>
    <p:extLst>
      <p:ext uri="{BB962C8B-B14F-4D97-AF65-F5344CB8AC3E}">
        <p14:creationId xmlns:p14="http://schemas.microsoft.com/office/powerpoint/2010/main" val="1822659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5"/>
          </p:nvPr>
        </p:nvSpPr>
        <p:spPr/>
        <p:txBody>
          <a:bodyPr/>
          <a:lstStyle/>
          <a:p>
            <a:pPr algn="l" rtl="0"/>
            <a:fld id="{3E289BCC-58BB-5F41-89FF-EA8DA1D423C6}" type="slidenum">
              <a:rPr/>
              <a:t>11</a:t>
            </a:fld>
            <a:endParaRPr lang="es" dirty="0"/>
          </a:p>
        </p:txBody>
      </p:sp>
    </p:spTree>
    <p:extLst>
      <p:ext uri="{BB962C8B-B14F-4D97-AF65-F5344CB8AC3E}">
        <p14:creationId xmlns:p14="http://schemas.microsoft.com/office/powerpoint/2010/main" val="129608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5"/>
          </p:nvPr>
        </p:nvSpPr>
        <p:spPr/>
        <p:txBody>
          <a:bodyPr/>
          <a:lstStyle/>
          <a:p>
            <a:pPr algn="l" rtl="0"/>
            <a:fld id="{3E289BCC-58BB-5F41-89FF-EA8DA1D423C6}" type="slidenum">
              <a:rPr/>
              <a:t>13</a:t>
            </a:fld>
            <a:endParaRPr lang="es" dirty="0"/>
          </a:p>
        </p:txBody>
      </p:sp>
    </p:spTree>
    <p:extLst>
      <p:ext uri="{BB962C8B-B14F-4D97-AF65-F5344CB8AC3E}">
        <p14:creationId xmlns:p14="http://schemas.microsoft.com/office/powerpoint/2010/main" val="15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18</a:t>
            </a:fld>
            <a:endParaRPr lang="es" dirty="0"/>
          </a:p>
        </p:txBody>
      </p:sp>
    </p:spTree>
    <p:extLst>
      <p:ext uri="{BB962C8B-B14F-4D97-AF65-F5344CB8AC3E}">
        <p14:creationId xmlns:p14="http://schemas.microsoft.com/office/powerpoint/2010/main" val="136819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8C8790B-3DFF-202A-5DF9-ECCF2F1BE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469347"/>
          </a:xfrm>
          <a:prstGeom prst="rect">
            <a:avLst/>
          </a:prstGeom>
        </p:spPr>
      </p:pic>
      <p:sp>
        <p:nvSpPr>
          <p:cNvPr id="6" name="Title 5"/>
          <p:cNvSpPr>
            <a:spLocks noGrp="1"/>
          </p:cNvSpPr>
          <p:nvPr>
            <p:ph type="ctrTitle"/>
          </p:nvPr>
        </p:nvSpPr>
        <p:spPr>
          <a:xfrm>
            <a:off x="1129003" y="2394771"/>
            <a:ext cx="9933994" cy="2035646"/>
          </a:xfrm>
        </p:spPr>
        <p:txBody>
          <a:bodyPr vert="horz" lIns="91440" tIns="45720" rIns="91440" bIns="45720" rtlCol="0" anchor="b">
            <a:noAutofit/>
          </a:bodyPr>
          <a:lstStyle/>
          <a:p>
            <a:pPr algn="l" rtl="0"/>
            <a:r>
              <a:rPr lang="es" sz="4000" b="1" i="0" u="none" baseline="0" dirty="0">
                <a:effectLst/>
                <a:latin typeface="Verdana"/>
                <a:ea typeface="+mj-lt"/>
                <a:cs typeface="+mj-lt"/>
              </a:rPr>
              <a:t>F</a:t>
            </a:r>
            <a:r>
              <a:rPr lang="es" sz="4000" b="1" i="0" u="none" baseline="0" dirty="0">
                <a:latin typeface="Verdana"/>
                <a:ea typeface="+mj-lt"/>
                <a:cs typeface="+mj-lt"/>
              </a:rPr>
              <a:t>uentes</a:t>
            </a:r>
            <a:r>
              <a:rPr lang="es" sz="4000" b="1" i="0" u="none" baseline="0" dirty="0">
                <a:effectLst/>
                <a:latin typeface="Verdana"/>
                <a:ea typeface="+mj-lt"/>
                <a:cs typeface="+mj-lt"/>
              </a:rPr>
              <a:t> </a:t>
            </a:r>
            <a:r>
              <a:rPr lang="es" sz="4000" b="1" i="0" u="none" baseline="0" dirty="0">
                <a:latin typeface="Verdana"/>
                <a:ea typeface="+mj-lt"/>
                <a:cs typeface="+mj-lt"/>
              </a:rPr>
              <a:t>de datos sobre discapacidad, calidad y el papel de los servicios ambulatorios</a:t>
            </a:r>
            <a:br>
              <a:rPr lang="es" sz="3600" dirty="0">
                <a:latin typeface="Verdana"/>
              </a:rPr>
            </a:br>
            <a:endParaRPr lang="es" sz="3600" dirty="0">
              <a:solidFill>
                <a:srgbClr val="0070C0"/>
              </a:solidFill>
              <a:cs typeface="Calibri"/>
            </a:endParaRPr>
          </a:p>
        </p:txBody>
      </p:sp>
      <p:sp>
        <p:nvSpPr>
          <p:cNvPr id="13" name="Text Placeholder 15">
            <a:extLst>
              <a:ext uri="{FF2B5EF4-FFF2-40B4-BE49-F238E27FC236}">
                <a16:creationId xmlns:a16="http://schemas.microsoft.com/office/drawing/2014/main" id="{3DA10294-4EDC-7027-4765-9CE757B38D8E}"/>
              </a:ext>
            </a:extLst>
          </p:cNvPr>
          <p:cNvSpPr>
            <a:spLocks noGrp="1"/>
          </p:cNvSpPr>
          <p:nvPr>
            <p:ph type="body" sz="quarter" idx="10"/>
          </p:nvPr>
        </p:nvSpPr>
        <p:spPr>
          <a:xfrm>
            <a:off x="1129003" y="3686369"/>
            <a:ext cx="10683551" cy="841668"/>
          </a:xfrm>
        </p:spPr>
        <p:txBody>
          <a:bodyPr>
            <a:normAutofit/>
          </a:bodyPr>
          <a:lstStyle/>
          <a:p>
            <a:pPr algn="l" rtl="0"/>
            <a:r>
              <a:rPr lang="es" sz="1800" b="1" i="0" u="none" baseline="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a:t>
            </a:r>
          </a:p>
        </p:txBody>
      </p:sp>
      <p:pic>
        <p:nvPicPr>
          <p:cNvPr id="14" name="Picture 13">
            <a:extLst>
              <a:ext uri="{FF2B5EF4-FFF2-40B4-BE49-F238E27FC236}">
                <a16:creationId xmlns:a16="http://schemas.microsoft.com/office/drawing/2014/main" id="{626A71A4-40C3-EB52-2C89-69D3492C026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958" y="0"/>
            <a:ext cx="2120900" cy="1574800"/>
          </a:xfrm>
          <a:prstGeom prst="rect">
            <a:avLst/>
          </a:prstGeom>
        </p:spPr>
      </p:pic>
      <p:sp>
        <p:nvSpPr>
          <p:cNvPr id="15" name="Subtitle 6">
            <a:extLst>
              <a:ext uri="{FF2B5EF4-FFF2-40B4-BE49-F238E27FC236}">
                <a16:creationId xmlns:a16="http://schemas.microsoft.com/office/drawing/2014/main" id="{9FEB74CC-8237-5EEA-76B5-CA2630F275B0}"/>
              </a:ext>
            </a:extLst>
          </p:cNvPr>
          <p:cNvSpPr>
            <a:spLocks noGrp="1"/>
          </p:cNvSpPr>
          <p:nvPr>
            <p:ph type="subTitle" idx="1"/>
          </p:nvPr>
        </p:nvSpPr>
        <p:spPr>
          <a:xfrm>
            <a:off x="796387" y="286709"/>
            <a:ext cx="2908041" cy="500691"/>
          </a:xfrm>
        </p:spPr>
        <p:txBody>
          <a:bodyPr/>
          <a:lstStyle/>
          <a:p>
            <a:pPr rtl="0"/>
            <a:r>
              <a:rPr lang="es" b="0"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Sesión</a:t>
            </a:r>
          </a:p>
        </p:txBody>
      </p:sp>
      <p:sp>
        <p:nvSpPr>
          <p:cNvPr id="17" name="Subtitle 6">
            <a:extLst>
              <a:ext uri="{FF2B5EF4-FFF2-40B4-BE49-F238E27FC236}">
                <a16:creationId xmlns:a16="http://schemas.microsoft.com/office/drawing/2014/main" id="{CE97552C-271C-7F15-D77B-3F58F8EA6189}"/>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0"/>
            <a:r>
              <a:rPr lang="es" sz="4800" b="1"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5</a:t>
            </a:r>
          </a:p>
        </p:txBody>
      </p:sp>
      <p:pic>
        <p:nvPicPr>
          <p:cNvPr id="8" name="Picture 7" descr="CBM Global Disability Inclusion logo to the left of their Inclusion Advisory Group logo">
            <a:extLst>
              <a:ext uri="{FF2B5EF4-FFF2-40B4-BE49-F238E27FC236}">
                <a16:creationId xmlns:a16="http://schemas.microsoft.com/office/drawing/2014/main" id="{1A87068E-47F3-BF57-107F-125B7EF91E86}"/>
              </a:ext>
            </a:extLst>
          </p:cNvPr>
          <p:cNvPicPr>
            <a:picLocks noChangeAspect="1"/>
          </p:cNvPicPr>
          <p:nvPr/>
        </p:nvPicPr>
        <p:blipFill>
          <a:blip r:embed="rId4"/>
          <a:stretch>
            <a:fillRect/>
          </a:stretch>
        </p:blipFill>
        <p:spPr>
          <a:xfrm>
            <a:off x="499668" y="5512080"/>
            <a:ext cx="2430319" cy="1105478"/>
          </a:xfrm>
          <a:prstGeom prst="rect">
            <a:avLst/>
          </a:prstGeom>
        </p:spPr>
      </p:pic>
      <p:pic>
        <p:nvPicPr>
          <p:cNvPr id="9" name="Picture 8" descr="UNFPA logo">
            <a:extLst>
              <a:ext uri="{FF2B5EF4-FFF2-40B4-BE49-F238E27FC236}">
                <a16:creationId xmlns:a16="http://schemas.microsoft.com/office/drawing/2014/main" id="{152566D8-77EF-1638-65F3-EF66B364EE3F}"/>
              </a:ext>
            </a:extLst>
          </p:cNvPr>
          <p:cNvPicPr>
            <a:picLocks noChangeAspect="1"/>
          </p:cNvPicPr>
          <p:nvPr/>
        </p:nvPicPr>
        <p:blipFill>
          <a:blip r:embed="rId5"/>
          <a:stretch>
            <a:fillRect/>
          </a:stretch>
        </p:blipFill>
        <p:spPr>
          <a:xfrm>
            <a:off x="3373831" y="5378758"/>
            <a:ext cx="2133600" cy="1435100"/>
          </a:xfrm>
          <a:prstGeom prst="rect">
            <a:avLst/>
          </a:prstGeom>
        </p:spPr>
      </p:pic>
      <p:pic>
        <p:nvPicPr>
          <p:cNvPr id="18" name="Picture 17" descr="Centre for Inclusive Policy logo">
            <a:extLst>
              <a:ext uri="{FF2B5EF4-FFF2-40B4-BE49-F238E27FC236}">
                <a16:creationId xmlns:a16="http://schemas.microsoft.com/office/drawing/2014/main" id="{9F5F9915-4191-18A1-EC00-1A76E4D97C4D}"/>
              </a:ext>
            </a:extLst>
          </p:cNvPr>
          <p:cNvPicPr>
            <a:picLocks noChangeAspect="1"/>
          </p:cNvPicPr>
          <p:nvPr/>
        </p:nvPicPr>
        <p:blipFill>
          <a:blip r:embed="rId6"/>
          <a:stretch>
            <a:fillRect/>
          </a:stretch>
        </p:blipFill>
        <p:spPr>
          <a:xfrm>
            <a:off x="5717451" y="5544866"/>
            <a:ext cx="1402160" cy="1088519"/>
          </a:xfrm>
          <a:prstGeom prst="rect">
            <a:avLst/>
          </a:prstGeom>
        </p:spPr>
      </p:pic>
      <p:pic>
        <p:nvPicPr>
          <p:cNvPr id="10" name="Picture 9" descr="International Disability Alliance logo">
            <a:extLst>
              <a:ext uri="{FF2B5EF4-FFF2-40B4-BE49-F238E27FC236}">
                <a16:creationId xmlns:a16="http://schemas.microsoft.com/office/drawing/2014/main" id="{5E6CAD3E-E770-75D5-78B0-F894E0C91FD5}"/>
              </a:ext>
            </a:extLst>
          </p:cNvPr>
          <p:cNvPicPr>
            <a:picLocks noChangeAspect="1"/>
          </p:cNvPicPr>
          <p:nvPr/>
        </p:nvPicPr>
        <p:blipFill>
          <a:blip r:embed="rId7"/>
          <a:stretch>
            <a:fillRect/>
          </a:stretch>
        </p:blipFill>
        <p:spPr>
          <a:xfrm>
            <a:off x="7301979" y="5536116"/>
            <a:ext cx="1960034" cy="1190594"/>
          </a:xfrm>
          <a:prstGeom prst="rect">
            <a:avLst/>
          </a:prstGeom>
        </p:spPr>
      </p:pic>
      <p:pic>
        <p:nvPicPr>
          <p:cNvPr id="11" name="Picture 10" descr="Stakeholder Group of Persons with Disabilities for Sustainable Development logo">
            <a:extLst>
              <a:ext uri="{FF2B5EF4-FFF2-40B4-BE49-F238E27FC236}">
                <a16:creationId xmlns:a16="http://schemas.microsoft.com/office/drawing/2014/main" id="{3C536588-95E1-C2E6-D8FB-DC6C023DE7ED}"/>
              </a:ext>
            </a:extLst>
          </p:cNvPr>
          <p:cNvPicPr>
            <a:picLocks noChangeAspect="1"/>
          </p:cNvPicPr>
          <p:nvPr/>
        </p:nvPicPr>
        <p:blipFill>
          <a:blip r:embed="rId8"/>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88669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8C7ABA-BFF5-351F-AB86-4A42C848A3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177250" y="293416"/>
            <a:ext cx="11014750" cy="911315"/>
          </a:xfrm>
        </p:spPr>
        <p:txBody>
          <a:bodyPr>
            <a:normAutofit fontScale="90000"/>
          </a:bodyPr>
          <a:lstStyle/>
          <a:p>
            <a:pPr algn="l" rtl="0"/>
            <a:r>
              <a:rPr lang="es" sz="3600" b="1" i="0" u="none" baseline="0" dirty="0">
                <a:solidFill>
                  <a:srgbClr val="C00000"/>
                </a:solidFill>
                <a:latin typeface="Verdana"/>
                <a:ea typeface="Verdana"/>
                <a:cs typeface="Verdana"/>
              </a:rPr>
              <a:t>Sistemas de datos administrativos relacionados con la discapacidad</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53066" y="1272084"/>
            <a:ext cx="10654916" cy="5260435"/>
          </a:xfrm>
        </p:spPr>
        <p:txBody>
          <a:bodyPr vert="horz" lIns="91440" tIns="45720" rIns="91440" bIns="45720" rtlCol="0" anchor="t">
            <a:noAutofit/>
          </a:bodyPr>
          <a:lstStyle/>
          <a:p>
            <a:pPr marL="0" indent="0" algn="l" rtl="0">
              <a:buNone/>
            </a:pPr>
            <a:r>
              <a:rPr lang="es" sz="1500" b="1" i="0" u="none" baseline="0" dirty="0">
                <a:latin typeface="Verdana"/>
                <a:ea typeface="+mn-lt"/>
                <a:cs typeface="+mn-lt"/>
              </a:rPr>
              <a:t>Definición: </a:t>
            </a:r>
            <a:r>
              <a:rPr lang="es" sz="1500" b="0" i="0" u="none" baseline="0" dirty="0">
                <a:latin typeface="Verdana"/>
                <a:ea typeface="+mn-lt"/>
                <a:cs typeface="+mn-lt"/>
              </a:rPr>
              <a:t>Los sistemas de datos administrativos son recogidas de datos realizadas por parte de instituciones pertenecientes al sector gubernamental, los cuales se recopilan y utilizan con fines administrativos tales como impuestos, prestaciones o servicios. Muchos sistemas administrativos no están dirigidos a las personas con discapacidad (p. ej., el sistema de información sobre la gestión de la educación, los registros de protección social, el registro de nacimientos y defunciones), pero existen sistemas administrativos para los programas que proporcionan servicios y prestaciones a las personas con discapacidad.</a:t>
            </a:r>
          </a:p>
          <a:p>
            <a:pPr marL="0" indent="0" algn="l" rtl="0">
              <a:buNone/>
            </a:pPr>
            <a:r>
              <a:rPr lang="es" sz="1500" b="1" i="0" u="none" baseline="0" dirty="0">
                <a:latin typeface="Verdana"/>
                <a:ea typeface="Verdana"/>
                <a:cs typeface="Calibri"/>
              </a:rPr>
              <a:t>Ventaja</a:t>
            </a:r>
            <a:endParaRPr lang="es" sz="1500" dirty="0">
              <a:latin typeface="Verdana"/>
              <a:ea typeface="Verdana"/>
            </a:endParaRPr>
          </a:p>
          <a:p>
            <a:pPr algn="l" rtl="0">
              <a:buClr>
                <a:srgbClr val="404040"/>
              </a:buClr>
              <a:buSzPct val="100000"/>
            </a:pPr>
            <a:r>
              <a:rPr lang="es" sz="1500" b="0" i="0" u="none" baseline="0" dirty="0">
                <a:latin typeface="Verdana"/>
                <a:ea typeface="Verdana"/>
                <a:cs typeface="Verdana"/>
              </a:rPr>
              <a:t>Fuente de información sobre los servicios o prestaciones por discapacidad que proporciona el programa.</a:t>
            </a:r>
          </a:p>
          <a:p>
            <a:pPr marL="0" indent="0" algn="l" rtl="0">
              <a:buClr>
                <a:srgbClr val="404040"/>
              </a:buClr>
              <a:buSzPct val="100000"/>
              <a:buNone/>
            </a:pPr>
            <a:r>
              <a:rPr lang="es" sz="1500" b="1" i="0" u="none" baseline="0" dirty="0">
                <a:latin typeface="Verdana"/>
                <a:ea typeface="Verdana"/>
                <a:cs typeface="Calibri"/>
              </a:rPr>
              <a:t>Limitaciones</a:t>
            </a:r>
          </a:p>
          <a:p>
            <a:pPr algn="l" rtl="0">
              <a:buSzPct val="100000"/>
            </a:pPr>
            <a:r>
              <a:rPr lang="es" sz="1500" b="0" i="0" u="none" baseline="0" dirty="0">
                <a:latin typeface="Verdana"/>
                <a:ea typeface="Verdana"/>
                <a:cs typeface="Verdana"/>
              </a:rPr>
              <a:t>Brinda información sobre todas las personas atendidas por el programa para el que el sistema de datos administrativos ha sido diseñado. </a:t>
            </a:r>
            <a:endParaRPr lang="es" sz="1500" dirty="0">
              <a:latin typeface="Verdana"/>
              <a:ea typeface="Verdana"/>
              <a:cs typeface="Calibri"/>
            </a:endParaRPr>
          </a:p>
          <a:p>
            <a:pPr algn="l" rtl="0">
              <a:buClr>
                <a:srgbClr val="404040"/>
              </a:buClr>
              <a:buSzPct val="100000"/>
            </a:pPr>
            <a:r>
              <a:rPr lang="es" sz="1500" b="0" i="0" u="none" baseline="0" dirty="0">
                <a:latin typeface="Verdana"/>
                <a:ea typeface="Verdana"/>
                <a:cs typeface="Verdana"/>
              </a:rPr>
              <a:t>Solo se incluye a aquellos que cumplan los criterios de admisibilidad pertinentes y que decidan obtener servicios a través del programa vinculado al sistema administrativo.</a:t>
            </a:r>
            <a:endParaRPr lang="es" sz="1500" dirty="0">
              <a:latin typeface="Verdana"/>
              <a:ea typeface="Verdana"/>
              <a:cs typeface="Calibri"/>
            </a:endParaRPr>
          </a:p>
          <a:p>
            <a:pPr algn="l" rtl="0">
              <a:buClr>
                <a:srgbClr val="404040"/>
              </a:buClr>
              <a:buSzPct val="100000"/>
            </a:pPr>
            <a:r>
              <a:rPr lang="es" sz="1500" b="0" i="0" u="none" baseline="0" dirty="0">
                <a:latin typeface="Verdana"/>
                <a:ea typeface="Verdana"/>
                <a:cs typeface="Verdana"/>
              </a:rPr>
              <a:t>Los criterios de admisibilidad para las personas incluidas en el programa podrían no coincidir con la población estudiada.</a:t>
            </a:r>
            <a:endParaRPr lang="es" sz="1500" dirty="0">
              <a:latin typeface="Verdana"/>
              <a:ea typeface="Verdana"/>
              <a:cs typeface="Calibri"/>
            </a:endParaRPr>
          </a:p>
          <a:p>
            <a:pPr algn="l" rtl="0">
              <a:buSzPct val="100000"/>
            </a:pPr>
            <a:r>
              <a:rPr lang="es" sz="1500" b="0" i="0" u="none" baseline="0" dirty="0">
                <a:latin typeface="Verdana"/>
                <a:ea typeface="Verdana"/>
                <a:cs typeface="Verdana"/>
              </a:rPr>
              <a:t>La calidad de los datos podría suponer un problema, especialmente para las partidas que no sean necesarias para administrar el programa.  </a:t>
            </a:r>
          </a:p>
          <a:p>
            <a:pPr lvl="1" algn="l" rtl="0">
              <a:buSzPct val="150000"/>
            </a:pPr>
            <a:endParaRPr lang="es" sz="1600" dirty="0"/>
          </a:p>
          <a:p>
            <a:pPr marL="0" indent="0" algn="l" rtl="0">
              <a:buNone/>
            </a:pPr>
            <a:endParaRPr lang="es" sz="1600" dirty="0"/>
          </a:p>
        </p:txBody>
      </p:sp>
      <p:sp>
        <p:nvSpPr>
          <p:cNvPr id="4" name="TextBox 3">
            <a:extLst>
              <a:ext uri="{FF2B5EF4-FFF2-40B4-BE49-F238E27FC236}">
                <a16:creationId xmlns:a16="http://schemas.microsoft.com/office/drawing/2014/main" id="{CECD440C-3C76-D734-398F-39A7F97BC2DD}"/>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7" name="TextBox 6">
            <a:extLst>
              <a:ext uri="{FF2B5EF4-FFF2-40B4-BE49-F238E27FC236}">
                <a16:creationId xmlns:a16="http://schemas.microsoft.com/office/drawing/2014/main" id="{51C96CB4-9CC3-064A-D205-5668732C9C2F}"/>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s" sz="1000" dirty="0"/>
          </a:p>
        </p:txBody>
      </p:sp>
    </p:spTree>
    <p:extLst>
      <p:ext uri="{BB962C8B-B14F-4D97-AF65-F5344CB8AC3E}">
        <p14:creationId xmlns:p14="http://schemas.microsoft.com/office/powerpoint/2010/main" val="407105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FBE8AFF-2123-7F7E-A2B8-22F0E21E6CC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506705" y="2108274"/>
            <a:ext cx="9522602" cy="3140217"/>
          </a:xfrm>
        </p:spPr>
        <p:txBody>
          <a:bodyPr/>
          <a:lstStyle/>
          <a:p>
            <a:pPr algn="l" rtl="0"/>
            <a:r>
              <a:rPr lang="es" b="1" i="0" u="none" baseline="0" dirty="0">
                <a:latin typeface="Verdana"/>
                <a:ea typeface="+mj-lt"/>
                <a:cs typeface="+mj-lt"/>
              </a:rPr>
              <a:t>Consejos clave para comprobar la calidad de los datos</a:t>
            </a:r>
            <a:endParaRPr lang="es" dirty="0">
              <a:latin typeface="Verdana"/>
              <a:ea typeface="Verdana"/>
              <a:cs typeface="Calibri" panose="020F0502020204030204"/>
            </a:endParaRPr>
          </a:p>
          <a:p>
            <a:endParaRPr lang="es" b="0" dirty="0">
              <a:ea typeface="+mj-lt"/>
              <a:cs typeface="+mj-lt"/>
            </a:endParaRPr>
          </a:p>
        </p:txBody>
      </p:sp>
      <p:sp>
        <p:nvSpPr>
          <p:cNvPr id="7" name="TextBox 6">
            <a:extLst>
              <a:ext uri="{FF2B5EF4-FFF2-40B4-BE49-F238E27FC236}">
                <a16:creationId xmlns:a16="http://schemas.microsoft.com/office/drawing/2014/main" id="{11FE44EC-C9B7-03C4-5C88-811B2079C9DE}"/>
              </a:ext>
            </a:extLst>
          </p:cNvPr>
          <p:cNvSpPr txBox="1"/>
          <p:nvPr/>
        </p:nvSpPr>
        <p:spPr>
          <a:xfrm>
            <a:off x="3179618" y="6332464"/>
            <a:ext cx="852651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8" name="TextBox 7">
            <a:extLst>
              <a:ext uri="{FF2B5EF4-FFF2-40B4-BE49-F238E27FC236}">
                <a16:creationId xmlns:a16="http://schemas.microsoft.com/office/drawing/2014/main" id="{6A7146ED-DC0D-35C4-BE97-571DB354D40C}"/>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s" sz="1000" dirty="0"/>
          </a:p>
        </p:txBody>
      </p:sp>
    </p:spTree>
    <p:extLst>
      <p:ext uri="{BB962C8B-B14F-4D97-AF65-F5344CB8AC3E}">
        <p14:creationId xmlns:p14="http://schemas.microsoft.com/office/powerpoint/2010/main" val="85616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4195314-7619-D8E7-2654-7B93F3E0351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146077" y="543454"/>
            <a:ext cx="10107277" cy="858838"/>
          </a:xfrm>
        </p:spPr>
        <p:txBody>
          <a:bodyPr/>
          <a:lstStyle/>
          <a:p>
            <a:pPr algn="l" rtl="0"/>
            <a:r>
              <a:rPr lang="es" b="1" i="0" u="none" baseline="0" dirty="0">
                <a:solidFill>
                  <a:srgbClr val="C00000"/>
                </a:solidFill>
                <a:latin typeface="Verdana"/>
                <a:ea typeface="+mj-lt"/>
                <a:cs typeface="+mj-lt"/>
              </a:rPr>
              <a:t>Comprobar la calidad de los datos </a:t>
            </a:r>
            <a:endParaRPr lang="es" dirty="0">
              <a:solidFill>
                <a:srgbClr val="C00000"/>
              </a:solidFill>
              <a:latin typeface="Verdana"/>
              <a:ea typeface="Verdana"/>
            </a:endParaRPr>
          </a:p>
          <a:p>
            <a:endParaRPr lang="e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279871" y="1219580"/>
            <a:ext cx="10912129" cy="4774671"/>
          </a:xfrm>
        </p:spPr>
        <p:txBody>
          <a:bodyPr vert="horz" lIns="91440" tIns="45720" rIns="91440" bIns="45720" rtlCol="0" anchor="t">
            <a:normAutofit fontScale="92500" lnSpcReduction="20000"/>
          </a:bodyPr>
          <a:lstStyle/>
          <a:p>
            <a:pPr algn="l" rtl="0"/>
            <a:r>
              <a:rPr lang="es" b="1" i="0" u="none" baseline="0" dirty="0">
                <a:latin typeface="Verdana"/>
                <a:ea typeface="+mn-lt"/>
                <a:cs typeface="+mn-lt"/>
              </a:rPr>
              <a:t>Precisión:</a:t>
            </a:r>
            <a:r>
              <a:rPr lang="es" b="0" i="0" u="none" baseline="0" dirty="0">
                <a:latin typeface="Verdana"/>
                <a:ea typeface="+mn-lt"/>
                <a:cs typeface="+mn-lt"/>
              </a:rPr>
              <a:t>  los datos son fiables, veraces y correctos.</a:t>
            </a:r>
          </a:p>
          <a:p>
            <a:pPr algn="l" rtl="0">
              <a:buClr>
                <a:srgbClr val="404040"/>
              </a:buClr>
            </a:pPr>
            <a:r>
              <a:rPr lang="es" b="1" i="0" u="none" baseline="0" dirty="0">
                <a:latin typeface="Verdana"/>
                <a:ea typeface="+mn-lt"/>
                <a:cs typeface="+mn-lt"/>
              </a:rPr>
              <a:t>Pertinencia:</a:t>
            </a:r>
            <a:r>
              <a:rPr lang="es" b="0" i="0" u="none" baseline="0" dirty="0">
                <a:latin typeface="Verdana"/>
                <a:ea typeface="+mn-lt"/>
                <a:cs typeface="+mn-lt"/>
              </a:rPr>
              <a:t> los datos deben cumplir con los requisitos para el uso previsto.</a:t>
            </a:r>
          </a:p>
          <a:p>
            <a:pPr algn="l" rtl="0">
              <a:buClr>
                <a:srgbClr val="404040"/>
              </a:buClr>
            </a:pPr>
            <a:r>
              <a:rPr lang="es" b="1" i="0" u="none" baseline="0" dirty="0">
                <a:latin typeface="Verdana"/>
                <a:ea typeface="+mn-lt"/>
                <a:cs typeface="+mn-lt"/>
              </a:rPr>
              <a:t>Exhaustividad:</a:t>
            </a:r>
            <a:r>
              <a:rPr lang="es" b="0" i="0" u="none" baseline="0" dirty="0">
                <a:latin typeface="Verdana"/>
                <a:ea typeface="+mn-lt"/>
                <a:cs typeface="+mn-lt"/>
              </a:rPr>
              <a:t> los datos no deben tener valores o registros de datos que falten.</a:t>
            </a:r>
          </a:p>
          <a:p>
            <a:pPr algn="l" rtl="0">
              <a:buClr>
                <a:srgbClr val="404040"/>
              </a:buClr>
            </a:pPr>
            <a:r>
              <a:rPr lang="es" b="1" i="0" u="none" baseline="0" dirty="0">
                <a:latin typeface="Verdana"/>
                <a:ea typeface="+mn-lt"/>
                <a:cs typeface="+mn-lt"/>
              </a:rPr>
              <a:t>Oportunidad:</a:t>
            </a:r>
            <a:r>
              <a:rPr lang="es" b="0" i="0" u="none" baseline="0" dirty="0">
                <a:latin typeface="Verdana"/>
                <a:ea typeface="+mn-lt"/>
                <a:cs typeface="+mn-lt"/>
              </a:rPr>
              <a:t> los datos deben estar actualizados.</a:t>
            </a:r>
            <a:endParaRPr lang="es" dirty="0">
              <a:latin typeface="Verdana"/>
              <a:ea typeface="Verdana"/>
              <a:cs typeface="Calibri"/>
            </a:endParaRPr>
          </a:p>
          <a:p>
            <a:pPr algn="l" rtl="0">
              <a:buClr>
                <a:srgbClr val="404040"/>
              </a:buClr>
            </a:pPr>
            <a:r>
              <a:rPr lang="es" b="1" i="0" u="none" baseline="0" dirty="0">
                <a:latin typeface="Verdana"/>
                <a:ea typeface="+mn-lt"/>
                <a:cs typeface="+mn-lt"/>
              </a:rPr>
              <a:t>Coherencia: </a:t>
            </a:r>
            <a:r>
              <a:rPr lang="es" b="0" i="0" u="none" baseline="0" dirty="0">
                <a:latin typeface="Verdana"/>
                <a:ea typeface="+mn-lt"/>
                <a:cs typeface="+mn-lt"/>
              </a:rPr>
              <a:t>los datos pueden contrastarse con otras fuentes, obteniéndose el mismo resultado.</a:t>
            </a:r>
            <a:endParaRPr lang="es" dirty="0">
              <a:latin typeface="Verdana"/>
              <a:ea typeface="Verdana"/>
              <a:cs typeface="Calibri"/>
            </a:endParaRPr>
          </a:p>
          <a:p>
            <a:pPr marL="0" indent="0" algn="l" rtl="0">
              <a:buClr>
                <a:srgbClr val="404040"/>
              </a:buClr>
              <a:buNone/>
            </a:pPr>
            <a:endParaRPr lang="es" dirty="0">
              <a:latin typeface="Verdana"/>
              <a:ea typeface="Verdana"/>
              <a:cs typeface="Calibri"/>
            </a:endParaRPr>
          </a:p>
          <a:p>
            <a:pPr marL="0" indent="0" algn="l" rtl="0">
              <a:buClr>
                <a:srgbClr val="404040"/>
              </a:buClr>
              <a:buNone/>
            </a:pPr>
            <a:r>
              <a:rPr lang="es" b="0" i="0" u="none" baseline="0" dirty="0">
                <a:latin typeface="Verdana"/>
                <a:ea typeface="Verdana"/>
                <a:cs typeface="Calibri"/>
              </a:rPr>
              <a:t>Los datos que reflejen los puntos anteriores reforzarán su promoción.</a:t>
            </a:r>
          </a:p>
          <a:p>
            <a:pPr marL="0" indent="0" algn="l" rtl="0">
              <a:buClr>
                <a:srgbClr val="404040"/>
              </a:buClr>
              <a:buNone/>
            </a:pPr>
            <a:br>
              <a:rPr lang="es" dirty="0">
                <a:latin typeface="Verdana"/>
                <a:ea typeface="Verdana"/>
                <a:cs typeface="Calibri"/>
              </a:rPr>
            </a:br>
            <a:r>
              <a:rPr lang="es" b="1" i="0" u="none" baseline="0" dirty="0">
                <a:latin typeface="Verdana"/>
                <a:ea typeface="Verdana"/>
                <a:cs typeface="Calibri"/>
              </a:rPr>
              <a:t>ACTIVIDAD: Revisión de la calidad y las fuentes de datos</a:t>
            </a:r>
          </a:p>
          <a:p>
            <a:pPr algn="l" rtl="0">
              <a:buClr>
                <a:srgbClr val="404040"/>
              </a:buClr>
            </a:pPr>
            <a:endParaRPr lang="es" dirty="0">
              <a:latin typeface="Verdana"/>
              <a:ea typeface="Verdana"/>
              <a:cs typeface="Calibri"/>
            </a:endParaRPr>
          </a:p>
        </p:txBody>
      </p:sp>
      <p:sp>
        <p:nvSpPr>
          <p:cNvPr id="5" name="TextBox 4">
            <a:extLst>
              <a:ext uri="{FF2B5EF4-FFF2-40B4-BE49-F238E27FC236}">
                <a16:creationId xmlns:a16="http://schemas.microsoft.com/office/drawing/2014/main" id="{8F05C6AA-D66A-BA66-5229-D83C4003D268}"/>
              </a:ext>
            </a:extLst>
          </p:cNvPr>
          <p:cNvSpPr txBox="1"/>
          <p:nvPr/>
        </p:nvSpPr>
        <p:spPr>
          <a:xfrm>
            <a:off x="3138055" y="6332464"/>
            <a:ext cx="858762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F28CA0F7-F5C8-177E-4A4B-9C1C1806C14D}"/>
              </a:ext>
            </a:extLst>
          </p:cNvPr>
          <p:cNvSpPr txBox="1"/>
          <p:nvPr/>
        </p:nvSpPr>
        <p:spPr>
          <a:xfrm>
            <a:off x="633845"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s" sz="1000" dirty="0"/>
          </a:p>
        </p:txBody>
      </p:sp>
    </p:spTree>
    <p:extLst>
      <p:ext uri="{BB962C8B-B14F-4D97-AF65-F5344CB8AC3E}">
        <p14:creationId xmlns:p14="http://schemas.microsoft.com/office/powerpoint/2010/main" val="271528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2D364F9-B75D-BF1F-BC32-4BD13499E11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634149" y="2440783"/>
            <a:ext cx="9328259" cy="3140217"/>
          </a:xfrm>
        </p:spPr>
        <p:txBody>
          <a:bodyPr/>
          <a:lstStyle/>
          <a:p>
            <a:pPr algn="l" rtl="0"/>
            <a:r>
              <a:rPr lang="es" b="1" i="0" u="none" baseline="0">
                <a:latin typeface="Verdana"/>
                <a:ea typeface="+mj-lt"/>
                <a:cs typeface="+mj-lt"/>
              </a:rPr>
              <a:t>Recopilación de datos y servicios ambulatorios</a:t>
            </a:r>
            <a:endParaRPr lang="es" b="0" dirty="0">
              <a:latin typeface="Verdana"/>
              <a:ea typeface="+mj-lt"/>
              <a:cs typeface="+mj-lt"/>
            </a:endParaRPr>
          </a:p>
          <a:p>
            <a:endParaRPr lang="es" b="0" dirty="0">
              <a:ea typeface="+mj-lt"/>
              <a:cs typeface="+mj-lt"/>
            </a:endParaRPr>
          </a:p>
        </p:txBody>
      </p:sp>
      <p:sp>
        <p:nvSpPr>
          <p:cNvPr id="4" name="TextBox 3">
            <a:extLst>
              <a:ext uri="{FF2B5EF4-FFF2-40B4-BE49-F238E27FC236}">
                <a16:creationId xmlns:a16="http://schemas.microsoft.com/office/drawing/2014/main" id="{5060AB1D-2DA0-8D5B-BD18-D40FFCE0E0A6}"/>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5" name="TextBox 4">
            <a:extLst>
              <a:ext uri="{FF2B5EF4-FFF2-40B4-BE49-F238E27FC236}">
                <a16:creationId xmlns:a16="http://schemas.microsoft.com/office/drawing/2014/main" id="{847145B6-0A56-1BE0-23F2-EE804969841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s" sz="1000" dirty="0"/>
          </a:p>
        </p:txBody>
      </p:sp>
    </p:spTree>
    <p:extLst>
      <p:ext uri="{BB962C8B-B14F-4D97-AF65-F5344CB8AC3E}">
        <p14:creationId xmlns:p14="http://schemas.microsoft.com/office/powerpoint/2010/main" val="893795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21710C-D839-5292-8174-454F295B29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260378" y="572798"/>
            <a:ext cx="9452649" cy="1325563"/>
          </a:xfrm>
        </p:spPr>
        <p:txBody>
          <a:bodyPr>
            <a:normAutofit fontScale="90000"/>
          </a:bodyPr>
          <a:lstStyle/>
          <a:p>
            <a:pPr algn="l" rtl="0"/>
            <a:r>
              <a:rPr lang="es" b="1" i="0" u="none" baseline="0">
                <a:solidFill>
                  <a:srgbClr val="C00000"/>
                </a:solidFill>
                <a:latin typeface="Verdana"/>
                <a:ea typeface="+mj-lt"/>
                <a:cs typeface="+mj-lt"/>
              </a:rPr>
              <a:t>La CDPD y la participación de las personas con discapacidad y los servicios ambulatorios en los datos</a:t>
            </a:r>
          </a:p>
          <a:p>
            <a:endParaRPr lang="e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260378" y="1765682"/>
            <a:ext cx="9766051" cy="4351338"/>
          </a:xfrm>
        </p:spPr>
        <p:txBody>
          <a:bodyPr vert="horz" lIns="91440" tIns="45720" rIns="91440" bIns="45720" rtlCol="0" anchor="t">
            <a:normAutofit/>
          </a:bodyPr>
          <a:lstStyle/>
          <a:p>
            <a:pPr algn="l" rtl="0"/>
            <a:r>
              <a:rPr lang="es" sz="2400" b="0" i="0" u="none" baseline="0" dirty="0">
                <a:latin typeface="Verdana"/>
                <a:ea typeface="Verdana"/>
                <a:cs typeface="Calibri" panose="020F0502020204030204"/>
              </a:rPr>
              <a:t>La CDPD asegura que las personas con discapacidad puedan aportar a las políticas y decisiones en todos los ámbitos de la vida, incluyendo la recopilación de datos por parte de los gobiernos.</a:t>
            </a:r>
          </a:p>
          <a:p>
            <a:pPr algn="l" rtl="0"/>
            <a:r>
              <a:rPr lang="es" sz="2400" b="0" i="0" u="none" baseline="0" dirty="0">
                <a:latin typeface="Verdana"/>
                <a:ea typeface="Verdana"/>
                <a:cs typeface="Calibri" panose="020F0502020204030204"/>
              </a:rPr>
              <a:t>Los gobiernos que han ratificado la CDPD están obligados a recopilar datos para ayudar a la formulación de políticas.</a:t>
            </a:r>
          </a:p>
          <a:p>
            <a:pPr algn="l" rtl="0"/>
            <a:r>
              <a:rPr lang="es" sz="2400" b="0" i="0" u="none" baseline="0" dirty="0">
                <a:latin typeface="Verdana"/>
                <a:ea typeface="Verdana"/>
                <a:cs typeface="Calibri" panose="020F0502020204030204"/>
              </a:rPr>
              <a:t>Los servicios ambulatorios también abogan porque esto ocurra, así como en la promoción de mejores datos.</a:t>
            </a:r>
          </a:p>
          <a:p>
            <a:pPr algn="l" rtl="0"/>
            <a:r>
              <a:rPr lang="es" sz="2400" b="0" i="0" u="none" baseline="0" dirty="0">
                <a:latin typeface="Verdana"/>
                <a:ea typeface="Verdana"/>
                <a:cs typeface="Calibri" panose="020F0502020204030204"/>
              </a:rPr>
              <a:t>Las personas con discapacidad pueden recibir formación como encuestadores y los servicios ambulatorios pueden participar en la recolección de datos.</a:t>
            </a:r>
          </a:p>
        </p:txBody>
      </p:sp>
      <p:sp>
        <p:nvSpPr>
          <p:cNvPr id="5" name="TextBox 4">
            <a:extLst>
              <a:ext uri="{FF2B5EF4-FFF2-40B4-BE49-F238E27FC236}">
                <a16:creationId xmlns:a16="http://schemas.microsoft.com/office/drawing/2014/main" id="{1B1E2A63-5FCA-302D-ABA0-D8019EFA0C47}"/>
              </a:ext>
            </a:extLst>
          </p:cNvPr>
          <p:cNvSpPr txBox="1"/>
          <p:nvPr/>
        </p:nvSpPr>
        <p:spPr>
          <a:xfrm>
            <a:off x="3190009" y="6332464"/>
            <a:ext cx="852651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97907440-7A38-F0C4-163E-0445EC3F9416}"/>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s" sz="1000" dirty="0"/>
          </a:p>
        </p:txBody>
      </p:sp>
    </p:spTree>
    <p:extLst>
      <p:ext uri="{BB962C8B-B14F-4D97-AF65-F5344CB8AC3E}">
        <p14:creationId xmlns:p14="http://schemas.microsoft.com/office/powerpoint/2010/main" val="165808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FEE0B6-4E6E-00E0-93AB-60FC1F28EBD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239596" y="541770"/>
            <a:ext cx="9359131" cy="992188"/>
          </a:xfrm>
        </p:spPr>
        <p:txBody>
          <a:bodyPr>
            <a:normAutofit fontScale="90000"/>
          </a:bodyPr>
          <a:lstStyle/>
          <a:p>
            <a:pPr algn="l" rtl="0"/>
            <a:r>
              <a:rPr lang="es" b="1" i="0" u="none" baseline="0" dirty="0">
                <a:solidFill>
                  <a:srgbClr val="C00000"/>
                </a:solidFill>
                <a:latin typeface="Verdana"/>
                <a:ea typeface="+mj-lt"/>
                <a:cs typeface="+mj-lt"/>
              </a:rPr>
              <a:t>Formación de entrevistadores para los servicios ambulatorios</a:t>
            </a:r>
            <a:endParaRPr lang="es" b="0" dirty="0">
              <a:solidFill>
                <a:srgbClr val="C00000"/>
              </a:solidFill>
              <a:latin typeface="Verdana"/>
              <a:ea typeface="+mj-lt"/>
              <a:cs typeface="+mj-lt"/>
            </a:endParaRPr>
          </a:p>
          <a:p>
            <a:endParaRPr lang="e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424858" y="1361623"/>
            <a:ext cx="9766051" cy="4753904"/>
          </a:xfrm>
        </p:spPr>
        <p:txBody>
          <a:bodyPr vert="horz" lIns="91440" tIns="45720" rIns="91440" bIns="45720" rtlCol="0" anchor="t">
            <a:noAutofit/>
          </a:bodyPr>
          <a:lstStyle/>
          <a:p>
            <a:pPr algn="l" rtl="0"/>
            <a:r>
              <a:rPr lang="es" sz="2100" b="0" i="0" u="none" baseline="0" dirty="0">
                <a:latin typeface="+mn-lt"/>
                <a:ea typeface="+mn-lt"/>
                <a:cs typeface="+mn-lt"/>
              </a:rPr>
              <a:t>L</a:t>
            </a:r>
            <a:r>
              <a:rPr lang="es" sz="2100" b="0" i="0" u="none" baseline="0" dirty="0">
                <a:latin typeface="Verdana"/>
                <a:ea typeface="+mn-lt"/>
                <a:cs typeface="+mn-lt"/>
              </a:rPr>
              <a:t>os entrevistadores deben formular las preguntas tal y como están escritas; no deben improvisar. </a:t>
            </a:r>
            <a:endParaRPr lang="es" sz="2100" dirty="0">
              <a:latin typeface="Verdana"/>
              <a:ea typeface="Verdana"/>
            </a:endParaRPr>
          </a:p>
          <a:p>
            <a:pPr algn="l" rtl="0"/>
            <a:r>
              <a:rPr lang="es" sz="2100" b="0" i="0" u="none" baseline="0" dirty="0">
                <a:latin typeface="Verdana"/>
                <a:ea typeface="+mn-lt"/>
                <a:cs typeface="+mn-lt"/>
              </a:rPr>
              <a:t>Los entrevistadores no deben utilizar el término «discapacidad» en ningún momento de la recolección de datos, a menos que figure expresamente en la pregunta. </a:t>
            </a:r>
            <a:endParaRPr lang="es" sz="2100" dirty="0">
              <a:latin typeface="Verdana"/>
              <a:ea typeface="Verdana"/>
              <a:cs typeface="Calibri"/>
            </a:endParaRPr>
          </a:p>
          <a:p>
            <a:pPr algn="l" rtl="0"/>
            <a:r>
              <a:rPr lang="es" sz="2100" b="0" i="0" u="none" baseline="0" dirty="0">
                <a:latin typeface="Verdana"/>
                <a:ea typeface="+mn-lt"/>
                <a:cs typeface="+mn-lt"/>
              </a:rPr>
              <a:t>Asimismo, deben asegurarse de que el encuestado responda a cada pregunta y no deben suponer una respuesta por observación. </a:t>
            </a:r>
            <a:endParaRPr lang="es" sz="2100" dirty="0">
              <a:latin typeface="Verdana"/>
              <a:ea typeface="Verdana"/>
              <a:cs typeface="Calibri" panose="020F0502020204030204"/>
            </a:endParaRPr>
          </a:p>
          <a:p>
            <a:pPr algn="l" rtl="0"/>
            <a:r>
              <a:rPr lang="es" sz="2100" b="0" i="0" u="none" baseline="0" dirty="0">
                <a:latin typeface="Verdana"/>
                <a:ea typeface="+mn-lt"/>
                <a:cs typeface="+mn-lt"/>
              </a:rPr>
              <a:t>Si el entrevistador está incómodo, el entrevistado también lo estará, por lo que los entrevistadores deben estar familiarizados con el material y estar relajados. </a:t>
            </a:r>
            <a:endParaRPr lang="es" sz="2100" dirty="0">
              <a:latin typeface="Verdana"/>
              <a:ea typeface="Verdana"/>
              <a:cs typeface="Calibri" panose="020F0502020204030204"/>
            </a:endParaRPr>
          </a:p>
          <a:p>
            <a:pPr algn="l" rtl="0"/>
            <a:r>
              <a:rPr lang="es" sz="2100" b="0" i="0" u="none" baseline="0" dirty="0">
                <a:latin typeface="Verdana"/>
                <a:ea typeface="+mn-lt"/>
                <a:cs typeface="+mn-lt"/>
              </a:rPr>
              <a:t>La formación sobre cómo entrevistar a personas con discapacidad debería ser parte de la formación estándar de los entrevistadores para todas las recopilaciones de datos (no solo las relacionadas con la discapacidad).</a:t>
            </a:r>
            <a:endParaRPr lang="es" sz="2100" dirty="0">
              <a:latin typeface="Verdana"/>
              <a:ea typeface="Verdana"/>
              <a:cs typeface="Calibri" panose="020F0502020204030204"/>
            </a:endParaRPr>
          </a:p>
        </p:txBody>
      </p:sp>
      <p:sp>
        <p:nvSpPr>
          <p:cNvPr id="5" name="TextBox 4">
            <a:extLst>
              <a:ext uri="{FF2B5EF4-FFF2-40B4-BE49-F238E27FC236}">
                <a16:creationId xmlns:a16="http://schemas.microsoft.com/office/drawing/2014/main" id="{AC2779E8-0CAB-A099-6F8D-97F1CBD7BB73}"/>
              </a:ext>
            </a:extLst>
          </p:cNvPr>
          <p:cNvSpPr txBox="1"/>
          <p:nvPr/>
        </p:nvSpPr>
        <p:spPr>
          <a:xfrm>
            <a:off x="3169227"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25FD4BD7-3180-6F60-5E6A-EAFB58A1BFF0}"/>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s" sz="1000" dirty="0"/>
          </a:p>
        </p:txBody>
      </p:sp>
    </p:spTree>
    <p:extLst>
      <p:ext uri="{BB962C8B-B14F-4D97-AF65-F5344CB8AC3E}">
        <p14:creationId xmlns:p14="http://schemas.microsoft.com/office/powerpoint/2010/main" val="1615390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31AC1A-0440-C511-E726-6A92BCDD8B1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226954" y="393616"/>
            <a:ext cx="9738092" cy="1339940"/>
          </a:xfrm>
        </p:spPr>
        <p:txBody>
          <a:bodyPr/>
          <a:lstStyle/>
          <a:p>
            <a:pPr algn="l" rtl="0"/>
            <a:r>
              <a:rPr lang="es" b="1" i="0" u="none" baseline="0">
                <a:solidFill>
                  <a:srgbClr val="C00000"/>
                </a:solidFill>
                <a:latin typeface="Verdana"/>
                <a:ea typeface="Verdana"/>
                <a:cs typeface="Verdana"/>
              </a:rPr>
              <a:t>Recolección de datos con personas con discapacidad</a:t>
            </a:r>
            <a:endParaRPr lang="es"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83733" y="1738711"/>
            <a:ext cx="10938934" cy="4575175"/>
          </a:xfrm>
        </p:spPr>
        <p:txBody>
          <a:bodyPr vert="horz" lIns="91440" tIns="45720" rIns="91440" bIns="45720" rtlCol="0" anchor="t">
            <a:normAutofit/>
          </a:bodyPr>
          <a:lstStyle/>
          <a:p>
            <a:pPr marL="374650" indent="-342900" algn="l" rtl="0">
              <a:buClr>
                <a:srgbClr val="000000"/>
              </a:buClr>
              <a:buSzPct val="100000"/>
            </a:pPr>
            <a:endParaRPr lang="es" altLang="en-US" dirty="0">
              <a:ea typeface="MS PGothic"/>
            </a:endParaRPr>
          </a:p>
          <a:p>
            <a:pPr marL="374650" indent="-342900" algn="l" rtl="0">
              <a:buClr>
                <a:srgbClr val="000000"/>
              </a:buClr>
              <a:buSzPct val="100000"/>
            </a:pPr>
            <a:r>
              <a:rPr lang="es" b="0" i="0" u="none" baseline="0">
                <a:latin typeface="Verdana"/>
                <a:ea typeface="MS PGothic"/>
              </a:rPr>
              <a:t>Los procedimientos de recopilación de datos deben ser accesibles para que las personas con discapacidad puedan participar en ellos; esta es la mejor práctica en todas las recopilaciones de datos.</a:t>
            </a:r>
            <a:endParaRPr lang="es" dirty="0">
              <a:latin typeface="Verdana"/>
              <a:ea typeface="MS PGothic"/>
              <a:cs typeface="Calibri"/>
            </a:endParaRPr>
          </a:p>
          <a:p>
            <a:pPr marL="374650" indent="-342900" algn="l" rtl="0">
              <a:buClr>
                <a:srgbClr val="000000"/>
              </a:buClr>
              <a:buSzPct val="100000"/>
            </a:pPr>
            <a:endParaRPr lang="es" altLang="en-US" dirty="0">
              <a:latin typeface="Verdana"/>
              <a:ea typeface="MS PGothic"/>
            </a:endParaRPr>
          </a:p>
          <a:p>
            <a:pPr marL="374650" indent="-342900" algn="l" rtl="0">
              <a:buClr>
                <a:schemeClr val="tx1"/>
              </a:buClr>
              <a:buSzPct val="100000"/>
            </a:pPr>
            <a:r>
              <a:rPr lang="es" b="0" i="0" u="none" baseline="0">
                <a:latin typeface="Verdana"/>
                <a:ea typeface="Verdana"/>
                <a:cs typeface="Verdana"/>
              </a:rPr>
              <a:t>Debe obtenerse información del individuo siempre que sea posible. Si ello no fuese posible y se recurriese a un representante, el entrevistador deberá dar una explicación al respecto. </a:t>
            </a:r>
          </a:p>
        </p:txBody>
      </p:sp>
      <p:sp>
        <p:nvSpPr>
          <p:cNvPr id="4" name="TextBox 3">
            <a:extLst>
              <a:ext uri="{FF2B5EF4-FFF2-40B4-BE49-F238E27FC236}">
                <a16:creationId xmlns:a16="http://schemas.microsoft.com/office/drawing/2014/main" id="{A1D47DFD-F116-B041-5012-350E2886B25F}"/>
              </a:ext>
            </a:extLst>
          </p:cNvPr>
          <p:cNvSpPr txBox="1"/>
          <p:nvPr/>
        </p:nvSpPr>
        <p:spPr>
          <a:xfrm>
            <a:off x="3231573" y="6332464"/>
            <a:ext cx="849410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860FE6B4-88F0-44BE-2F36-BEA5F0E11BDA}"/>
              </a:ext>
            </a:extLst>
          </p:cNvPr>
          <p:cNvSpPr txBox="1"/>
          <p:nvPr/>
        </p:nvSpPr>
        <p:spPr>
          <a:xfrm>
            <a:off x="633845"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s" sz="1000" dirty="0"/>
          </a:p>
        </p:txBody>
      </p:sp>
    </p:spTree>
    <p:extLst>
      <p:ext uri="{BB962C8B-B14F-4D97-AF65-F5344CB8AC3E}">
        <p14:creationId xmlns:p14="http://schemas.microsoft.com/office/powerpoint/2010/main" val="2439420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3667EB-EF42-C561-A6A0-D2E13B56F87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312333" y="279315"/>
            <a:ext cx="8662940" cy="1325563"/>
          </a:xfrm>
        </p:spPr>
        <p:txBody>
          <a:bodyPr/>
          <a:lstStyle/>
          <a:p>
            <a:pPr algn="l" rtl="0"/>
            <a:r>
              <a:rPr lang="es" b="1" i="0" u="none" baseline="0" dirty="0">
                <a:solidFill>
                  <a:srgbClr val="C00000"/>
                </a:solidFill>
                <a:latin typeface="Verdana"/>
                <a:ea typeface="Verdana"/>
                <a:cs typeface="Calibri"/>
              </a:rPr>
              <a:t>Resumen de los puntos clave</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312333" y="1496733"/>
            <a:ext cx="10938934" cy="4595753"/>
          </a:xfrm>
        </p:spPr>
        <p:txBody>
          <a:bodyPr vert="horz" lIns="91440" tIns="45720" rIns="91440" bIns="45720" rtlCol="0" anchor="t">
            <a:normAutofit fontScale="92500" lnSpcReduction="20000"/>
          </a:bodyPr>
          <a:lstStyle/>
          <a:p>
            <a:pPr algn="l" rtl="0"/>
            <a:r>
              <a:rPr lang="es" b="0" i="0" u="none" baseline="0" dirty="0">
                <a:latin typeface="Verdana"/>
                <a:ea typeface="Verdana"/>
                <a:cs typeface="Verdana"/>
              </a:rPr>
              <a:t>Existen numerosas fuentes de datos sobre discapacidad; cada una de ellas presenta ventajas e inconvenientes.</a:t>
            </a:r>
          </a:p>
          <a:p>
            <a:pPr algn="l" rtl="0"/>
            <a:r>
              <a:rPr lang="es" b="0" i="0" u="none" baseline="0" dirty="0">
                <a:latin typeface="Verdana"/>
                <a:ea typeface="Verdana"/>
                <a:cs typeface="Verdana"/>
              </a:rPr>
              <a:t>La fuente de datos debe ser adecuada para el uso previsto y los datos deben cumplir unas normas básicas de calidad.</a:t>
            </a:r>
          </a:p>
          <a:p>
            <a:pPr algn="l" rtl="0"/>
            <a:r>
              <a:rPr lang="es" b="0" i="0" u="none" baseline="0" dirty="0">
                <a:latin typeface="Verdana"/>
                <a:ea typeface="Verdana"/>
                <a:cs typeface="Verdana"/>
              </a:rPr>
              <a:t>Un requisito necesario pero no suficiente para obtener buenos datos es tener unas preguntas bien desarrolladas y probadas: se requiere una formación, una traducción y unos procedimientos administrativos adecuados.</a:t>
            </a:r>
          </a:p>
          <a:p>
            <a:pPr algn="l" rtl="0">
              <a:buClr>
                <a:srgbClr val="404040"/>
              </a:buClr>
            </a:pPr>
            <a:r>
              <a:rPr lang="es" b="0" i="0" u="none" baseline="0" dirty="0">
                <a:latin typeface="Verdana"/>
                <a:ea typeface="Verdana"/>
                <a:cs typeface="Calibri"/>
              </a:rPr>
              <a:t>Algunos países tienen fuentes formales escasas, de mala calidad o carecen de ellas:</a:t>
            </a:r>
          </a:p>
          <a:p>
            <a:pPr lvl="1" algn="l" rtl="0">
              <a:buClr>
                <a:srgbClr val="404040"/>
              </a:buClr>
            </a:pPr>
            <a:r>
              <a:rPr lang="es" b="0" i="0" u="none" baseline="0" dirty="0">
                <a:latin typeface="Verdana"/>
                <a:ea typeface="Verdana"/>
                <a:cs typeface="Calibri"/>
              </a:rPr>
              <a:t>es necesario abogar por ellas, </a:t>
            </a:r>
          </a:p>
          <a:p>
            <a:pPr lvl="1" algn="l" rtl="0">
              <a:buClr>
                <a:srgbClr val="404040"/>
              </a:buClr>
            </a:pPr>
            <a:r>
              <a:rPr lang="es" b="0" i="0" u="none" baseline="0" dirty="0">
                <a:latin typeface="Verdana"/>
                <a:ea typeface="Verdana"/>
                <a:cs typeface="Calibri"/>
              </a:rPr>
              <a:t>así como comprender cómo pueden complementarse con otras fuentes para realizar una promoción con base empírica, reconociendo las limitaciones existentes.</a:t>
            </a:r>
          </a:p>
        </p:txBody>
      </p:sp>
      <p:sp>
        <p:nvSpPr>
          <p:cNvPr id="4" name="TextBox 3">
            <a:extLst>
              <a:ext uri="{FF2B5EF4-FFF2-40B4-BE49-F238E27FC236}">
                <a16:creationId xmlns:a16="http://schemas.microsoft.com/office/drawing/2014/main" id="{CF7D4DD7-50D1-1206-5C7A-12E6C3D8F181}"/>
              </a:ext>
            </a:extLst>
          </p:cNvPr>
          <p:cNvSpPr txBox="1"/>
          <p:nvPr/>
        </p:nvSpPr>
        <p:spPr>
          <a:xfrm>
            <a:off x="3148445" y="6332464"/>
            <a:ext cx="8577233" cy="400110"/>
          </a:xfrm>
          <a:prstGeom prst="rect">
            <a:avLst/>
          </a:prstGeom>
          <a:noFill/>
        </p:spPr>
        <p:txBody>
          <a:bodyPr wrap="square" rtlCol="0">
            <a:spAutoFit/>
          </a:bodyPr>
          <a:lstStyle/>
          <a:p>
            <a:pPr algn="r" rtl="0"/>
            <a:r>
              <a:rPr lang="es" sz="1000" b="1" i="0" u="none" baseline="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3A36A48C-519E-001E-3F1A-1CA6B1458266}"/>
              </a:ext>
            </a:extLst>
          </p:cNvPr>
          <p:cNvSpPr txBox="1"/>
          <p:nvPr/>
        </p:nvSpPr>
        <p:spPr>
          <a:xfrm>
            <a:off x="633845"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s" sz="1000" dirty="0"/>
          </a:p>
        </p:txBody>
      </p:sp>
    </p:spTree>
    <p:extLst>
      <p:ext uri="{BB962C8B-B14F-4D97-AF65-F5344CB8AC3E}">
        <p14:creationId xmlns:p14="http://schemas.microsoft.com/office/powerpoint/2010/main" val="1564508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D513E9-CDBE-7F02-02C6-E51A0E56E75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3" hidden="1">
            <a:extLst>
              <a:ext uri="{FF2B5EF4-FFF2-40B4-BE49-F238E27FC236}">
                <a16:creationId xmlns:a16="http://schemas.microsoft.com/office/drawing/2014/main" id="{218991DD-1051-55B7-0085-6F80223DDE22}"/>
              </a:ext>
            </a:extLst>
          </p:cNvPr>
          <p:cNvSpPr>
            <a:spLocks noGrp="1"/>
          </p:cNvSpPr>
          <p:nvPr>
            <p:ph type="title"/>
          </p:nvPr>
        </p:nvSpPr>
        <p:spPr>
          <a:xfrm>
            <a:off x="962612" y="1874390"/>
            <a:ext cx="11296542" cy="3140217"/>
          </a:xfr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s" b="1" i="0" u="none" kern="1200" baseline="0">
                <a:effectLst/>
                <a:latin typeface="Verdana" panose="020B0604030504040204" pitchFamily="34" charset="0"/>
                <a:ea typeface="Verdana" panose="020B0604030504040204" pitchFamily="34" charset="0"/>
                <a:cs typeface="Verdana" panose="020B0604030504040204" pitchFamily="34" charset="0"/>
              </a:rPr>
              <a:t>Fin de la sesión</a:t>
            </a:r>
            <a:br>
              <a:rPr lang="es" sz="4400" b="1" kern="1200" baseline="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s" sz="4400" b="1" i="0" u="none" kern="1200" baseline="0">
                <a:solidFill>
                  <a:schemeClr val="tx1"/>
                </a:solidFill>
                <a:effectLst/>
                <a:latin typeface="Verdana" panose="020B0604030504040204" pitchFamily="34" charset="0"/>
                <a:ea typeface="Verdana" panose="020B0604030504040204" pitchFamily="34" charset="0"/>
                <a:cs typeface="Verdana" panose="020B0604030504040204" pitchFamily="34" charset="0"/>
              </a:rPr>
              <a:t>Por favor, cumplimenten las </a:t>
            </a:r>
            <a:br>
              <a:rPr lang="es" sz="4400" b="1" kern="1200" baseline="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s" sz="4400" b="1" i="0" u="none" kern="1200" baseline="0">
                <a:solidFill>
                  <a:schemeClr val="tx1"/>
                </a:solidFill>
                <a:effectLst/>
                <a:latin typeface="Verdana" panose="020B0604030504040204" pitchFamily="34" charset="0"/>
                <a:ea typeface="Verdana" panose="020B0604030504040204" pitchFamily="34" charset="0"/>
                <a:cs typeface="Verdana" panose="020B0604030504040204" pitchFamily="34" charset="0"/>
              </a:rPr>
              <a:t>Hojas de Reflexión individuales de esta sesión</a:t>
            </a:r>
            <a:endParaRPr lang="es" sz="4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8" name="Title 1">
            <a:extLst>
              <a:ext uri="{FF2B5EF4-FFF2-40B4-BE49-F238E27FC236}">
                <a16:creationId xmlns:a16="http://schemas.microsoft.com/office/drawing/2014/main" id="{4276030A-0642-D3B4-4EE5-2EFB321008D3}"/>
              </a:ext>
            </a:extLst>
          </p:cNvPr>
          <p:cNvSpPr txBox="1">
            <a:spLocks/>
          </p:cNvSpPr>
          <p:nvPr/>
        </p:nvSpPr>
        <p:spPr>
          <a:xfrm>
            <a:off x="965530" y="1549692"/>
            <a:ext cx="1122647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dirty="0">
                <a:latin typeface="Verdana"/>
                <a:ea typeface="Verdana"/>
                <a:cs typeface="Verdana"/>
              </a:rPr>
              <a:t>Fin de la sesión</a:t>
            </a:r>
            <a:br>
              <a:rPr lang="es" dirty="0">
                <a:latin typeface="Verdana" panose="020B0604030504040204" pitchFamily="34" charset="0"/>
                <a:ea typeface="Verdana" panose="020B0604030504040204" pitchFamily="34" charset="0"/>
              </a:rPr>
            </a:br>
            <a:r>
              <a:rPr lang="es" sz="4400" b="1" i="0" u="none" baseline="0" dirty="0">
                <a:solidFill>
                  <a:schemeClr val="tx1"/>
                </a:solidFill>
                <a:latin typeface="Verdana"/>
                <a:ea typeface="Verdana"/>
                <a:cs typeface="Verdana"/>
              </a:rPr>
              <a:t>Por favor, cumplimenten</a:t>
            </a:r>
          </a:p>
          <a:p>
            <a:pPr algn="l" rtl="0"/>
            <a:r>
              <a:rPr lang="fr-BE" sz="4400" dirty="0">
                <a:solidFill>
                  <a:schemeClr val="tx1"/>
                </a:solidFill>
                <a:latin typeface="Verdana"/>
                <a:ea typeface="Verdana"/>
                <a:cs typeface="Verdana"/>
              </a:rPr>
              <a:t>l</a:t>
            </a:r>
            <a:r>
              <a:rPr lang="es" sz="4400" b="1" i="0" u="none" baseline="0" dirty="0">
                <a:solidFill>
                  <a:schemeClr val="tx1"/>
                </a:solidFill>
                <a:latin typeface="Verdana"/>
                <a:ea typeface="Verdana"/>
                <a:cs typeface="Verdana"/>
              </a:rPr>
              <a:t>as Hojas de Reflexión individuales de esta sesión</a:t>
            </a:r>
          </a:p>
        </p:txBody>
      </p:sp>
      <p:sp>
        <p:nvSpPr>
          <p:cNvPr id="6" name="TextBox 5">
            <a:extLst>
              <a:ext uri="{FF2B5EF4-FFF2-40B4-BE49-F238E27FC236}">
                <a16:creationId xmlns:a16="http://schemas.microsoft.com/office/drawing/2014/main" id="{01938D8D-184F-F4C8-2ABF-63BAD316D1E1}"/>
              </a:ext>
            </a:extLst>
          </p:cNvPr>
          <p:cNvSpPr txBox="1"/>
          <p:nvPr/>
        </p:nvSpPr>
        <p:spPr>
          <a:xfrm>
            <a:off x="3127664" y="6332464"/>
            <a:ext cx="8578467"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endParaRPr lang="es" sz="1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r" rtl="0"/>
            <a:endParaRPr lang="es" sz="1000" dirty="0"/>
          </a:p>
        </p:txBody>
      </p:sp>
      <p:sp>
        <p:nvSpPr>
          <p:cNvPr id="7" name="TextBox 6">
            <a:extLst>
              <a:ext uri="{FF2B5EF4-FFF2-40B4-BE49-F238E27FC236}">
                <a16:creationId xmlns:a16="http://schemas.microsoft.com/office/drawing/2014/main" id="{D27A4DE9-2D88-AB61-743C-C4E598546C33}"/>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s" sz="1000" dirty="0"/>
          </a:p>
        </p:txBody>
      </p:sp>
    </p:spTree>
    <p:extLst>
      <p:ext uri="{BB962C8B-B14F-4D97-AF65-F5344CB8AC3E}">
        <p14:creationId xmlns:p14="http://schemas.microsoft.com/office/powerpoint/2010/main" val="391522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E7EA3AA-33EB-DD31-437A-44D6A0AFB8B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E2A13D33-4E9E-7037-91CB-3867180F579C}"/>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panose="020B0604030504040204" pitchFamily="34" charset="0"/>
                <a:ea typeface="Verdana" panose="020B0604030504040204" pitchFamily="34" charset="0"/>
                <a:cs typeface="Verdana" panose="020B0604030504040204" pitchFamily="34" charset="0"/>
              </a:rPr>
              <a:t>Visión general de la sesión</a:t>
            </a:r>
          </a:p>
        </p:txBody>
      </p:sp>
      <p:sp>
        <p:nvSpPr>
          <p:cNvPr id="3" name="Title 2">
            <a:extLst>
              <a:ext uri="{FF2B5EF4-FFF2-40B4-BE49-F238E27FC236}">
                <a16:creationId xmlns:a16="http://schemas.microsoft.com/office/drawing/2014/main" id="{855A4648-3DF9-FF26-E87B-11E4A6281D6D}"/>
              </a:ext>
            </a:extLst>
          </p:cNvPr>
          <p:cNvSpPr>
            <a:spLocks noGrp="1"/>
          </p:cNvSpPr>
          <p:nvPr>
            <p:ph type="title"/>
          </p:nvPr>
        </p:nvSpPr>
        <p:spPr>
          <a:xfrm>
            <a:off x="1363779" y="1806137"/>
            <a:ext cx="9370029" cy="3140217"/>
          </a:xfrm>
        </p:spPr>
        <p:txBody>
          <a:bodyPr/>
          <a:lstStyle/>
          <a:p>
            <a:pPr algn="l" rtl="0" eaLnBrk="1" latinLnBrk="0" hangingPunct="1"/>
            <a:r>
              <a:rPr lang="es" b="1" i="0" u="none" kern="1200" baseline="0" dirty="0">
                <a:effectLst/>
                <a:latin typeface="Verdana" panose="020B0604030504040204" pitchFamily="34" charset="0"/>
                <a:ea typeface="Verdana" panose="020B0604030504040204" pitchFamily="34" charset="0"/>
                <a:cs typeface="Verdana" panose="020B0604030504040204" pitchFamily="34" charset="0"/>
              </a:rPr>
              <a:t>Visión general de la sesión</a:t>
            </a:r>
            <a:endParaRPr lang="es"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5" name="TextBox 4">
            <a:extLst>
              <a:ext uri="{FF2B5EF4-FFF2-40B4-BE49-F238E27FC236}">
                <a16:creationId xmlns:a16="http://schemas.microsoft.com/office/drawing/2014/main" id="{B5EC8CD9-3A2B-2B66-FF87-764CC93BD2C0}"/>
              </a:ext>
            </a:extLst>
          </p:cNvPr>
          <p:cNvSpPr txBox="1"/>
          <p:nvPr/>
        </p:nvSpPr>
        <p:spPr>
          <a:xfrm>
            <a:off x="3148446" y="6332464"/>
            <a:ext cx="855768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C6DA9031-D62B-2801-6331-A5A44AEAD109}"/>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s" sz="1000" dirty="0"/>
          </a:p>
        </p:txBody>
      </p:sp>
    </p:spTree>
    <p:extLst>
      <p:ext uri="{BB962C8B-B14F-4D97-AF65-F5344CB8AC3E}">
        <p14:creationId xmlns:p14="http://schemas.microsoft.com/office/powerpoint/2010/main" val="47399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B5AA98C-BA1F-AFC2-BE02-138F58B449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9" name="Title 1">
            <a:extLst>
              <a:ext uri="{FF2B5EF4-FFF2-40B4-BE49-F238E27FC236}">
                <a16:creationId xmlns:a16="http://schemas.microsoft.com/office/drawing/2014/main" id="{BAC6A5E5-8603-CF2A-1CB7-72E5B6FE862E}"/>
              </a:ext>
            </a:extLst>
          </p:cNvPr>
          <p:cNvSpPr>
            <a:spLocks noGrp="1"/>
          </p:cNvSpPr>
          <p:nvPr>
            <p:ph type="title"/>
          </p:nvPr>
        </p:nvSpPr>
        <p:spPr>
          <a:xfrm>
            <a:off x="1085235" y="365125"/>
            <a:ext cx="7825904" cy="1325563"/>
          </a:xfrm>
        </p:spPr>
        <p:txBody>
          <a:bodyPr/>
          <a:lstStyle/>
          <a:p>
            <a:pPr algn="l" rtl="0"/>
            <a:r>
              <a:rPr lang="es" b="1" i="0" u="none" baseline="0">
                <a:solidFill>
                  <a:srgbClr val="C00000"/>
                </a:solidFill>
                <a:latin typeface="Verdana"/>
                <a:ea typeface="Verdana"/>
                <a:cs typeface="Verdana"/>
              </a:rPr>
              <a:t>Visión general de la sesión</a:t>
            </a:r>
          </a:p>
        </p:txBody>
      </p:sp>
      <p:sp>
        <p:nvSpPr>
          <p:cNvPr id="3" name="Content Placeholder 2"/>
          <p:cNvSpPr>
            <a:spLocks noGrp="1"/>
          </p:cNvSpPr>
          <p:nvPr>
            <p:ph idx="1"/>
          </p:nvPr>
        </p:nvSpPr>
        <p:spPr>
          <a:xfrm>
            <a:off x="1085235" y="1633003"/>
            <a:ext cx="10938934" cy="4351338"/>
          </a:xfrm>
        </p:spPr>
        <p:txBody>
          <a:bodyPr vert="horz" lIns="91440" tIns="45720" rIns="91440" bIns="45720" rtlCol="0" anchor="t">
            <a:normAutofit lnSpcReduction="10000"/>
          </a:bodyPr>
          <a:lstStyle/>
          <a:p>
            <a:pPr marL="342900" indent="-342900" algn="l" rtl="0">
              <a:spcBef>
                <a:spcPts val="0"/>
              </a:spcBef>
              <a:buClr>
                <a:srgbClr val="3F8EC5"/>
              </a:buClr>
            </a:pPr>
            <a:r>
              <a:rPr lang="es" sz="2300" b="0" i="0" u="none" baseline="0" dirty="0">
                <a:effectLst/>
                <a:latin typeface="Verdana"/>
                <a:ea typeface="Verdana"/>
                <a:cs typeface="Times New Roman"/>
              </a:rPr>
              <a:t>Proporcionar una visión general de </a:t>
            </a:r>
            <a:r>
              <a:rPr lang="es" sz="2300" b="0" i="0" u="none" baseline="0" dirty="0">
                <a:latin typeface="Verdana"/>
                <a:ea typeface="Verdana"/>
                <a:cs typeface="Times New Roman"/>
              </a:rPr>
              <a:t>diferentes fuentes</a:t>
            </a:r>
            <a:r>
              <a:rPr lang="es" sz="2300" b="0" i="0" u="none" baseline="0" dirty="0">
                <a:effectLst/>
                <a:latin typeface="Verdana"/>
                <a:ea typeface="Verdana"/>
                <a:cs typeface="Times New Roman"/>
              </a:rPr>
              <a:t> de datos sobre discapacidad</a:t>
            </a:r>
            <a:r>
              <a:rPr lang="es" sz="2300" b="0" i="0" u="none" baseline="0" dirty="0">
                <a:latin typeface="Verdana"/>
                <a:ea typeface="Verdana"/>
                <a:cs typeface="Times New Roman"/>
              </a:rPr>
              <a:t>, así como sus ventajas e inconvenientes.</a:t>
            </a:r>
            <a:endParaRPr lang="es" sz="2300" dirty="0">
              <a:latin typeface="Verdana"/>
              <a:ea typeface="Verdana"/>
              <a:cs typeface="Calibri" panose="020F0502020204030204"/>
            </a:endParaRPr>
          </a:p>
          <a:p>
            <a:pPr marL="800100" lvl="1" algn="l" rtl="0">
              <a:spcBef>
                <a:spcPts val="0"/>
              </a:spcBef>
              <a:buClr>
                <a:srgbClr val="3F8EC5"/>
              </a:buClr>
            </a:pPr>
            <a:endParaRPr lang="es" sz="2300" dirty="0">
              <a:latin typeface="Verdana"/>
              <a:ea typeface="Verdana"/>
              <a:cs typeface="Times New Roman"/>
            </a:endParaRPr>
          </a:p>
          <a:p>
            <a:pPr marL="342900" indent="-342900" algn="l" rtl="0">
              <a:spcBef>
                <a:spcPts val="0"/>
              </a:spcBef>
              <a:buClr>
                <a:srgbClr val="3F8EC5"/>
              </a:buClr>
            </a:pPr>
            <a:r>
              <a:rPr lang="es" sz="2300" b="0" i="0" u="none" baseline="0" dirty="0">
                <a:latin typeface="Verdana"/>
                <a:ea typeface="Verdana"/>
                <a:cs typeface="Times New Roman"/>
              </a:rPr>
              <a:t>Explorar consejos clave para garantizar la calidad de los datos en su trabajo de promoción.</a:t>
            </a:r>
          </a:p>
          <a:p>
            <a:pPr marL="0" indent="0" algn="l" rtl="0">
              <a:spcBef>
                <a:spcPts val="0"/>
              </a:spcBef>
              <a:buClr>
                <a:srgbClr val="3F8EC5"/>
              </a:buClr>
              <a:buNone/>
            </a:pPr>
            <a:endParaRPr lang="es" sz="2300" dirty="0">
              <a:latin typeface="Verdana"/>
              <a:ea typeface="Verdana"/>
              <a:cs typeface="Times New Roman"/>
            </a:endParaRPr>
          </a:p>
          <a:p>
            <a:pPr marL="342900" indent="-342900" algn="l" rtl="0">
              <a:lnSpc>
                <a:spcPct val="114999"/>
              </a:lnSpc>
              <a:spcBef>
                <a:spcPts val="0"/>
              </a:spcBef>
              <a:buClr>
                <a:srgbClr val="3F8EC5"/>
              </a:buClr>
            </a:pPr>
            <a:r>
              <a:rPr lang="es" sz="2300" b="0" i="0" u="none" baseline="0" dirty="0">
                <a:latin typeface="Verdana"/>
                <a:ea typeface="Verdana"/>
                <a:cs typeface="Times New Roman"/>
              </a:rPr>
              <a:t>Entender de qué manera utilizar estos datos para brindar información a su promoción, incluyendo:</a:t>
            </a:r>
            <a:endParaRPr lang="es" sz="2300" dirty="0">
              <a:latin typeface="Verdana"/>
              <a:ea typeface="Verdana"/>
            </a:endParaRPr>
          </a:p>
          <a:p>
            <a:pPr marL="800100" lvl="1" indent="-342900" algn="l" rtl="0">
              <a:lnSpc>
                <a:spcPct val="114999"/>
              </a:lnSpc>
              <a:spcBef>
                <a:spcPts val="0"/>
              </a:spcBef>
              <a:buClr>
                <a:srgbClr val="3F8EC5"/>
              </a:buClr>
            </a:pPr>
            <a:r>
              <a:rPr lang="es" sz="2300" b="0" i="0" u="none" baseline="0" dirty="0">
                <a:latin typeface="Verdana"/>
                <a:ea typeface="Verdana"/>
                <a:cs typeface="Times New Roman"/>
              </a:rPr>
              <a:t>Utilizar </a:t>
            </a:r>
            <a:r>
              <a:rPr lang="es" sz="2300" b="0" i="0" u="none" baseline="0" dirty="0">
                <a:latin typeface="Verdana"/>
                <a:ea typeface="+mn-lt"/>
                <a:cs typeface="+mn-lt"/>
              </a:rPr>
              <a:t>pruebas precisas para para apoyar o disputar decisiones sobre políticas y programas,</a:t>
            </a:r>
            <a:endParaRPr lang="es" sz="2300" dirty="0">
              <a:latin typeface="Verdana"/>
              <a:ea typeface="Verdana"/>
              <a:cs typeface="Calibri"/>
            </a:endParaRPr>
          </a:p>
          <a:p>
            <a:pPr marL="800100" lvl="1" indent="-342900" algn="l" rtl="0">
              <a:lnSpc>
                <a:spcPct val="114999"/>
              </a:lnSpc>
              <a:spcBef>
                <a:spcPts val="0"/>
              </a:spcBef>
              <a:buClr>
                <a:srgbClr val="3F8EC5"/>
              </a:buClr>
            </a:pPr>
            <a:r>
              <a:rPr lang="es" sz="2300" b="0" i="0" u="none" baseline="0" dirty="0">
                <a:latin typeface="Verdana"/>
                <a:ea typeface="Verdana"/>
                <a:cs typeface="Times New Roman"/>
              </a:rPr>
              <a:t>Identificar las necesidades de datos específicas para solicitarlos en su promoción de los datos </a:t>
            </a:r>
            <a:endParaRPr lang="es" sz="2300" dirty="0">
              <a:latin typeface="Verdana"/>
              <a:ea typeface="Verdana"/>
              <a:cs typeface="Calibri" panose="020F0502020204030204"/>
            </a:endParaRPr>
          </a:p>
          <a:p>
            <a:pPr algn="l" rtl="0">
              <a:buClr>
                <a:srgbClr val="3F8EC5"/>
              </a:buClr>
            </a:pPr>
            <a:endParaRPr lang="es" sz="2400" dirty="0">
              <a:cs typeface="Calibri" panose="020F0502020204030204"/>
            </a:endParaRPr>
          </a:p>
        </p:txBody>
      </p:sp>
      <p:sp>
        <p:nvSpPr>
          <p:cNvPr id="7" name="TextBox 6">
            <a:extLst>
              <a:ext uri="{FF2B5EF4-FFF2-40B4-BE49-F238E27FC236}">
                <a16:creationId xmlns:a16="http://schemas.microsoft.com/office/drawing/2014/main" id="{7694989B-BF30-04DA-173A-CC523A8D090B}"/>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8" name="TextBox 7">
            <a:extLst>
              <a:ext uri="{FF2B5EF4-FFF2-40B4-BE49-F238E27FC236}">
                <a16:creationId xmlns:a16="http://schemas.microsoft.com/office/drawing/2014/main" id="{37902664-842E-90F9-7964-156F262C4756}"/>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s" sz="1000" dirty="0"/>
          </a:p>
        </p:txBody>
      </p:sp>
    </p:spTree>
    <p:extLst>
      <p:ext uri="{BB962C8B-B14F-4D97-AF65-F5344CB8AC3E}">
        <p14:creationId xmlns:p14="http://schemas.microsoft.com/office/powerpoint/2010/main" val="258801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A57F24F-5365-EE91-458E-A7C978EB65E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470891" y="2004365"/>
            <a:ext cx="8128000" cy="3140217"/>
          </a:xfrm>
        </p:spPr>
        <p:txBody>
          <a:bodyPr/>
          <a:lstStyle/>
          <a:p>
            <a:pPr algn="l" rtl="0"/>
            <a:r>
              <a:rPr lang="es" b="1" i="0" u="none" baseline="0">
                <a:latin typeface="Verdana"/>
                <a:ea typeface="Verdana"/>
                <a:cs typeface="Verdana"/>
              </a:rPr>
              <a:t>Fuentes de datos</a:t>
            </a:r>
          </a:p>
        </p:txBody>
      </p:sp>
      <p:sp>
        <p:nvSpPr>
          <p:cNvPr id="4" name="TextBox 3">
            <a:extLst>
              <a:ext uri="{FF2B5EF4-FFF2-40B4-BE49-F238E27FC236}">
                <a16:creationId xmlns:a16="http://schemas.microsoft.com/office/drawing/2014/main" id="{FD44B754-8792-9F65-2948-DE2A4810ECF0}"/>
              </a:ext>
            </a:extLst>
          </p:cNvPr>
          <p:cNvSpPr txBox="1"/>
          <p:nvPr/>
        </p:nvSpPr>
        <p:spPr>
          <a:xfrm>
            <a:off x="3179618" y="6332464"/>
            <a:ext cx="852651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5" name="TextBox 4">
            <a:extLst>
              <a:ext uri="{FF2B5EF4-FFF2-40B4-BE49-F238E27FC236}">
                <a16:creationId xmlns:a16="http://schemas.microsoft.com/office/drawing/2014/main" id="{558F6071-D882-D4D1-5D18-C03A6E9ADC5E}"/>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s" sz="1000" dirty="0"/>
          </a:p>
        </p:txBody>
      </p:sp>
    </p:spTree>
    <p:extLst>
      <p:ext uri="{BB962C8B-B14F-4D97-AF65-F5344CB8AC3E}">
        <p14:creationId xmlns:p14="http://schemas.microsoft.com/office/powerpoint/2010/main" val="375260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6A8EE7-1F83-6A86-A441-C594F74103F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p:cNvSpPr>
            <a:spLocks noGrp="1"/>
          </p:cNvSpPr>
          <p:nvPr>
            <p:ph type="title"/>
          </p:nvPr>
        </p:nvSpPr>
        <p:spPr>
          <a:xfrm>
            <a:off x="1224791" y="365125"/>
            <a:ext cx="9742418" cy="1325563"/>
          </a:xfrm>
        </p:spPr>
        <p:txBody>
          <a:bodyPr/>
          <a:lstStyle/>
          <a:p>
            <a:pPr algn="l" rtl="0"/>
            <a:r>
              <a:rPr lang="es" b="1" i="0" u="none" baseline="0">
                <a:solidFill>
                  <a:srgbClr val="C00000"/>
                </a:solidFill>
                <a:latin typeface="Verdana"/>
                <a:ea typeface="Verdana"/>
                <a:cs typeface="Calibri"/>
              </a:rPr>
              <a:t>¿Dónde pueden obtenerse datos?</a:t>
            </a:r>
          </a:p>
        </p:txBody>
      </p:sp>
      <p:sp>
        <p:nvSpPr>
          <p:cNvPr id="3" name="Content Placeholder 2"/>
          <p:cNvSpPr>
            <a:spLocks noGrp="1"/>
          </p:cNvSpPr>
          <p:nvPr>
            <p:ph idx="1"/>
          </p:nvPr>
        </p:nvSpPr>
        <p:spPr>
          <a:xfrm>
            <a:off x="1253066" y="1472334"/>
            <a:ext cx="10665307" cy="4351338"/>
          </a:xfrm>
        </p:spPr>
        <p:txBody>
          <a:bodyPr vert="horz" lIns="91440" tIns="45720" rIns="91440" bIns="45720" rtlCol="0" anchor="t">
            <a:normAutofit lnSpcReduction="10000"/>
          </a:bodyPr>
          <a:lstStyle/>
          <a:p>
            <a:pPr algn="l" rtl="0">
              <a:buClr>
                <a:srgbClr val="3F8EC5"/>
              </a:buClr>
              <a:buSzPct val="100000"/>
            </a:pPr>
            <a:r>
              <a:rPr lang="es" b="0" i="0" u="none" baseline="0" dirty="0">
                <a:latin typeface="Verdana"/>
                <a:ea typeface="Verdana"/>
                <a:cs typeface="Verdana"/>
              </a:rPr>
              <a:t>Censos</a:t>
            </a:r>
          </a:p>
          <a:p>
            <a:pPr algn="l" rtl="0">
              <a:buClr>
                <a:srgbClr val="3F8EC5"/>
              </a:buClr>
              <a:buSzPct val="100000"/>
            </a:pPr>
            <a:r>
              <a:rPr lang="es" b="0" i="0" u="none" baseline="0" dirty="0">
                <a:latin typeface="Verdana"/>
                <a:ea typeface="Verdana"/>
                <a:cs typeface="Verdana"/>
              </a:rPr>
              <a:t>Encuestas a personas (para múltiples finalidades o sobre temas específicos, como salud o discapacidad)</a:t>
            </a:r>
          </a:p>
          <a:p>
            <a:pPr algn="l" rtl="0">
              <a:buClr>
                <a:srgbClr val="3F8EC5"/>
              </a:buClr>
              <a:buSzPct val="100000"/>
            </a:pPr>
            <a:r>
              <a:rPr lang="es" b="0" i="0" u="none" baseline="0" dirty="0">
                <a:latin typeface="Verdana"/>
                <a:ea typeface="Verdana"/>
                <a:cs typeface="Verdana"/>
              </a:rPr>
              <a:t>Encuestas, evaluaciones, etc. realizadas por organizaciones</a:t>
            </a:r>
            <a:endParaRPr lang="es" dirty="0">
              <a:latin typeface="Verdana"/>
              <a:ea typeface="Verdana"/>
              <a:cs typeface="Calibri"/>
            </a:endParaRPr>
          </a:p>
          <a:p>
            <a:pPr algn="l" rtl="0">
              <a:buClr>
                <a:srgbClr val="3F8EC5"/>
              </a:buClr>
              <a:buSzPct val="100000"/>
            </a:pPr>
            <a:r>
              <a:rPr lang="es" b="0" i="0" u="none" baseline="0" dirty="0">
                <a:latin typeface="Verdana"/>
                <a:ea typeface="Verdana"/>
                <a:cs typeface="Verdana"/>
              </a:rPr>
              <a:t>Sistemas administrativos (centrados en programas relativos y no relativos a la discapacidad)</a:t>
            </a:r>
          </a:p>
          <a:p>
            <a:pPr algn="l" rtl="0">
              <a:buClr>
                <a:srgbClr val="3F8EC5"/>
              </a:buClr>
              <a:buSzPct val="100000"/>
            </a:pPr>
            <a:r>
              <a:rPr lang="es" b="0" i="0" u="none" baseline="0" dirty="0">
                <a:latin typeface="Verdana"/>
                <a:ea typeface="Verdana"/>
                <a:cs typeface="Calibri"/>
              </a:rPr>
              <a:t>Otras fuentes cualitativas, tales como casos prácticos</a:t>
            </a:r>
            <a:r>
              <a:rPr lang="es" b="0" i="0" u="none" baseline="0" dirty="0">
                <a:latin typeface="Verdana"/>
                <a:ea typeface="+mn-lt"/>
                <a:cs typeface="+mn-lt"/>
              </a:rPr>
              <a:t> y entrevistas en profundidad</a:t>
            </a:r>
          </a:p>
          <a:p>
            <a:pPr algn="l" rtl="0">
              <a:buClr>
                <a:srgbClr val="3F8EC5"/>
              </a:buClr>
              <a:buSzPct val="100000"/>
            </a:pPr>
            <a:r>
              <a:rPr lang="es" b="0" i="0" u="none" baseline="0" dirty="0">
                <a:latin typeface="Verdana"/>
                <a:ea typeface="Verdana"/>
                <a:cs typeface="Calibri"/>
              </a:rPr>
              <a:t>¿Otras fuentes?</a:t>
            </a:r>
          </a:p>
          <a:p>
            <a:pPr algn="l" rtl="0">
              <a:buClr>
                <a:srgbClr val="404040"/>
              </a:buClr>
              <a:buSzPct val="100000"/>
            </a:pPr>
            <a:endParaRPr lang="es" dirty="0">
              <a:cs typeface="Calibri"/>
            </a:endParaRPr>
          </a:p>
          <a:p>
            <a:endParaRPr lang="es" dirty="0"/>
          </a:p>
        </p:txBody>
      </p:sp>
      <p:sp>
        <p:nvSpPr>
          <p:cNvPr id="5" name="TextBox 4">
            <a:extLst>
              <a:ext uri="{FF2B5EF4-FFF2-40B4-BE49-F238E27FC236}">
                <a16:creationId xmlns:a16="http://schemas.microsoft.com/office/drawing/2014/main" id="{78B93B95-14C7-9EF8-F35D-A7B8A8A02A03}"/>
              </a:ext>
            </a:extLst>
          </p:cNvPr>
          <p:cNvSpPr txBox="1"/>
          <p:nvPr/>
        </p:nvSpPr>
        <p:spPr>
          <a:xfrm>
            <a:off x="3190009" y="6332464"/>
            <a:ext cx="852651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C0056109-B13E-FA88-3308-A7206C1EF9DA}"/>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s" sz="1000" dirty="0"/>
          </a:p>
        </p:txBody>
      </p:sp>
    </p:spTree>
    <p:extLst>
      <p:ext uri="{BB962C8B-B14F-4D97-AF65-F5344CB8AC3E}">
        <p14:creationId xmlns:p14="http://schemas.microsoft.com/office/powerpoint/2010/main" val="12704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B7EA1D-D2EC-0C7A-8E7A-DE1BFC4AB08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253066" y="-32289"/>
            <a:ext cx="10745279" cy="1325563"/>
          </a:xfrm>
        </p:spPr>
        <p:txBody>
          <a:bodyPr>
            <a:noAutofit/>
          </a:bodyPr>
          <a:lstStyle/>
          <a:p>
            <a:pPr algn="l" rtl="0"/>
            <a:r>
              <a:rPr lang="es" sz="3500" b="1" i="0" u="none" baseline="0">
                <a:solidFill>
                  <a:srgbClr val="C00000"/>
                </a:solidFill>
                <a:latin typeface="Verdana"/>
                <a:ea typeface="Verdana"/>
                <a:cs typeface="Verdana"/>
              </a:rPr>
              <a:t>Censo</a:t>
            </a:r>
            <a:r>
              <a:rPr lang="es" sz="3500" b="1" i="0" u="none" baseline="0">
                <a:latin typeface="Verdana"/>
                <a:ea typeface="Verdana"/>
                <a:cs typeface="Verdana"/>
              </a:rPr>
              <a:t> </a:t>
            </a:r>
            <a:endParaRPr lang="es" dirty="0">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53066" y="1027906"/>
            <a:ext cx="10453065" cy="5199601"/>
          </a:xfrm>
        </p:spPr>
        <p:txBody>
          <a:bodyPr vert="horz" lIns="91440" tIns="45720" rIns="91440" bIns="45720" rtlCol="0" anchor="t">
            <a:normAutofit lnSpcReduction="10000"/>
          </a:bodyPr>
          <a:lstStyle/>
          <a:p>
            <a:pPr marL="0" indent="0" algn="l" rtl="0">
              <a:buSzPct val="100000"/>
              <a:buNone/>
            </a:pPr>
            <a:r>
              <a:rPr lang="es" sz="2100" b="1" i="0" u="none" baseline="0" dirty="0">
                <a:latin typeface="Verdana"/>
                <a:ea typeface="+mn-lt"/>
                <a:cs typeface="+mn-lt"/>
              </a:rPr>
              <a:t>Definición:</a:t>
            </a:r>
            <a:r>
              <a:rPr lang="es" sz="2100" b="0" i="0" u="none" baseline="0" dirty="0">
                <a:latin typeface="Verdana"/>
                <a:ea typeface="+mn-lt"/>
                <a:cs typeface="+mn-lt"/>
              </a:rPr>
              <a:t> </a:t>
            </a:r>
          </a:p>
          <a:p>
            <a:pPr marL="0" indent="0" algn="l" rtl="0">
              <a:buSzPct val="100000"/>
              <a:buNone/>
            </a:pPr>
            <a:r>
              <a:rPr lang="es" sz="2100" b="0" i="0" u="none" baseline="0" dirty="0">
                <a:latin typeface="Verdana"/>
                <a:ea typeface="+mn-lt"/>
                <a:cs typeface="+mn-lt"/>
              </a:rPr>
              <a:t>Un censo es un recuento oficial de todos los miembros de un grupo. Los censos de población determinan el número total de personas de un país o parte de un país y recopilan información sobre características como la edad, el sexo o el lugar de residencia. Por lo general, la información se recopila mediante cuestionarios con datos recogidos a intervalos de tiempo determinados (p. ej., cada 5 o 10 años). No todos los censos contienen preguntas sobre discapacidad.</a:t>
            </a:r>
          </a:p>
          <a:p>
            <a:pPr marL="0" indent="0" algn="l" rtl="0">
              <a:buClr>
                <a:srgbClr val="404040"/>
              </a:buClr>
              <a:buSzPct val="100000"/>
              <a:buNone/>
            </a:pPr>
            <a:r>
              <a:rPr lang="es" sz="2100" b="1" i="0" u="none" baseline="0" dirty="0">
                <a:latin typeface="Verdana"/>
                <a:ea typeface="Verdana"/>
                <a:cs typeface="Calibri" panose="020F0502020204030204"/>
              </a:rPr>
              <a:t>Ventajas</a:t>
            </a:r>
          </a:p>
          <a:p>
            <a:pPr algn="l" rtl="0">
              <a:buClr>
                <a:srgbClr val="404040"/>
              </a:buClr>
              <a:buSzPct val="100000"/>
            </a:pPr>
            <a:r>
              <a:rPr lang="es" sz="2100" b="0" i="0" u="none" baseline="0" dirty="0">
                <a:latin typeface="Verdana"/>
                <a:ea typeface="Verdana"/>
                <a:cs typeface="Verdana"/>
              </a:rPr>
              <a:t>Cuando incluyen datos sobre las personas con discapacidad, pueden ser una buena fuente de datos para desglosar indicadores (p. ej., el indicador de los ODS sobre personas con discapacidad en el empleo). </a:t>
            </a:r>
            <a:endParaRPr lang="es" sz="2100" dirty="0">
              <a:latin typeface="Verdana"/>
              <a:ea typeface="Verdana"/>
              <a:cs typeface="Calibri"/>
            </a:endParaRPr>
          </a:p>
          <a:p>
            <a:pPr marL="0" indent="0" algn="l" rtl="0">
              <a:buSzPct val="100000"/>
              <a:buNone/>
            </a:pPr>
            <a:r>
              <a:rPr lang="es" sz="2100" b="1" i="0" u="none" baseline="0" dirty="0">
                <a:latin typeface="Verdana"/>
                <a:ea typeface="Verdana"/>
                <a:cs typeface="Verdana"/>
              </a:rPr>
              <a:t>Limitaciones</a:t>
            </a:r>
            <a:endParaRPr lang="es" sz="2100" b="1" dirty="0">
              <a:latin typeface="Verdana"/>
              <a:ea typeface="Verdana"/>
              <a:cs typeface="Calibri"/>
            </a:endParaRPr>
          </a:p>
          <a:p>
            <a:pPr lvl="1" algn="l" rtl="0">
              <a:buClr>
                <a:srgbClr val="404040"/>
              </a:buClr>
              <a:buSzPct val="100000"/>
            </a:pPr>
            <a:r>
              <a:rPr lang="es" sz="2100" b="0" i="0" u="none" baseline="0" dirty="0">
                <a:latin typeface="Verdana"/>
                <a:ea typeface="Verdana"/>
                <a:cs typeface="Verdana"/>
              </a:rPr>
              <a:t>El número de preguntas que pueden incluirse </a:t>
            </a:r>
            <a:endParaRPr lang="es" sz="2100" dirty="0">
              <a:latin typeface="Verdana"/>
              <a:ea typeface="Verdana"/>
              <a:cs typeface="Calibri"/>
            </a:endParaRPr>
          </a:p>
          <a:p>
            <a:pPr lvl="1" algn="l" rtl="0">
              <a:buSzPct val="100000"/>
            </a:pPr>
            <a:r>
              <a:rPr lang="es" sz="2100" b="0" i="0" u="none" baseline="0" dirty="0">
                <a:latin typeface="Verdana"/>
                <a:ea typeface="Verdana"/>
                <a:cs typeface="Verdana"/>
              </a:rPr>
              <a:t>El control limitado sobre los encuestadores debido a la gran cobertura de población, lo que puede afectar a la calidad de los datos.</a:t>
            </a:r>
            <a:endParaRPr lang="es" sz="2100" dirty="0">
              <a:latin typeface="Verdana"/>
              <a:ea typeface="+mn-lt"/>
              <a:cs typeface="Times New Roman"/>
            </a:endParaRPr>
          </a:p>
          <a:p>
            <a:pPr lvl="1" algn="l" rtl="0">
              <a:buClr>
                <a:srgbClr val="404040"/>
              </a:buClr>
              <a:buSzPct val="100000"/>
            </a:pPr>
            <a:endParaRPr lang="es" dirty="0">
              <a:cs typeface="Times New Roman"/>
            </a:endParaRPr>
          </a:p>
          <a:p>
            <a:pPr algn="l" rtl="0">
              <a:buSzPct val="100000"/>
            </a:pPr>
            <a:endParaRPr lang="es" dirty="0">
              <a:ea typeface="Calibri" panose="020F0502020204030204"/>
              <a:cs typeface="Calibri" panose="020F0502020204030204"/>
            </a:endParaRPr>
          </a:p>
          <a:p>
            <a:pPr marL="457200" lvl="1" indent="0" algn="l" rtl="0">
              <a:buSzPct val="150000"/>
              <a:buNone/>
            </a:pPr>
            <a:endParaRPr lang="es" dirty="0">
              <a:cs typeface="Calibri" panose="020F0502020204030204"/>
            </a:endParaRPr>
          </a:p>
          <a:p>
            <a:pPr marL="0" indent="0" algn="l" rtl="0">
              <a:buNone/>
            </a:pPr>
            <a:endParaRPr lang="es" dirty="0">
              <a:cs typeface="Calibri" panose="020F0502020204030204"/>
            </a:endParaRPr>
          </a:p>
        </p:txBody>
      </p:sp>
      <p:sp>
        <p:nvSpPr>
          <p:cNvPr id="6" name="TextBox 5">
            <a:extLst>
              <a:ext uri="{FF2B5EF4-FFF2-40B4-BE49-F238E27FC236}">
                <a16:creationId xmlns:a16="http://schemas.microsoft.com/office/drawing/2014/main" id="{CD632DC4-EC15-AB67-AE1D-E2E63DC075AF}"/>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7" name="TextBox 6">
            <a:extLst>
              <a:ext uri="{FF2B5EF4-FFF2-40B4-BE49-F238E27FC236}">
                <a16:creationId xmlns:a16="http://schemas.microsoft.com/office/drawing/2014/main" id="{4C4F41D3-C39C-EF4A-01DB-83F4FA8BB180}"/>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s" sz="1000" dirty="0"/>
          </a:p>
        </p:txBody>
      </p:sp>
    </p:spTree>
    <p:extLst>
      <p:ext uri="{BB962C8B-B14F-4D97-AF65-F5344CB8AC3E}">
        <p14:creationId xmlns:p14="http://schemas.microsoft.com/office/powerpoint/2010/main" val="7596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27EE65-07A8-BAE7-BB69-9578BB0855E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208424" y="280176"/>
            <a:ext cx="11178059" cy="782638"/>
          </a:xfrm>
        </p:spPr>
        <p:txBody>
          <a:bodyPr>
            <a:noAutofit/>
          </a:bodyPr>
          <a:lstStyle/>
          <a:p>
            <a:pPr algn="l" rtl="0"/>
            <a:r>
              <a:rPr lang="es" sz="3200" b="1" i="0" u="none" baseline="0" dirty="0">
                <a:solidFill>
                  <a:srgbClr val="C00000"/>
                </a:solidFill>
                <a:latin typeface="Verdana"/>
                <a:ea typeface="Verdana"/>
                <a:cs typeface="Verdana"/>
              </a:rPr>
              <a:t>Encuestas que recogen datos sobre temas específicos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08424" y="1127721"/>
            <a:ext cx="10481349" cy="5255406"/>
          </a:xfrm>
        </p:spPr>
        <p:txBody>
          <a:bodyPr vert="horz" lIns="91440" tIns="45720" rIns="91440" bIns="45720" rtlCol="0" anchor="t">
            <a:noAutofit/>
          </a:bodyPr>
          <a:lstStyle/>
          <a:p>
            <a:pPr marL="0" indent="0" algn="l" rtl="0">
              <a:buSzPct val="100000"/>
              <a:buNone/>
            </a:pPr>
            <a:r>
              <a:rPr lang="es" sz="1600" b="1" i="0" u="none" baseline="0">
                <a:latin typeface="Verdana"/>
                <a:ea typeface="Verdana"/>
                <a:cs typeface="Verdana"/>
              </a:rPr>
              <a:t>Definición:</a:t>
            </a:r>
            <a:r>
              <a:rPr lang="es" sz="1600" b="0" i="0" u="none" baseline="0">
                <a:latin typeface="Verdana"/>
                <a:ea typeface="Verdana"/>
                <a:cs typeface="Verdana"/>
              </a:rPr>
              <a:t> </a:t>
            </a:r>
            <a:r>
              <a:rPr lang="es" sz="1600" b="0" i="0" u="none" baseline="0">
                <a:latin typeface="Verdana"/>
                <a:ea typeface="+mn-lt"/>
                <a:cs typeface="+mn-lt"/>
              </a:rPr>
              <a:t>Las encuestas obtienen información sobre personas u organizaciones mediante cuestionarios y otras herramientas de recopilación de datos. Son una de las fuentes más importantes de estadísticas sociales y demográficas. Las encuestas pueden obtener información sobre múltiples temas o pueden centrarse en uno solo, tales como las encuestas sobre la población activa, sobre el nivel de vida, sobre salud, sobre educación, sobre transporte, etc. Pueden obtener información sobre los hogares y las personas que viven en ellos, sobre centros como hospitales y los servicios que se prestan en ellos, o sobre las personas individuales en función de una o varias características, como la ocupación. </a:t>
            </a:r>
          </a:p>
          <a:p>
            <a:pPr marL="0" indent="0" algn="l" rtl="0">
              <a:buNone/>
            </a:pPr>
            <a:endParaRPr lang="es" sz="1600" dirty="0">
              <a:latin typeface="Verdana"/>
              <a:ea typeface="Verdana"/>
              <a:cs typeface="Calibri"/>
            </a:endParaRPr>
          </a:p>
          <a:p>
            <a:pPr marL="0" indent="0" algn="l" rtl="0">
              <a:buNone/>
            </a:pPr>
            <a:r>
              <a:rPr lang="es" sz="1600" b="1" i="0" u="none" baseline="0">
                <a:latin typeface="Verdana"/>
                <a:ea typeface="Verdana"/>
                <a:cs typeface="Calibri"/>
              </a:rPr>
              <a:t>Ventajas</a:t>
            </a:r>
            <a:endParaRPr lang="es" sz="1600" b="1" dirty="0">
              <a:latin typeface="Verdana"/>
              <a:ea typeface="Verdana"/>
            </a:endParaRPr>
          </a:p>
          <a:p>
            <a:pPr algn="l" rtl="0">
              <a:buSzPct val="100000"/>
            </a:pPr>
            <a:r>
              <a:rPr lang="es" sz="1600" b="0" i="0" u="none" baseline="0">
                <a:latin typeface="Verdana"/>
                <a:ea typeface="Verdana"/>
                <a:cs typeface="Verdana"/>
              </a:rPr>
              <a:t>Buena fuente de datos para desglosar los indicadores relacionados por el estado de discapacidad, cuando se incluyen preguntas para identificar a la población con discapacidad.</a:t>
            </a:r>
            <a:endParaRPr lang="es" sz="1600" dirty="0">
              <a:latin typeface="Verdana"/>
              <a:ea typeface="Verdana"/>
              <a:cs typeface="Calibri"/>
            </a:endParaRPr>
          </a:p>
          <a:p>
            <a:pPr algn="l" rtl="0">
              <a:buSzPct val="100000"/>
            </a:pPr>
            <a:r>
              <a:rPr lang="es" sz="1600" b="0" i="0" u="none" baseline="0">
                <a:latin typeface="Verdana"/>
                <a:ea typeface="Verdana"/>
                <a:cs typeface="Verdana"/>
              </a:rPr>
              <a:t>Pueden añadirse preguntas adicionales de forma periódica, especialmente sobre los facilitadores y las barreras para una plena participación. </a:t>
            </a:r>
          </a:p>
          <a:p>
            <a:pPr marL="0" indent="0" algn="l" rtl="0">
              <a:buSzPct val="100000"/>
              <a:buNone/>
            </a:pPr>
            <a:r>
              <a:rPr lang="es" sz="1600" b="1" i="0" u="none" baseline="0">
                <a:latin typeface="Verdana"/>
                <a:ea typeface="Verdana"/>
                <a:cs typeface="Verdana"/>
              </a:rPr>
              <a:t>Limitaciones</a:t>
            </a:r>
            <a:r>
              <a:rPr lang="es" sz="1600" b="0" i="0" u="none" baseline="0">
                <a:latin typeface="Verdana"/>
                <a:ea typeface="Verdana"/>
                <a:cs typeface="Verdana"/>
              </a:rPr>
              <a:t> </a:t>
            </a:r>
          </a:p>
          <a:p>
            <a:pPr algn="l" rtl="0"/>
            <a:r>
              <a:rPr lang="es" sz="1600" b="0" i="0" u="none" baseline="0">
                <a:latin typeface="Verdana"/>
                <a:ea typeface="Verdana"/>
                <a:cs typeface="Verdana"/>
              </a:rPr>
              <a:t>El número de preguntas que pueden incluirse</a:t>
            </a:r>
            <a:endParaRPr lang="es" sz="1600" dirty="0">
              <a:latin typeface="Verdana"/>
              <a:ea typeface="Verdana"/>
              <a:cs typeface="Calibri" panose="020F0502020204030204"/>
            </a:endParaRPr>
          </a:p>
          <a:p>
            <a:pPr algn="l" rtl="0">
              <a:buSzPct val="100000"/>
            </a:pPr>
            <a:r>
              <a:rPr lang="es" sz="1600" b="0" i="0" u="none" baseline="0">
                <a:latin typeface="Verdana"/>
                <a:ea typeface="Verdana"/>
                <a:cs typeface="Verdana"/>
              </a:rPr>
              <a:t>El tamaño de la muestra p</a:t>
            </a:r>
            <a:r>
              <a:rPr lang="es" sz="1600" b="0" i="0" u="none" baseline="0">
                <a:effectLst/>
                <a:latin typeface="Verdana"/>
                <a:ea typeface="Times New Roman" panose="02020603050405020304" pitchFamily="18" charset="0"/>
                <a:cs typeface="Times New Roman"/>
              </a:rPr>
              <a:t>odría limitar la estabilidad de las estimaciones para cualquier subgrupo.</a:t>
            </a:r>
            <a:endParaRPr lang="es" sz="1600" dirty="0">
              <a:latin typeface="Verdana"/>
              <a:ea typeface="Verdana"/>
              <a:cs typeface="Times New Roman"/>
            </a:endParaRPr>
          </a:p>
          <a:p>
            <a:pPr algn="l" rtl="0">
              <a:buClr>
                <a:prstClr val="black">
                  <a:lumMod val="75000"/>
                  <a:lumOff val="25000"/>
                </a:prstClr>
              </a:buClr>
              <a:buSzPct val="100000"/>
            </a:pPr>
            <a:endParaRPr lang="es" sz="1600" dirty="0">
              <a:cs typeface="Calibri" panose="020F0502020204030204"/>
            </a:endParaRPr>
          </a:p>
          <a:p>
            <a:pPr lvl="1" algn="l" rtl="0">
              <a:buSzPct val="150000"/>
            </a:pPr>
            <a:endParaRPr lang="es" sz="1600" dirty="0">
              <a:cs typeface="Calibri" panose="020F0502020204030204"/>
            </a:endParaRPr>
          </a:p>
          <a:p>
            <a:pPr marL="0" indent="0" algn="l" rtl="0">
              <a:buNone/>
            </a:pPr>
            <a:endParaRPr lang="es" sz="1600" dirty="0">
              <a:cs typeface="Calibri" panose="020F0502020204030204"/>
            </a:endParaRPr>
          </a:p>
        </p:txBody>
      </p:sp>
      <p:sp>
        <p:nvSpPr>
          <p:cNvPr id="4" name="TextBox 3">
            <a:extLst>
              <a:ext uri="{FF2B5EF4-FFF2-40B4-BE49-F238E27FC236}">
                <a16:creationId xmlns:a16="http://schemas.microsoft.com/office/drawing/2014/main" id="{4B2AA377-3739-5838-37CC-B8C31AE773F5}"/>
              </a:ext>
            </a:extLst>
          </p:cNvPr>
          <p:cNvSpPr txBox="1"/>
          <p:nvPr/>
        </p:nvSpPr>
        <p:spPr>
          <a:xfrm>
            <a:off x="3117274" y="6332464"/>
            <a:ext cx="8588858"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FD03B6FD-C822-55B2-AABF-4CD2F6E0093C}"/>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s" sz="1000" dirty="0"/>
          </a:p>
        </p:txBody>
      </p:sp>
    </p:spTree>
    <p:extLst>
      <p:ext uri="{BB962C8B-B14F-4D97-AF65-F5344CB8AC3E}">
        <p14:creationId xmlns:p14="http://schemas.microsoft.com/office/powerpoint/2010/main" val="355019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1BEEAB-5ED2-5F46-79A1-CBF9A55B669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177251" y="130163"/>
            <a:ext cx="10528880" cy="1325563"/>
          </a:xfrm>
        </p:spPr>
        <p:txBody>
          <a:bodyPr>
            <a:noAutofit/>
          </a:bodyPr>
          <a:lstStyle/>
          <a:p>
            <a:pPr algn="l" rtl="0"/>
            <a:r>
              <a:rPr lang="es" sz="3200" b="1" i="0" u="none" baseline="0" dirty="0">
                <a:solidFill>
                  <a:srgbClr val="C00000"/>
                </a:solidFill>
                <a:latin typeface="Verdana"/>
                <a:ea typeface="Verdana"/>
                <a:cs typeface="Verdana"/>
              </a:rPr>
              <a:t>Encuestas específicas sobre la discapacidad</a:t>
            </a:r>
            <a:endParaRPr lang="es" sz="3200"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77251" y="1194757"/>
            <a:ext cx="10637213" cy="4914740"/>
          </a:xfrm>
        </p:spPr>
        <p:txBody>
          <a:bodyPr vert="horz" lIns="91440" tIns="45720" rIns="91440" bIns="45720" rtlCol="0" anchor="t">
            <a:normAutofit fontScale="92500" lnSpcReduction="20000"/>
          </a:bodyPr>
          <a:lstStyle/>
          <a:p>
            <a:pPr marL="0" indent="0" algn="l" rtl="0">
              <a:buClr>
                <a:srgbClr val="404040"/>
              </a:buClr>
              <a:buSzPct val="100000"/>
              <a:buNone/>
            </a:pPr>
            <a:r>
              <a:rPr lang="es" sz="2100" b="0" i="0" u="none" baseline="0" dirty="0">
                <a:latin typeface="Verdana"/>
                <a:ea typeface="Verdana"/>
                <a:cs typeface="Verdana"/>
              </a:rPr>
              <a:t>Iguales que otras encuestas, pero específicas sobre la discapacidad. La fuente de datos más completa sobre el funcionamiento y la discapacidad.</a:t>
            </a:r>
          </a:p>
          <a:p>
            <a:pPr marL="0" indent="0" algn="l" rtl="0">
              <a:buClr>
                <a:srgbClr val="404040"/>
              </a:buClr>
              <a:buSzPct val="100000"/>
              <a:buNone/>
            </a:pPr>
            <a:endParaRPr lang="es" sz="2100" dirty="0">
              <a:latin typeface="Verdana"/>
              <a:ea typeface="Verdana"/>
            </a:endParaRPr>
          </a:p>
          <a:p>
            <a:pPr marL="0" indent="0" algn="l" rtl="0">
              <a:buNone/>
            </a:pPr>
            <a:r>
              <a:rPr lang="es" sz="2100" b="1" i="0" u="none" baseline="0" dirty="0">
                <a:latin typeface="Verdana"/>
                <a:ea typeface="+mn-lt"/>
                <a:cs typeface="+mn-lt"/>
              </a:rPr>
              <a:t>Ventajas:</a:t>
            </a:r>
            <a:endParaRPr lang="es" sz="2100" b="1" dirty="0">
              <a:latin typeface="Verdana"/>
              <a:ea typeface="Verdana"/>
            </a:endParaRPr>
          </a:p>
          <a:p>
            <a:pPr algn="l" rtl="0">
              <a:buSzPct val="100000"/>
            </a:pPr>
            <a:r>
              <a:rPr lang="es" sz="2100" b="0" i="0" u="none" baseline="0" dirty="0">
                <a:latin typeface="Verdana"/>
                <a:ea typeface="Verdana"/>
                <a:cs typeface="Verdana"/>
              </a:rPr>
              <a:t>La mejor oportunidad para añadir preguntas adicionales sobre los facilitadores y las barreras para una plena participación. </a:t>
            </a:r>
          </a:p>
          <a:p>
            <a:pPr marL="0" indent="0" algn="l" rtl="0">
              <a:buClr>
                <a:srgbClr val="404040"/>
              </a:buClr>
              <a:buSzPct val="100000"/>
              <a:buNone/>
            </a:pPr>
            <a:r>
              <a:rPr lang="es" sz="2100" b="1" i="0" u="none" baseline="0" dirty="0">
                <a:latin typeface="Verdana"/>
                <a:ea typeface="Verdana"/>
                <a:cs typeface="Calibri" panose="020F0502020204030204"/>
              </a:rPr>
              <a:t>Limitaciones:</a:t>
            </a:r>
          </a:p>
          <a:p>
            <a:pPr algn="l" rtl="0">
              <a:buSzPct val="100000"/>
            </a:pPr>
            <a:r>
              <a:rPr lang="es" sz="2100" b="0" i="0" u="none" baseline="0" dirty="0">
                <a:latin typeface="Verdana"/>
                <a:ea typeface="Verdana"/>
                <a:cs typeface="Verdana"/>
              </a:rPr>
              <a:t>El tamaño de la muestra p</a:t>
            </a:r>
            <a:r>
              <a:rPr lang="es" sz="2100" b="0" i="0" u="none" baseline="0" dirty="0">
                <a:effectLst/>
                <a:latin typeface="Verdana"/>
                <a:ea typeface="Times New Roman" panose="02020603050405020304" pitchFamily="18" charset="0"/>
                <a:cs typeface="Times New Roman"/>
              </a:rPr>
              <a:t>uede limitar la estabilidad de las estimaciones para cualquier subgrupo, pero puede aumentar la calidad de la recogida de datos.</a:t>
            </a:r>
          </a:p>
          <a:p>
            <a:pPr algn="l" rtl="0">
              <a:buSzPct val="100000"/>
            </a:pPr>
            <a:r>
              <a:rPr lang="es" sz="2100" b="0" i="0" u="none" baseline="0" dirty="0">
                <a:latin typeface="Verdana"/>
                <a:ea typeface="Verdana"/>
                <a:cs typeface="Verdana"/>
              </a:rPr>
              <a:t>Por lo general, no se realiza siguiendo un cronograma establecido y suele pasar mucho tiempo entre una y otra.</a:t>
            </a:r>
            <a:endParaRPr lang="es" sz="2100" dirty="0">
              <a:latin typeface="Verdana"/>
              <a:ea typeface="Verdana"/>
              <a:cs typeface="Calibri"/>
            </a:endParaRPr>
          </a:p>
          <a:p>
            <a:pPr algn="l" rtl="0">
              <a:buClr>
                <a:srgbClr val="404040"/>
              </a:buClr>
              <a:buSzPct val="100000"/>
            </a:pPr>
            <a:r>
              <a:rPr lang="es" sz="2100" b="0" i="0" u="none" baseline="0" dirty="0">
                <a:latin typeface="Verdana"/>
                <a:ea typeface="Verdana"/>
                <a:cs typeface="Verdana"/>
              </a:rPr>
              <a:t>Los cambios en el diseño y en las preguntas que se formulan hacen que sea una fuente de datos poco adecuada para hacer un seguimiento de los progresos en los ODS.</a:t>
            </a:r>
            <a:endParaRPr lang="es" sz="2100" dirty="0">
              <a:latin typeface="Verdana"/>
              <a:ea typeface="Verdana"/>
              <a:cs typeface="Calibri"/>
            </a:endParaRPr>
          </a:p>
          <a:p>
            <a:pPr algn="l" rtl="0">
              <a:buSzPct val="100000"/>
            </a:pPr>
            <a:r>
              <a:rPr lang="es" sz="2100" b="0" i="0" u="none" baseline="0" dirty="0">
                <a:effectLst/>
                <a:latin typeface="Verdana"/>
                <a:ea typeface="Times New Roman" panose="02020603050405020304" pitchFamily="18" charset="0"/>
                <a:cs typeface="Times New Roman"/>
              </a:rPr>
              <a:t>La muestra debe ser lo suficientemente grande como para proporcionar estimaciones estables de la población con discapacidad, lo que conlleva retos de diseño.</a:t>
            </a:r>
            <a:endParaRPr lang="es" sz="2100" dirty="0">
              <a:latin typeface="Verdana"/>
              <a:ea typeface="Verdana" panose="020B0604030504040204" pitchFamily="34" charset="0"/>
              <a:cs typeface="Times New Roman"/>
            </a:endParaRPr>
          </a:p>
          <a:p>
            <a:pPr algn="l" rtl="0">
              <a:buSzPct val="100000"/>
            </a:pPr>
            <a:endParaRPr lang="es" sz="3200" dirty="0"/>
          </a:p>
          <a:p>
            <a:pPr marL="0" indent="0" algn="l" rtl="0">
              <a:buSzPct val="100000"/>
              <a:buNone/>
            </a:pPr>
            <a:endParaRPr lang="es" sz="3200" dirty="0"/>
          </a:p>
          <a:p>
            <a:pPr algn="l" rtl="0">
              <a:buSzPct val="100000"/>
            </a:pPr>
            <a:endParaRPr lang="es" dirty="0"/>
          </a:p>
          <a:p>
            <a:pPr marL="457200" lvl="1" indent="0" algn="l" rtl="0">
              <a:buSzPct val="150000"/>
              <a:buNone/>
            </a:pPr>
            <a:endParaRPr lang="es" dirty="0"/>
          </a:p>
        </p:txBody>
      </p:sp>
      <p:sp>
        <p:nvSpPr>
          <p:cNvPr id="4" name="TextBox 3">
            <a:extLst>
              <a:ext uri="{FF2B5EF4-FFF2-40B4-BE49-F238E27FC236}">
                <a16:creationId xmlns:a16="http://schemas.microsoft.com/office/drawing/2014/main" id="{E9773889-163A-B9A3-911C-5DE5FDF3C597}"/>
              </a:ext>
            </a:extLst>
          </p:cNvPr>
          <p:cNvSpPr txBox="1"/>
          <p:nvPr/>
        </p:nvSpPr>
        <p:spPr>
          <a:xfrm>
            <a:off x="3200400" y="6332464"/>
            <a:ext cx="8505731"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0EB5EFF5-2FF2-4BBE-1189-7E0F4E4CD72A}"/>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s" sz="1000" dirty="0"/>
          </a:p>
        </p:txBody>
      </p:sp>
    </p:spTree>
    <p:extLst>
      <p:ext uri="{BB962C8B-B14F-4D97-AF65-F5344CB8AC3E}">
        <p14:creationId xmlns:p14="http://schemas.microsoft.com/office/powerpoint/2010/main" val="201264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E3C599-88BF-9DAE-8855-2EB85064734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065895" y="279315"/>
            <a:ext cx="11126105" cy="925513"/>
          </a:xfrm>
        </p:spPr>
        <p:txBody>
          <a:bodyPr>
            <a:normAutofit/>
          </a:bodyPr>
          <a:lstStyle/>
          <a:p>
            <a:pPr algn="l" rtl="0"/>
            <a:r>
              <a:rPr lang="es" sz="3200" b="1" i="0" u="none" baseline="0" dirty="0">
                <a:solidFill>
                  <a:srgbClr val="C00000"/>
                </a:solidFill>
                <a:latin typeface="Verdana"/>
                <a:ea typeface="Verdana"/>
                <a:cs typeface="Verdana"/>
              </a:rPr>
              <a:t>Sistemas de datos administrativos generales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32562" y="1266513"/>
            <a:ext cx="10681902" cy="5189061"/>
          </a:xfrm>
        </p:spPr>
        <p:txBody>
          <a:bodyPr vert="horz" lIns="91440" tIns="45720" rIns="91440" bIns="45720" rtlCol="0" anchor="t">
            <a:normAutofit/>
          </a:bodyPr>
          <a:lstStyle/>
          <a:p>
            <a:pPr marL="0" indent="0" algn="l" rtl="0">
              <a:buSzPct val="100000"/>
              <a:buNone/>
            </a:pPr>
            <a:r>
              <a:rPr lang="es" sz="1400" b="1" i="0" u="none" baseline="0">
                <a:latin typeface="Verdana"/>
                <a:ea typeface="+mn-lt"/>
                <a:cs typeface="+mn-lt"/>
              </a:rPr>
              <a:t>Definición: </a:t>
            </a:r>
            <a:r>
              <a:rPr lang="es" sz="1400" b="0" i="0" u="none" baseline="0">
                <a:latin typeface="Verdana"/>
                <a:ea typeface="+mn-lt"/>
                <a:cs typeface="+mn-lt"/>
              </a:rPr>
              <a:t>Los sistemas de datos administrativos son recogidas de datos realizadas por parte de instituciones pertenecientes al sector gubernamental, los cuales se recopilan y utilizan con fines administrativos tales como impuestos, prestaciones o servicios. Los datos administrativos son aquellos datos derivados de un sistema administrativo. La fuente de los datos son los registros administrativos de los participantes y no el contacto directo con estos, aunque la información incluida en los registros administrativos puede obtenerse directamente de los susodichos.</a:t>
            </a:r>
            <a:endParaRPr lang="es" sz="1400" dirty="0">
              <a:latin typeface="Verdana"/>
              <a:ea typeface="Verdana"/>
              <a:cs typeface="Calibri"/>
            </a:endParaRPr>
          </a:p>
          <a:p>
            <a:pPr marL="0" indent="0" algn="l" rtl="0">
              <a:buClr>
                <a:srgbClr val="404040"/>
              </a:buClr>
              <a:buSzPct val="100000"/>
              <a:buNone/>
            </a:pPr>
            <a:r>
              <a:rPr lang="es" sz="1400" b="1" i="0" u="none" baseline="0">
                <a:latin typeface="Verdana"/>
                <a:ea typeface="Verdana"/>
                <a:cs typeface="Calibri" panose="020F0502020204030204"/>
              </a:rPr>
              <a:t>Ventajas:</a:t>
            </a:r>
          </a:p>
          <a:p>
            <a:pPr algn="l" rtl="0">
              <a:buSzPct val="100000"/>
            </a:pPr>
            <a:r>
              <a:rPr lang="es" sz="1400" b="0" i="0" u="none" baseline="0">
                <a:latin typeface="Verdana"/>
                <a:ea typeface="Verdana"/>
                <a:cs typeface="Verdana"/>
              </a:rPr>
              <a:t>Fuente de información disponible para el desglose si los elementos que identifican a la población con discapacidad figuran en el sistema de datos. </a:t>
            </a:r>
          </a:p>
          <a:p>
            <a:pPr marL="0" indent="0" algn="l" rtl="0">
              <a:buClr>
                <a:srgbClr val="404040"/>
              </a:buClr>
              <a:buSzPct val="100000"/>
              <a:buNone/>
            </a:pPr>
            <a:endParaRPr lang="es" sz="1400" dirty="0">
              <a:latin typeface="Verdana"/>
              <a:ea typeface="+mn-lt"/>
              <a:cs typeface="+mn-lt"/>
            </a:endParaRPr>
          </a:p>
          <a:p>
            <a:pPr marL="0" indent="0" algn="l" rtl="0">
              <a:buClr>
                <a:srgbClr val="404040"/>
              </a:buClr>
              <a:buSzPct val="100000"/>
              <a:buNone/>
            </a:pPr>
            <a:r>
              <a:rPr lang="es" sz="1400" b="1" i="0" u="none" baseline="0">
                <a:latin typeface="Verdana"/>
                <a:ea typeface="Verdana"/>
                <a:cs typeface="Calibri"/>
              </a:rPr>
              <a:t>Limitaciones:</a:t>
            </a:r>
          </a:p>
          <a:p>
            <a:pPr algn="l" rtl="0">
              <a:buSzPct val="100000"/>
            </a:pPr>
            <a:r>
              <a:rPr lang="es" sz="1400" b="0" i="0" u="none" baseline="0">
                <a:latin typeface="Verdana"/>
                <a:ea typeface="Verdana"/>
                <a:cs typeface="Verdana"/>
              </a:rPr>
              <a:t>Brinda información sobre todas las personas atendidas por el programa del que se conservan los datos administrativos.</a:t>
            </a:r>
            <a:endParaRPr lang="es" sz="1400" dirty="0">
              <a:latin typeface="Verdana"/>
              <a:ea typeface="Verdana"/>
              <a:cs typeface="Calibri"/>
            </a:endParaRPr>
          </a:p>
          <a:p>
            <a:pPr algn="l" rtl="0">
              <a:buClr>
                <a:srgbClr val="404040"/>
              </a:buClr>
              <a:buSzPct val="100000"/>
            </a:pPr>
            <a:r>
              <a:rPr lang="es" sz="1400" b="0" i="0" u="none" baseline="0">
                <a:latin typeface="Verdana"/>
                <a:ea typeface="Verdana"/>
                <a:cs typeface="Verdana"/>
              </a:rPr>
              <a:t>Sin embargo, solo se incluye a aquellos que cumplan los criterios de admisibilidad pertinentes y, para muchos sistemas, a aquellos que decidan recibir servicios mediante dicho programa.</a:t>
            </a:r>
            <a:endParaRPr lang="es" sz="1400" dirty="0">
              <a:latin typeface="Verdana"/>
              <a:ea typeface="Verdana"/>
              <a:cs typeface="Calibri"/>
            </a:endParaRPr>
          </a:p>
          <a:p>
            <a:pPr algn="l" rtl="0">
              <a:buSzPct val="100000"/>
            </a:pPr>
            <a:r>
              <a:rPr lang="es" sz="1400" b="0" i="0" u="none" baseline="0">
                <a:latin typeface="Verdana"/>
                <a:ea typeface="Verdana"/>
                <a:cs typeface="Verdana"/>
              </a:rPr>
              <a:t>Existe la posibilidad de que el indicador de discapacidad utilizado por el programa no produzca datos de alta calidad o no aborde los aspectos de la discapacidad en cuestión.</a:t>
            </a:r>
          </a:p>
          <a:p>
            <a:pPr algn="l" rtl="0">
              <a:buSzPct val="100000"/>
            </a:pPr>
            <a:r>
              <a:rPr lang="es" sz="1400" b="0" i="0" u="none" baseline="0">
                <a:latin typeface="Verdana"/>
                <a:ea typeface="Verdana"/>
                <a:cs typeface="Verdana"/>
              </a:rPr>
              <a:t>La calidad de los datos puede ser un problema para todas las partidas de datos, pero especialmente para las que no sean necesarias para administrar el programa.  </a:t>
            </a:r>
          </a:p>
          <a:p>
            <a:pPr marL="0" indent="0" algn="l" rtl="0">
              <a:buNone/>
            </a:pPr>
            <a:endParaRPr lang="es" sz="1400" dirty="0"/>
          </a:p>
        </p:txBody>
      </p:sp>
      <p:sp>
        <p:nvSpPr>
          <p:cNvPr id="4" name="TextBox 3">
            <a:extLst>
              <a:ext uri="{FF2B5EF4-FFF2-40B4-BE49-F238E27FC236}">
                <a16:creationId xmlns:a16="http://schemas.microsoft.com/office/drawing/2014/main" id="{93783D5A-99B3-E33A-0636-2005B207CC0B}"/>
              </a:ext>
            </a:extLst>
          </p:cNvPr>
          <p:cNvSpPr txBox="1"/>
          <p:nvPr/>
        </p:nvSpPr>
        <p:spPr>
          <a:xfrm>
            <a:off x="3149642" y="6332464"/>
            <a:ext cx="8556489"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5</a:t>
            </a:r>
          </a:p>
          <a:p>
            <a:pPr algn="r" rtl="0"/>
            <a:endParaRPr lang="es" sz="1000" dirty="0"/>
          </a:p>
        </p:txBody>
      </p:sp>
      <p:sp>
        <p:nvSpPr>
          <p:cNvPr id="6" name="TextBox 5">
            <a:extLst>
              <a:ext uri="{FF2B5EF4-FFF2-40B4-BE49-F238E27FC236}">
                <a16:creationId xmlns:a16="http://schemas.microsoft.com/office/drawing/2014/main" id="{CFCAFBB2-8F18-7A23-F744-462FA56A894F}"/>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s" sz="1000" dirty="0"/>
          </a:p>
        </p:txBody>
      </p:sp>
    </p:spTree>
    <p:extLst>
      <p:ext uri="{BB962C8B-B14F-4D97-AF65-F5344CB8AC3E}">
        <p14:creationId xmlns:p14="http://schemas.microsoft.com/office/powerpoint/2010/main" val="2185933081"/>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3A5A4A228E2A945B387943220A99A75" ma:contentTypeVersion="17" ma:contentTypeDescription="Ein neues Dokument erstellen." ma:contentTypeScope="" ma:versionID="c52a0dc7e75411b042dc48bf5aa2a09a">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28a54bd8cf9684cc5f6e21ed74b47e37"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ADE4CB-FF67-45C3-927E-AE113A3CB17C}">
  <ds:schemaRefs>
    <ds:schemaRef ds:uri="http://schemas.microsoft.com/office/infopath/2007/PartnerControls"/>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737c2504-32d5-4e32-b846-d4f378d94766"/>
    <ds:schemaRef ds:uri="b1dd9fb2-4965-4efe-ab6a-5f74955b3cd5"/>
    <ds:schemaRef ds:uri="http://www.w3.org/XML/1998/namespace"/>
  </ds:schemaRefs>
</ds:datastoreItem>
</file>

<file path=customXml/itemProps2.xml><?xml version="1.0" encoding="utf-8"?>
<ds:datastoreItem xmlns:ds="http://schemas.openxmlformats.org/officeDocument/2006/customXml" ds:itemID="{AED548B1-1F1C-4762-B19B-5AEF367CBF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10269C-A25E-42AF-A07B-E48D09F132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0</TotalTime>
  <Words>2028</Words>
  <Application>Microsoft Office PowerPoint</Application>
  <PresentationFormat>Grand écran</PresentationFormat>
  <Paragraphs>149</Paragraphs>
  <Slides>18</Slides>
  <Notes>5</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18</vt:i4>
      </vt:variant>
    </vt:vector>
  </HeadingPairs>
  <TitlesOfParts>
    <vt:vector size="23" baseType="lpstr">
      <vt:lpstr>Arial</vt:lpstr>
      <vt:lpstr>Calibri</vt:lpstr>
      <vt:lpstr>Verdana</vt:lpstr>
      <vt:lpstr>Custom</vt:lpstr>
      <vt:lpstr>Custom</vt:lpstr>
      <vt:lpstr>Fuentes de datos sobre discapacidad, calidad y el papel de los servicios ambulatorios </vt:lpstr>
      <vt:lpstr>Visión general de la sesión </vt:lpstr>
      <vt:lpstr>Visión general de la sesión</vt:lpstr>
      <vt:lpstr>Fuentes de datos</vt:lpstr>
      <vt:lpstr>¿Dónde pueden obtenerse datos?</vt:lpstr>
      <vt:lpstr>Censo </vt:lpstr>
      <vt:lpstr>Encuestas que recogen datos sobre temas específicos</vt:lpstr>
      <vt:lpstr>Encuestas específicas sobre la discapacidad</vt:lpstr>
      <vt:lpstr>Sistemas de datos administrativos generales</vt:lpstr>
      <vt:lpstr>Sistemas de datos administrativos relacionados con la discapacidad</vt:lpstr>
      <vt:lpstr>Consejos clave para comprobar la calidad de los datos </vt:lpstr>
      <vt:lpstr>Comprobar la calidad de los datos  </vt:lpstr>
      <vt:lpstr>Recopilación de datos y servicios ambulatorios </vt:lpstr>
      <vt:lpstr>La CDPD y la participación de las personas con discapacidad y los servicios ambulatorios en los datos </vt:lpstr>
      <vt:lpstr>Formación de entrevistadores para los servicios ambulatorios </vt:lpstr>
      <vt:lpstr>Recolección de datos con personas con discapacidad</vt:lpstr>
      <vt:lpstr>Resumen de los puntos clave</vt:lpstr>
      <vt:lpstr>Fin de la sesión Por favor, cumplimenten las  Hojas de Reflexión individuales de esta sesión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Laura Defèche</cp:lastModifiedBy>
  <cp:revision>856</cp:revision>
  <dcterms:created xsi:type="dcterms:W3CDTF">2021-07-22T13:27:40Z</dcterms:created>
  <dcterms:modified xsi:type="dcterms:W3CDTF">2023-09-20T09:10:42Z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