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6" r:id="rId6"/>
    <p:sldId id="272" r:id="rId7"/>
    <p:sldId id="1037" r:id="rId8"/>
    <p:sldId id="277" r:id="rId9"/>
    <p:sldId id="744" r:id="rId10"/>
    <p:sldId id="1040" r:id="rId11"/>
    <p:sldId id="278" r:id="rId12"/>
    <p:sldId id="1039" r:id="rId13"/>
    <p:sldId id="280" r:id="rId14"/>
    <p:sldId id="281" r:id="rId15"/>
    <p:sldId id="1041" r:id="rId16"/>
    <p:sldId id="1042" r:id="rId17"/>
    <p:sldId id="1038" r:id="rId18"/>
    <p:sldId id="275" r:id="rId19"/>
    <p:sldId id="982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A3F904-C9F0-2B6F-29D2-36E4273853B8}" name="Amanda Willimott" initials="AW" userId="S::awillimott@cbm.org.au::a03815ee-9218-485d-8e31-93ad5312f63a" providerId="AD"/>
  <p188:author id="{907D0066-A7CF-A7EC-5C7D-44D24186931B}" name="Debbie Gallagher" initials="DG" userId="S::debbie.gallagher@cbm-global.org::f0676cfd-f613-49fb-935e-799b6c487e3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Madans" initials="JM" lastIdx="12" clrIdx="0">
    <p:extLst>
      <p:ext uri="{19B8F6BF-5375-455C-9EA6-DF929625EA0E}">
        <p15:presenceInfo xmlns:p15="http://schemas.microsoft.com/office/powerpoint/2012/main" userId="933cd1dea7d96209" providerId="Windows Live"/>
      </p:ext>
    </p:extLst>
  </p:cmAuthor>
  <p:cmAuthor id="2" name="E. M. Lockwood" initials="EML" lastIdx="1" clrIdx="1">
    <p:extLst>
      <p:ext uri="{19B8F6BF-5375-455C-9EA6-DF929625EA0E}">
        <p15:presenceInfo xmlns:p15="http://schemas.microsoft.com/office/powerpoint/2012/main" userId="b1666df3e4b844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6401"/>
  </p:normalViewPr>
  <p:slideViewPr>
    <p:cSldViewPr snapToGrid="0">
      <p:cViewPr varScale="1">
        <p:scale>
          <a:sx n="68" d="100"/>
          <a:sy n="68" d="100"/>
        </p:scale>
        <p:origin x="1162" y="53"/>
      </p:cViewPr>
      <p:guideLst/>
    </p:cSldViewPr>
  </p:slideViewPr>
  <p:outlineViewPr>
    <p:cViewPr>
      <p:scale>
        <a:sx n="33" d="100"/>
        <a:sy n="33" d="100"/>
      </p:scale>
      <p:origin x="0" y="-2256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8C75-C363-47E1-A407-6C532ADDDD69}" type="datetimeFigureOut">
              <a:rPr lang="en-AU" smtClean="0"/>
              <a:t>20/09/2023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1229-CD6C-4DD1-AF84-8FF673E1E786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9483-C752-3745-A074-858F36C64E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9BCC-58BB-5F41-89FF-EA8DA1D42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2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6131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4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55550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1C57D3D9-9800-4F22-BC13-FE54F38AF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F6025921-B5CE-4B57-9417-C2A4D0EA88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C4DD2BAD-6E54-4BF2-AE40-B428DF1D37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spcBef>
                <a:spcPct val="0"/>
              </a:spcBef>
            </a:pPr>
            <a:fld id="{F62541A1-EDF8-4153-AA13-4A74214EC002}" type="slidenum">
              <a:rPr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6</a:t>
            </a:fld>
            <a:endParaRPr lang="e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1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14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800257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17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34121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andscap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270" y="480156"/>
            <a:ext cx="11203460" cy="5179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15924" y="5793740"/>
            <a:ext cx="8960154" cy="590128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07337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ortrait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863700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99968" y="1642534"/>
            <a:ext cx="3070299" cy="4301067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8682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4465104"/>
            <a:ext cx="7353300" cy="81915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/>
              <a:t>Contact details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28381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1251" y="1752600"/>
            <a:ext cx="5232400" cy="42672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5AD8B6-6B6F-4437-AFFA-F2BF2E68E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1211-C552-4A15-A10D-D3A6A1D0947B}" type="datetime1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05F92B-63C1-4A25-91E7-6BA2BC737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WG-18 Rome, Italy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114AAEF-6179-400F-A740-2E280C9A5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82D7-CF16-4E17-8AD2-CE14347B7D7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1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3" y="1825625"/>
            <a:ext cx="5393267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32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3" cy="709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243601"/>
            <a:ext cx="4483348" cy="4933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02091" y="1243601"/>
            <a:ext cx="6552000" cy="4933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02091" y="6251793"/>
            <a:ext cx="6551999" cy="332423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5316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59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166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723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D85E-3CC4-4DDD-AF05-99EA9F3E26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41549"/>
            <a:ext cx="9144000" cy="1504242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52352"/>
            <a:ext cx="9144000" cy="50069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Session X.X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59240"/>
            <a:ext cx="9144000" cy="84166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en-US"/>
              <a:t>Country / date / presenter / etc.</a:t>
            </a:r>
            <a:endParaRPr lang="en-AU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 txBox="1">
            <a:spLocks/>
          </p:cNvSpPr>
          <p:nvPr userDrawn="1"/>
        </p:nvSpPr>
        <p:spPr>
          <a:xfrm>
            <a:off x="1524000" y="2226621"/>
            <a:ext cx="9144000" cy="8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659599"/>
            <a:ext cx="8128000" cy="3538802"/>
          </a:xfrm>
        </p:spPr>
        <p:txBody>
          <a:bodyPr>
            <a:normAutofit/>
          </a:bodyPr>
          <a:lstStyle>
            <a:lvl1pPr>
              <a:defRPr lang="en-AU" sz="4800" b="1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</a:pPr>
            <a:r>
              <a:rPr lang="en-US"/>
              <a:t>Section 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858892"/>
            <a:ext cx="8128000" cy="3140217"/>
          </a:xfrm>
        </p:spPr>
        <p:txBody>
          <a:bodyPr/>
          <a:lstStyle>
            <a:lvl1pPr algn="ctr"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Section 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10938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825625"/>
            <a:ext cx="109389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450667" y="63457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6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7" r:id="rId3"/>
    <p:sldLayoutId id="2147483678" r:id="rId4"/>
    <p:sldLayoutId id="2147483679" r:id="rId5"/>
    <p:sldLayoutId id="2147483699" r:id="rId6"/>
    <p:sldLayoutId id="2147483698" r:id="rId7"/>
    <p:sldLayoutId id="2147483675" r:id="rId8"/>
    <p:sldLayoutId id="2147483686" r:id="rId9"/>
    <p:sldLayoutId id="2147483689" r:id="rId10"/>
    <p:sldLayoutId id="2147483690" r:id="rId11"/>
    <p:sldLayoutId id="2147483688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F016BD-CB85-382F-BD2A-B9F86DDA9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46934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29003" y="2633327"/>
            <a:ext cx="8018231" cy="12553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Cómo abogar por </a:t>
            </a:r>
            <a:br>
              <a:rPr lang="es" b="1" i="0" u="none" baseline="0" dirty="0">
                <a:latin typeface="Verdana"/>
                <a:ea typeface="Verdana"/>
                <a:cs typeface="Verdana"/>
              </a:rPr>
            </a:br>
            <a:r>
              <a:rPr lang="es" b="1" i="0" u="none" baseline="0" dirty="0">
                <a:latin typeface="Verdana"/>
                <a:ea typeface="Verdana"/>
                <a:cs typeface="Verdana"/>
              </a:rPr>
              <a:t>unos datos mejores</a:t>
            </a:r>
            <a:r>
              <a:rPr lang="es" b="1" i="0" u="none" baseline="0" dirty="0"/>
              <a:t> </a:t>
            </a:r>
            <a:endParaRPr lang="es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8EB973A-44FC-26C8-51B8-247E7C90FE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9003" y="3686369"/>
            <a:ext cx="10683551" cy="841668"/>
          </a:xfrm>
        </p:spPr>
        <p:txBody>
          <a:bodyPr>
            <a:normAutofit/>
          </a:bodyPr>
          <a:lstStyle/>
          <a:p>
            <a:pPr algn="l" rtl="0"/>
            <a:r>
              <a:rPr lang="es" sz="18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EFFA04-916A-65B8-AF43-3077E4DF6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58" y="0"/>
            <a:ext cx="2120900" cy="1574800"/>
          </a:xfrm>
          <a:prstGeom prst="rect">
            <a:avLst/>
          </a:prstGeom>
        </p:spPr>
      </p:pic>
      <p:sp>
        <p:nvSpPr>
          <p:cNvPr id="15" name="Subtitle 6">
            <a:extLst>
              <a:ext uri="{FF2B5EF4-FFF2-40B4-BE49-F238E27FC236}">
                <a16:creationId xmlns:a16="http://schemas.microsoft.com/office/drawing/2014/main" id="{EFE48972-0591-7371-A576-0A5FFC95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387" y="286709"/>
            <a:ext cx="2908041" cy="500691"/>
          </a:xfrm>
        </p:spPr>
        <p:txBody>
          <a:bodyPr/>
          <a:lstStyle/>
          <a:p>
            <a:pPr rtl="0"/>
            <a:r>
              <a:rPr lang="es" b="0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</a:t>
            </a:r>
          </a:p>
        </p:txBody>
      </p:sp>
      <p:sp>
        <p:nvSpPr>
          <p:cNvPr id="17" name="Subtitle 6">
            <a:extLst>
              <a:ext uri="{FF2B5EF4-FFF2-40B4-BE49-F238E27FC236}">
                <a16:creationId xmlns:a16="http://schemas.microsoft.com/office/drawing/2014/main" id="{2A054D26-B7E1-F3A9-F95F-C61AE95AEB22}"/>
              </a:ext>
            </a:extLst>
          </p:cNvPr>
          <p:cNvSpPr txBox="1">
            <a:spLocks/>
          </p:cNvSpPr>
          <p:nvPr/>
        </p:nvSpPr>
        <p:spPr>
          <a:xfrm>
            <a:off x="796387" y="674433"/>
            <a:ext cx="2908041" cy="799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" sz="4800" b="1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pic>
        <p:nvPicPr>
          <p:cNvPr id="8" name="Picture 7" descr="CBM Global Disability Inclusion logo to the left of their Inclusion Advisory Group logo">
            <a:extLst>
              <a:ext uri="{FF2B5EF4-FFF2-40B4-BE49-F238E27FC236}">
                <a16:creationId xmlns:a16="http://schemas.microsoft.com/office/drawing/2014/main" id="{B81DFDC7-FA6E-8C4D-E7D5-A96A2AD37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68" y="5512080"/>
            <a:ext cx="2430319" cy="1105478"/>
          </a:xfrm>
          <a:prstGeom prst="rect">
            <a:avLst/>
          </a:prstGeom>
        </p:spPr>
      </p:pic>
      <p:pic>
        <p:nvPicPr>
          <p:cNvPr id="9" name="Picture 8" descr="UNFPA logo">
            <a:extLst>
              <a:ext uri="{FF2B5EF4-FFF2-40B4-BE49-F238E27FC236}">
                <a16:creationId xmlns:a16="http://schemas.microsoft.com/office/drawing/2014/main" id="{26CE1964-AC86-B9C1-4B2B-1C057DA209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831" y="5378758"/>
            <a:ext cx="2133600" cy="1435100"/>
          </a:xfrm>
          <a:prstGeom prst="rect">
            <a:avLst/>
          </a:prstGeom>
        </p:spPr>
      </p:pic>
      <p:pic>
        <p:nvPicPr>
          <p:cNvPr id="18" name="Picture 17" descr="Centre for Inclusive Policy logo">
            <a:extLst>
              <a:ext uri="{FF2B5EF4-FFF2-40B4-BE49-F238E27FC236}">
                <a16:creationId xmlns:a16="http://schemas.microsoft.com/office/drawing/2014/main" id="{52656EEF-F0CB-D517-AC48-42C0FED96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7451" y="5544866"/>
            <a:ext cx="1402160" cy="1088519"/>
          </a:xfrm>
          <a:prstGeom prst="rect">
            <a:avLst/>
          </a:prstGeom>
        </p:spPr>
      </p:pic>
      <p:pic>
        <p:nvPicPr>
          <p:cNvPr id="10" name="Picture 9" descr="International Disability Alliance logo">
            <a:extLst>
              <a:ext uri="{FF2B5EF4-FFF2-40B4-BE49-F238E27FC236}">
                <a16:creationId xmlns:a16="http://schemas.microsoft.com/office/drawing/2014/main" id="{83F9D27D-8AC7-AE6C-10E8-FF2E4124EC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1979" y="5536116"/>
            <a:ext cx="1960034" cy="1190594"/>
          </a:xfrm>
          <a:prstGeom prst="rect">
            <a:avLst/>
          </a:prstGeom>
        </p:spPr>
      </p:pic>
      <p:pic>
        <p:nvPicPr>
          <p:cNvPr id="11" name="Picture 10" descr="Stakeholder Group of Persons with Disabilities for Sustainable Development logo">
            <a:extLst>
              <a:ext uri="{FF2B5EF4-FFF2-40B4-BE49-F238E27FC236}">
                <a16:creationId xmlns:a16="http://schemas.microsoft.com/office/drawing/2014/main" id="{923C23CF-4C24-5422-68EE-5968442B84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0049" y="5597028"/>
            <a:ext cx="2836914" cy="99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DCF1FD-4071-A1A3-09C4-DE3C1320C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ABBDA0-D661-834E-83DF-BF7A4035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590" y="279315"/>
            <a:ext cx="10634134" cy="1325563"/>
          </a:xfrm>
        </p:spPr>
        <p:txBody>
          <a:bodyPr>
            <a:noAutofit/>
          </a:bodyPr>
          <a:lstStyle/>
          <a:p>
            <a:pPr algn="l" rtl="0"/>
            <a:r>
              <a:rPr lang="es" sz="3200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Ejemplo de recomendación de la CDPD para mejorar la recopilación de datos - Australia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A03E3-A76C-3C48-AC09-EC16167AD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761" y="1591355"/>
            <a:ext cx="10634134" cy="47411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sz="2300" b="1" i="0" u="none" baseline="0" dirty="0">
                <a:latin typeface="Verdana"/>
                <a:ea typeface="Verdana"/>
                <a:cs typeface="Verdana"/>
              </a:rPr>
              <a:t>Informe de la CDPD: </a:t>
            </a: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«Faltan datos nacionales desglosados por discapacidad en todos los niveles del sistema judicial penal, incluyendo datos sobre el número de personas “no aptas para declarar” que son internadas en prisiones y otros centros».</a:t>
            </a:r>
          </a:p>
          <a:p>
            <a:pPr algn="l" rtl="0">
              <a:buClr>
                <a:srgbClr val="3F8EC5"/>
              </a:buClr>
            </a:pPr>
            <a:r>
              <a:rPr lang="es" sz="2300" b="1" i="0" u="none" baseline="0" dirty="0">
                <a:latin typeface="Verdana"/>
                <a:ea typeface="Verdana"/>
                <a:cs typeface="Verdana"/>
              </a:rPr>
              <a:t>Recomendación del comité de la CDPD para abordar esta laguna: </a:t>
            </a: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Recopilar datos desglosados por discapacidad, edad, sexo, residencia y origen étnico en todos los niveles del sistema judicial penal, incluyendo el número de personas no aptas para declarar que son internadas en prisiones y otros centros.</a:t>
            </a:r>
          </a:p>
          <a:p>
            <a:pPr algn="l" rtl="0">
              <a:buClr>
                <a:srgbClr val="3F8EC5"/>
              </a:buClr>
            </a:pPr>
            <a:r>
              <a:rPr lang="es" sz="2300" b="1" i="0" u="none" baseline="0" dirty="0">
                <a:latin typeface="Verdana"/>
                <a:ea typeface="Verdana"/>
                <a:cs typeface="Verdana"/>
              </a:rPr>
              <a:t>Mensaje de promoción: </a:t>
            </a: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Los datos desglosados por discapacidad, edad, sexo, residencia y origen étnico son importantes para comprender a la población de personas internadas con discapacidad.</a:t>
            </a: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5DC88D-8DC7-D3E1-F33B-B21C56BC9A6B}"/>
              </a:ext>
            </a:extLst>
          </p:cNvPr>
          <p:cNvSpPr txBox="1"/>
          <p:nvPr/>
        </p:nvSpPr>
        <p:spPr>
          <a:xfrm>
            <a:off x="3138056" y="6332464"/>
            <a:ext cx="856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4038D3-A7C2-25D7-5E7E-F79825CEE53F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37758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86522A-D552-2D87-55CA-E373DA847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962B8-F41C-654C-9AF5-3BACB792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3" y="200152"/>
            <a:ext cx="10469998" cy="1346439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Datos e implementación de los 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B0D5-8979-F246-9FBB-9A0E22C16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6" y="1374285"/>
            <a:ext cx="10561563" cy="455262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+mn-lt"/>
                <a:cs typeface="+mn-lt"/>
              </a:rPr>
              <a:t>Faltan datos sobre discapacidad comparables a nivel internacional para medir los ODS. 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+mn-lt"/>
                <a:cs typeface="+mn-lt"/>
              </a:rPr>
              <a:t>Numerosos países no recopilan datos:</a:t>
            </a:r>
            <a:endParaRPr lang="es" b="1" dirty="0">
              <a:latin typeface="Verdana"/>
              <a:ea typeface="Verdana"/>
              <a:cs typeface="Calibri"/>
            </a:endParaRPr>
          </a:p>
          <a:p>
            <a:pPr lvl="1" algn="l" rtl="0">
              <a:buClr>
                <a:srgbClr val="3F8EC5"/>
              </a:buClr>
            </a:pPr>
            <a:r>
              <a:rPr lang="es" sz="2800" b="0" i="0" u="none" baseline="0">
                <a:latin typeface="Verdana"/>
                <a:ea typeface="Verdana"/>
                <a:cs typeface="Calibri"/>
              </a:rPr>
              <a:t>En los intervalos de tiempo adecuados.</a:t>
            </a:r>
          </a:p>
          <a:p>
            <a:pPr lvl="1" algn="l" rtl="0">
              <a:buClr>
                <a:srgbClr val="3F8EC5"/>
              </a:buClr>
            </a:pPr>
            <a:r>
              <a:rPr lang="es" sz="2800" b="0" i="0" u="none" baseline="0">
                <a:latin typeface="Verdana"/>
                <a:ea typeface="Verdana"/>
                <a:cs typeface="Calibri"/>
              </a:rPr>
              <a:t>Que cumplan con las normas de calidad aceptadas.</a:t>
            </a:r>
          </a:p>
          <a:p>
            <a:pPr lvl="1" algn="l" rtl="0">
              <a:buClr>
                <a:srgbClr val="3F8EC5"/>
              </a:buClr>
            </a:pPr>
            <a:r>
              <a:rPr lang="es" sz="2800" b="0" i="0" u="none" baseline="0">
                <a:latin typeface="Verdana"/>
                <a:ea typeface="Verdana"/>
                <a:cs typeface="Calibri"/>
              </a:rPr>
              <a:t>Que proporcionen información adecuada para supervisar la implementación de la CDPD y los ODS.</a:t>
            </a:r>
          </a:p>
          <a:p>
            <a:pPr marL="457200" lvl="1" indent="0" algn="l" rtl="0">
              <a:buClr>
                <a:srgbClr val="3F8EC5"/>
              </a:buClr>
              <a:buNone/>
            </a:pPr>
            <a:endParaRPr lang="es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30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falta de datos (comparables) incrementa la marginación y el consiguiente fracaso de los gobiernos a la hora de abordar las barreras y la discriminación a las que tienen que hacer frente las personas con discapacidad. </a:t>
            </a:r>
            <a:endParaRPr lang="es" sz="4300" b="1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l" rtl="0">
              <a:defRPr/>
            </a:pPr>
            <a:endParaRPr lang="es" altLang="en-US" dirty="0"/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DDC8E-7236-E8BA-AE6A-1174E4EDD70B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DDFEC-B7DD-0854-81C7-27DF36C8ECB0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1696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0D08C3-C4AD-5F3C-D293-F5E1274DE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962B8-F41C-654C-9AF5-3BACB792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704" y="195773"/>
            <a:ext cx="10651232" cy="1325563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Datos generados por los ciudadanos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B0D5-8979-F246-9FBB-9A0E22C16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6" y="1521336"/>
            <a:ext cx="104054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 rtl="0">
              <a:buClr>
                <a:srgbClr val="3F8EC5"/>
              </a:buClr>
              <a:defRPr/>
            </a:pPr>
            <a:r>
              <a:rPr lang="es" sz="2200" b="0" i="0" u="none" baseline="0" dirty="0">
                <a:latin typeface="Verdana"/>
                <a:ea typeface="Verdana"/>
                <a:cs typeface="Verdana"/>
              </a:rPr>
              <a:t>Los </a:t>
            </a:r>
            <a:r>
              <a:rPr lang="es" sz="2200" b="1" i="0" u="none" baseline="0" dirty="0">
                <a:latin typeface="Verdana"/>
                <a:ea typeface="Verdana"/>
                <a:cs typeface="Verdana"/>
              </a:rPr>
              <a:t>datos generados por los ciudadanos</a:t>
            </a:r>
            <a:r>
              <a:rPr lang="es" sz="2200" b="0" i="0" u="none" baseline="0" dirty="0">
                <a:latin typeface="Verdana"/>
                <a:ea typeface="Verdana"/>
                <a:cs typeface="Verdana"/>
              </a:rPr>
              <a:t> se reconocen cada vez más como un complemento de las estadísticas oficiales y para medir el progreso de los más rezagados en relación con los ODS.</a:t>
            </a:r>
            <a:endParaRPr lang="es" sz="2200" dirty="0">
              <a:latin typeface="Verdana"/>
              <a:ea typeface="Verdana"/>
              <a:cs typeface="Calibri" panose="020F0502020204030204" pitchFamily="34" charset="0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2200" b="0" i="0" u="none" baseline="0" dirty="0">
                <a:latin typeface="Verdana"/>
                <a:ea typeface="+mn-lt"/>
                <a:cs typeface="+mn-lt"/>
              </a:rPr>
              <a:t>Los datos generados por los ciudadanos o impulsados por la comunidad se definen como aquellos datos que los individuos, las comunidades o sus organizaciones producen a fin de supervisar, exigir o impulsar cambios directamente en cuestiones que les afectan.</a:t>
            </a:r>
          </a:p>
          <a:p>
            <a:pPr marL="457200" indent="-457200" algn="l" rtl="0">
              <a:buClr>
                <a:srgbClr val="3F8EC5"/>
              </a:buClr>
            </a:pPr>
            <a:r>
              <a:rPr lang="es" sz="2200" b="0" i="0" u="none" baseline="0" dirty="0">
                <a:latin typeface="Verdana"/>
                <a:ea typeface="+mn-lt"/>
                <a:cs typeface="+mn-lt"/>
              </a:rPr>
              <a:t>La colaboración «</a:t>
            </a:r>
            <a:r>
              <a:rPr lang="es" sz="2200" b="0" i="1" u="none" baseline="0" dirty="0">
                <a:latin typeface="Verdana"/>
                <a:ea typeface="+mn-lt"/>
                <a:cs typeface="+mn-lt"/>
              </a:rPr>
              <a:t>Leave No One Behind</a:t>
            </a:r>
            <a:r>
              <a:rPr lang="es" sz="2200" b="0" i="0" u="none" baseline="0" dirty="0">
                <a:latin typeface="Verdana"/>
                <a:ea typeface="+mn-lt"/>
                <a:cs typeface="+mn-lt"/>
              </a:rPr>
              <a:t>» (No dejar a nadie atrás, LNOB por sus siglas en inglés) muestra cómo trabajan las organizaciones de la sociedad civil para promover el reconocimiento de los datos impulsados por la comunidad al supervisar e influir para conseguir un cambio positivo. </a:t>
            </a:r>
          </a:p>
          <a:p>
            <a:pPr algn="l" rtl="0">
              <a:buClr>
                <a:srgbClr val="404040"/>
              </a:buClr>
            </a:pPr>
            <a:endParaRPr lang="es" sz="2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9C43B2-FECF-1FBB-1A0C-E93F2120D103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07452-50A9-A286-94CD-AB14B86913CC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679075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B20E71-DE47-53C0-63F3-17B5AD742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962B8-F41C-654C-9AF5-3BACB792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47" y="455185"/>
            <a:ext cx="11236882" cy="1127234"/>
          </a:xfrm>
        </p:spPr>
        <p:txBody>
          <a:bodyPr>
            <a:normAutofit/>
          </a:bodyPr>
          <a:lstStyle/>
          <a:p>
            <a:pPr algn="l" rtl="0"/>
            <a:r>
              <a:rPr lang="es" sz="3200" b="1" i="0" u="none" baseline="0" dirty="0">
                <a:solidFill>
                  <a:srgbClr val="C00000"/>
                </a:solidFill>
                <a:latin typeface="Verdana"/>
                <a:ea typeface="+mj-lt"/>
                <a:cs typeface="+mj-lt"/>
              </a:rPr>
              <a:t>Abogar por unos mejores datos en el Pacífico</a:t>
            </a:r>
            <a:endParaRPr lang="es" sz="3200" dirty="0">
              <a:solidFill>
                <a:srgbClr val="C00000"/>
              </a:solidFill>
              <a:latin typeface="Verdana"/>
              <a:ea typeface="Verdana"/>
            </a:endParaRPr>
          </a:p>
          <a:p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B0D5-8979-F246-9FBB-9A0E22C16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047" y="1245427"/>
            <a:ext cx="10825239" cy="54871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El Foro de la Discapacidad del Pacífico comparte las siguientes lecciones en torno a la promoción de los datos sobre discapacidad:</a:t>
            </a:r>
            <a:endParaRPr lang="es" altLang="en-US" sz="1900" dirty="0">
              <a:latin typeface="Verdana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Utilizar la CDPD y los ODS para impulsar mensajes de promoción sobre por qué los datos desglosados por discapacidad son importantes.</a:t>
            </a:r>
            <a:endParaRPr lang="es" sz="1900" dirty="0">
              <a:latin typeface="Verdana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Realizar conjuntamente procesos analíticos que refuercen los compromisos de las partes interesadas del gobierno con respecto a la inclusión de la discapacidad. </a:t>
            </a:r>
            <a:endParaRPr lang="es" altLang="en-US" sz="1900" dirty="0">
              <a:latin typeface="Verdana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Formar buenas asociaciones con las organizaciones que lleven a cabo este trabajo.</a:t>
            </a:r>
            <a:endParaRPr lang="es" altLang="en-US" sz="1900" dirty="0">
              <a:latin typeface="Verdana"/>
              <a:ea typeface="Verdana"/>
              <a:cs typeface="+mn-lt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Tener una visión a largo plazo.</a:t>
            </a:r>
            <a:endParaRPr lang="es" sz="1900" dirty="0">
              <a:latin typeface="Verdana"/>
              <a:ea typeface="+mn-lt"/>
              <a:cs typeface="+mn-lt"/>
            </a:endParaRPr>
          </a:p>
          <a:p>
            <a:pPr marL="457200" indent="-457200"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Continuar abogando porque se recopile otra información en las encuestas de población.</a:t>
            </a:r>
            <a:endParaRPr lang="es" sz="1900" dirty="0">
              <a:latin typeface="Verdana"/>
              <a:ea typeface="Verdana"/>
              <a:cs typeface="Calibri"/>
            </a:endParaRPr>
          </a:p>
          <a:p>
            <a:pPr marL="0" indent="0" algn="l" rtl="0">
              <a:buClr>
                <a:srgbClr val="3F8EC5"/>
              </a:buClr>
              <a:buNone/>
            </a:pPr>
            <a:endParaRPr lang="es" sz="1900" dirty="0">
              <a:latin typeface="Verdana"/>
              <a:ea typeface="Verdana"/>
              <a:cs typeface="Calibri"/>
            </a:endParaRPr>
          </a:p>
          <a:p>
            <a:pPr marL="0" indent="0" algn="l" rtl="0">
              <a:buClr>
                <a:srgbClr val="3F8EC5"/>
              </a:buClr>
              <a:buNone/>
            </a:pPr>
            <a:r>
              <a:rPr lang="es" sz="1900" b="0" i="0" u="none" baseline="0" dirty="0">
                <a:latin typeface="Verdana"/>
                <a:ea typeface="Verdana"/>
                <a:cs typeface="Calibri"/>
              </a:rPr>
              <a:t>Para más información, consultar el caso práctico en las herramientas de Promoción de Datos sobre Discapacidad.</a:t>
            </a:r>
          </a:p>
          <a:p>
            <a:pPr algn="l" rtl="0">
              <a:buClr>
                <a:srgbClr val="404040"/>
              </a:buClr>
            </a:pPr>
            <a:endParaRPr lang="es" sz="20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071D4-3371-356B-0334-96A70DB16C92}"/>
              </a:ext>
            </a:extLst>
          </p:cNvPr>
          <p:cNvSpPr txBox="1"/>
          <p:nvPr/>
        </p:nvSpPr>
        <p:spPr>
          <a:xfrm>
            <a:off x="3167970" y="6332464"/>
            <a:ext cx="853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2A8D2C-552C-4824-8A7C-9A4CD2E8D62F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70519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5528BA-CD98-3B01-282F-EB926960A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4150" y="2120148"/>
            <a:ext cx="9550400" cy="3140217"/>
          </a:xfrm>
        </p:spPr>
        <p:txBody>
          <a:bodyPr/>
          <a:lstStyle/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Cómo abogar por unos datos mejores utilizando la CDPD y los ODS.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275DA9-399D-98D1-558D-CDF7FE09DC62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6504F4-AC7E-9A18-9AEE-CE4CA4F08D83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4285349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F9C208-7943-0C08-F143-1ABA3C8CC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0E8AFB-4675-314A-9250-F4114036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6" y="326401"/>
            <a:ext cx="7825904" cy="1325563"/>
          </a:xfrm>
        </p:spPr>
        <p:txBody>
          <a:bodyPr>
            <a:normAutofit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Actividad</a:t>
            </a:r>
            <a:br>
              <a:rPr lang="es">
                <a:latin typeface="Verdana"/>
              </a:rPr>
            </a:br>
            <a:endParaRPr lang="e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B1ABEEB-D7E2-98F7-282E-62D57D7E5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6" y="1210370"/>
            <a:ext cx="10677677" cy="51003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s" sz="1800" b="0" i="0" u="none" baseline="0" dirty="0">
                <a:latin typeface="Verdana"/>
                <a:ea typeface="Verdana"/>
                <a:cs typeface="Verdana"/>
              </a:rPr>
              <a:t>¿</a:t>
            </a:r>
            <a:r>
              <a:rPr lang="es" sz="1800" b="0" i="0" u="none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Qué lagunas clave existen en los datos sobre discapacidad en su país?</a:t>
            </a:r>
          </a:p>
          <a:p>
            <a:pPr marL="0" indent="0" algn="l" rtl="0">
              <a:buNone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Parta de lo aprendido en sesiones anteriores y en esta, considerando, por ejemplo:</a:t>
            </a:r>
            <a:endParaRPr lang="es" sz="1800" dirty="0">
              <a:effectLst/>
              <a:latin typeface="Verdana"/>
              <a:ea typeface="Verdana"/>
              <a:cs typeface="Times New Roman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¿Hay fuentes de datos formales 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y de otro tipo?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¿Es posible identificar la población de personas con discapacidad?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¿Se incluye a las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personas 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con discapacidad en igual medida en los esfuerzos para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conseguir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los ODS (p. ej.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,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igualdad en las tasas de empleo o de educación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)?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En caso negativo,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 ¿existe 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información o datos que indiquen </a:t>
            </a:r>
            <a:r>
              <a:rPr lang="es" sz="1800" b="1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de qué manera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las</a:t>
            </a:r>
            <a:r>
              <a:rPr lang="es" sz="1800" b="0" i="1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personas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con discapacidad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están siendo dejadas atrás, o las barreras que lo causan?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¿Qué calidad y qué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fuentes 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tienen esos datos?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¿Qué preguntas se emplean en las fuentes de datos para identificar a las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personas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con discapacidad, y existen limitaciones en dichas preguntas?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¿Qué puede 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ser y ha sido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desglosado?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spcAft>
                <a:spcPts val="1200"/>
              </a:spcAft>
              <a:buFont typeface="+mj-lt"/>
              <a:buAutoNum type="arabicPeriod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¿Qué relación tiene esto con las principales preocupaciones y prioridades de los miembros de su servicio ambulatorio (p. ej., el empleo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)? </a:t>
            </a:r>
            <a:endParaRPr lang="es" sz="1800" dirty="0"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s" dirty="0"/>
          </a:p>
          <a:p>
            <a:pPr marL="0" indent="0" algn="l" rtl="0">
              <a:buNone/>
            </a:pPr>
            <a:endParaRPr lang="es" dirty="0"/>
          </a:p>
          <a:p>
            <a:pPr lvl="1" algn="l" rtl="0"/>
            <a:endParaRPr lang="es" dirty="0"/>
          </a:p>
          <a:p>
            <a:pPr marL="0" indent="0" algn="l" rtl="0">
              <a:buNone/>
            </a:pPr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158ED-A22A-9565-BA3B-2BD17EA34422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 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DCCFD4-1CFE-01F8-359F-940C54228024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27853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7D2029-341E-FC40-A901-7573AA81B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E119EA-1472-E14E-A812-E2502070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10" y="279315"/>
            <a:ext cx="8814490" cy="1325563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Resumen de los puntos clave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31398-C390-3F42-81D0-048A6080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10" y="1109535"/>
            <a:ext cx="10938934" cy="52229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l" rtl="0">
              <a:buNone/>
            </a:pPr>
            <a:endParaRPr lang="es" sz="3000" dirty="0"/>
          </a:p>
          <a:p>
            <a:pPr algn="l" rtl="0">
              <a:buClr>
                <a:srgbClr val="3F8EC5"/>
              </a:buClr>
            </a:pPr>
            <a:r>
              <a:rPr lang="es" sz="2600" b="0" i="0" u="none" baseline="0">
                <a:latin typeface="Verdana"/>
                <a:ea typeface="+mn-lt"/>
                <a:cs typeface="+mn-lt"/>
              </a:rPr>
              <a:t>La CDPD y la Agenda 2030 obligan a los países a recopilar y a desglosar los datos sobre discapacidad, pero aún existen importantes lagunas de datos que impiden implementar plenamente la CDPD y los ODS.</a:t>
            </a:r>
          </a:p>
          <a:p>
            <a:pPr algn="l" rtl="0">
              <a:buClr>
                <a:srgbClr val="3F8EC5"/>
              </a:buClr>
            </a:pPr>
            <a:r>
              <a:rPr lang="es" sz="2600" b="0" i="0" u="none" baseline="0">
                <a:latin typeface="Verdana"/>
                <a:ea typeface="Verdana"/>
                <a:cs typeface="Verdana"/>
              </a:rPr>
              <a:t>La falta de datos sobre las personas con discapacidad incrementa la marginación y resulta en un fracaso del gobierno a la hora de abordar las barreras y la discriminación a las que hacen frente las personas con discapacidad.</a:t>
            </a:r>
            <a:endParaRPr lang="es" sz="26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600" b="0" i="0" u="none" baseline="0">
                <a:latin typeface="Verdana"/>
                <a:ea typeface="Verdana"/>
                <a:cs typeface="Verdana"/>
              </a:rPr>
              <a:t>Los datos generados por los ciudadanos se reconocen cada vez más como un complemento de las estadísticas oficiales. </a:t>
            </a:r>
            <a:endParaRPr lang="es" sz="26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404040"/>
              </a:buClr>
            </a:pPr>
            <a:endParaRPr lang="es" sz="3000" dirty="0">
              <a:cs typeface="Calibri"/>
            </a:endParaRPr>
          </a:p>
          <a:p>
            <a:pPr marL="0" indent="0" algn="l" rtl="0">
              <a:buNone/>
            </a:pPr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4A2C9-DEA2-8C9E-DC1D-933E1F6FEB38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E346C-4E5B-2482-F918-40E2E878305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875034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D3A9-4F9F-39E9-E6A2-0994973A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8" name="Title 1" hidden="1">
            <a:extLst>
              <a:ext uri="{FF2B5EF4-FFF2-40B4-BE49-F238E27FC236}">
                <a16:creationId xmlns:a16="http://schemas.microsoft.com/office/drawing/2014/main" id="{7CE0C43E-7E77-B1F6-3C5F-12A352EF301E}"/>
              </a:ext>
            </a:extLst>
          </p:cNvPr>
          <p:cNvSpPr txBox="1">
            <a:spLocks/>
          </p:cNvSpPr>
          <p:nvPr/>
        </p:nvSpPr>
        <p:spPr>
          <a:xfrm>
            <a:off x="1352988" y="1487700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Fin de la sesión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Por favor, cumplimenten las </a:t>
            </a:r>
            <a:br>
              <a:rPr lang="es" sz="40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Hojas de Reflexión individuales de esta sesión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85D98-EA63-4672-1336-0A02CB05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70" y="1825027"/>
            <a:ext cx="10645419" cy="3140217"/>
          </a:xfrm>
        </p:spPr>
        <p:txBody>
          <a:bodyPr/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 la sesión</a:t>
            </a:r>
            <a:br>
              <a:rPr lang="es" sz="40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favor, cumplimenten </a:t>
            </a:r>
            <a:b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Hojas de Reflexión individuales de esta sesión</a:t>
            </a:r>
            <a:endParaRPr lang="es" sz="4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E42838-8DC0-82AD-5930-4C8FFEC2DA87}"/>
              </a:ext>
            </a:extLst>
          </p:cNvPr>
          <p:cNvSpPr txBox="1"/>
          <p:nvPr/>
        </p:nvSpPr>
        <p:spPr>
          <a:xfrm>
            <a:off x="3158836" y="6332464"/>
            <a:ext cx="854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7E9416-F469-0505-D616-18A7C4BA2D64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2375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23F055-7D5E-7EE3-00F6-99754395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6" name="Title 1" hidden="1">
            <a:extLst>
              <a:ext uri="{FF2B5EF4-FFF2-40B4-BE49-F238E27FC236}">
                <a16:creationId xmlns:a16="http://schemas.microsoft.com/office/drawing/2014/main" id="{E6C9DEC0-E607-695A-055A-2904E1204098}"/>
              </a:ext>
            </a:extLst>
          </p:cNvPr>
          <p:cNvSpPr txBox="1">
            <a:spLocks/>
          </p:cNvSpPr>
          <p:nvPr/>
        </p:nvSpPr>
        <p:spPr>
          <a:xfrm>
            <a:off x="1352990" y="1487700"/>
            <a:ext cx="8128000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617B5-5C84-DB8C-FED9-BDE5691D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7" y="1808093"/>
            <a:ext cx="9472660" cy="3140217"/>
          </a:xfrm>
        </p:spPr>
        <p:txBody>
          <a:bodyPr/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  <a:endParaRPr lang="e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3A749E-9FE3-6A19-C763-8CD758807826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3626E9-CE38-2562-CD32-7B5109410E1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87964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29E458-DFC8-2A8B-E64E-6A2ACDF66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808A47-7961-9145-92FB-547D3424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190" y="365125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Visión general de la sesión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11B2-0C14-344D-9DA2-8C1F5500B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97" y="1825625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 algn="l" rtl="0">
              <a:buNone/>
            </a:pPr>
            <a:r>
              <a:rPr lang="es" sz="3000" b="0" i="0" u="none" baseline="0">
                <a:latin typeface="Verdana"/>
                <a:ea typeface="Verdana"/>
                <a:cs typeface="Verdana"/>
              </a:rPr>
              <a:t>En esta sesión:</a:t>
            </a:r>
          </a:p>
          <a:p>
            <a:pPr marL="457200" lvl="1" indent="0" algn="l" rtl="0">
              <a:buNone/>
            </a:pPr>
            <a:endParaRPr lang="es" sz="3000" dirty="0">
              <a:latin typeface="Verdana"/>
              <a:ea typeface="Verdana"/>
            </a:endParaRPr>
          </a:p>
          <a:p>
            <a:pPr lvl="1" algn="l" rtl="0"/>
            <a:r>
              <a:rPr lang="es" sz="3000" b="0" i="0" u="none" baseline="0">
                <a:latin typeface="Verdana"/>
                <a:ea typeface="Verdana"/>
                <a:cs typeface="Verdana"/>
              </a:rPr>
              <a:t>Examinaremos qué datos son necesarios para supervisar los marcos globales, como determinar cuándo faltan estos datos; y</a:t>
            </a:r>
            <a:endParaRPr lang="es" sz="3000" dirty="0">
              <a:latin typeface="Verdana"/>
              <a:ea typeface="Verdana"/>
            </a:endParaRPr>
          </a:p>
          <a:p>
            <a:pPr lvl="1" algn="l" rtl="0"/>
            <a:r>
              <a:rPr lang="es" sz="3000" b="0" i="0" u="none" baseline="0">
                <a:latin typeface="Verdana"/>
                <a:ea typeface="Verdana"/>
                <a:cs typeface="Verdana"/>
              </a:rPr>
              <a:t>Elaboraremos un plan para abogar por unos datos mejores utilizando la CDPD y los ODS.</a:t>
            </a:r>
            <a:endParaRPr lang="es" sz="3000" dirty="0">
              <a:latin typeface="Verdana"/>
              <a:ea typeface="Verdana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76DF4B-25CD-5A5F-4852-6DF9209400F0}"/>
              </a:ext>
            </a:extLst>
          </p:cNvPr>
          <p:cNvSpPr txBox="1"/>
          <p:nvPr/>
        </p:nvSpPr>
        <p:spPr>
          <a:xfrm>
            <a:off x="3210792" y="6332464"/>
            <a:ext cx="849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FF3D8-CB6D-C468-D575-2D8FF929F93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00907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DC81F3-3F80-D1A2-9268-12F38CBF6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4150" y="2192721"/>
            <a:ext cx="8128000" cy="3140217"/>
          </a:xfrm>
        </p:spPr>
        <p:txBody>
          <a:bodyPr/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Cómo abogar por</a:t>
            </a:r>
            <a:br>
              <a:rPr lang="es" b="1" i="0" u="none" baseline="0" dirty="0">
                <a:latin typeface="Verdana"/>
                <a:ea typeface="Verdana"/>
                <a:cs typeface="Verdana"/>
              </a:rPr>
            </a:br>
            <a:r>
              <a:rPr lang="es" b="1" i="0" u="none" baseline="0" dirty="0">
                <a:latin typeface="Verdana"/>
                <a:ea typeface="Verdana"/>
                <a:cs typeface="Verdana"/>
              </a:rPr>
              <a:t>unos datos mejores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9B4C3B-679E-242F-4A70-DCC475F8904F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B7B87-FBD6-6463-6E38-37BED79B614A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57508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6EC929-648C-E208-7C3E-9B21F792A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39AA7E-08F8-694B-A316-58C55FDE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6" y="157998"/>
            <a:ext cx="10540616" cy="1335088"/>
          </a:xfrm>
        </p:spPr>
        <p:txBody>
          <a:bodyPr>
            <a:normAutofit/>
          </a:bodyPr>
          <a:lstStyle/>
          <a:p>
            <a:pPr algn="l" rtl="0"/>
            <a:r>
              <a:rPr lang="es" sz="3600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Requisitos para la recopilación de datos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5988-8A36-0C43-8402-ECD20C9E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6" y="1305150"/>
            <a:ext cx="10453065" cy="50558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b="1" i="0" u="none" baseline="0">
                <a:latin typeface="Verdana"/>
                <a:ea typeface="Verdana"/>
                <a:cs typeface="Verdana" panose="020B0604030504040204" pitchFamily="34" charset="0"/>
              </a:rPr>
              <a:t>Requisitos de la CDPD: </a:t>
            </a:r>
          </a:p>
          <a:p>
            <a:pPr lvl="1" algn="l" rtl="0">
              <a:buClr>
                <a:srgbClr val="3F8EC5"/>
              </a:buClr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El artículo 31 de la CDPD exige a los Estados Parte que recopilen datos sobre las personas con discapacidad.</a:t>
            </a:r>
            <a:endParaRPr lang="es" sz="2200" dirty="0">
              <a:latin typeface="Verdana"/>
              <a:ea typeface="+mn-lt"/>
              <a:cs typeface="+mn-lt"/>
            </a:endParaRPr>
          </a:p>
          <a:p>
            <a:pPr lvl="1" algn="l" rtl="0">
              <a:buClr>
                <a:srgbClr val="3F8EC5"/>
              </a:buClr>
            </a:pPr>
            <a:r>
              <a:rPr lang="es" sz="2200" b="0" i="0" u="none" baseline="0">
                <a:latin typeface="Verdana"/>
                <a:ea typeface="+mn-lt"/>
                <a:cs typeface="+mn-lt"/>
              </a:rPr>
              <a:t>CDPD Artículo 3: Principios Generales.</a:t>
            </a:r>
          </a:p>
          <a:p>
            <a:pPr lvl="1" algn="l" rtl="0">
              <a:buClr>
                <a:srgbClr val="3F8EC5"/>
              </a:buClr>
            </a:pPr>
            <a:r>
              <a:rPr lang="es" sz="2200" b="0" i="0" u="none" baseline="0">
                <a:latin typeface="Verdana"/>
                <a:ea typeface="+mn-lt"/>
                <a:cs typeface="+mn-lt"/>
              </a:rPr>
              <a:t>El artículo 4.3 de la CDPD exige que los Estados Parte consulten e impliquen activamente a personas con discapacidad, incluyendo a niños con discapacidad, a través de las organizaciones que las representan.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>
              <a:buClr>
                <a:srgbClr val="3F8EC5"/>
              </a:buClr>
            </a:pPr>
            <a:r>
              <a:rPr lang="es" b="1" i="0" u="none" baseline="0">
                <a:latin typeface="Verdana"/>
                <a:ea typeface="Verdana"/>
                <a:cs typeface="Verdana" panose="020B0604030504040204" pitchFamily="34" charset="0"/>
              </a:rPr>
              <a:t>Requisitos de la Agenda 2030 (ODS):</a:t>
            </a:r>
          </a:p>
          <a:p>
            <a:pPr lvl="1" algn="just" rtl="0"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 panose="020B0604030504040204" pitchFamily="34" charset="0"/>
              </a:rPr>
              <a:t>Los ODS incluyen 231 indicadores globales, 11 de los cuales tienen en cuenta la discapacidad específicamente.</a:t>
            </a:r>
          </a:p>
          <a:p>
            <a:pPr lvl="1" algn="just" rtl="0"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 panose="020B0604030504040204" pitchFamily="34" charset="0"/>
              </a:rPr>
              <a:t>Los ODS también recogen una recomendación general para que los países desglosen por discapacidad: véase</a:t>
            </a:r>
            <a:r>
              <a:rPr lang="es" sz="2000" b="0" i="0" u="none" baseline="0">
                <a:effectLst/>
                <a:latin typeface="Verdana"/>
                <a:ea typeface="Verdana"/>
                <a:cs typeface="Times New Roman"/>
              </a:rPr>
              <a:t> la Agenda 2030, apartados 48 y 57, así como el Objetivo 17.18.</a:t>
            </a:r>
            <a:endParaRPr lang="es" sz="2000" dirty="0">
              <a:latin typeface="Verdana"/>
              <a:ea typeface="Verdana"/>
              <a:cs typeface="Times New Roman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1B573-D572-2FA4-F804-E5819CD48122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642AC-08B6-5B0E-19F4-D8E38C9EDF7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68696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AA0A44-7B50-B65A-6C53-B1366B9AC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4577" name="Rectangle 2">
            <a:extLst>
              <a:ext uri="{FF2B5EF4-FFF2-40B4-BE49-F238E27FC236}">
                <a16:creationId xmlns:a16="http://schemas.microsoft.com/office/drawing/2014/main" id="{528D6DDE-0F51-4646-9937-8ECA390D7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5779" y="337373"/>
            <a:ext cx="10668000" cy="995595"/>
          </a:xfrm>
        </p:spPr>
        <p:txBody>
          <a:bodyPr>
            <a:noAutofit/>
          </a:bodyPr>
          <a:lstStyle/>
          <a:p>
            <a:pPr algn="l" rtl="0">
              <a:spcAft>
                <a:spcPts val="1200"/>
              </a:spcAft>
            </a:pPr>
            <a:r>
              <a:rPr lang="es" sz="2600" b="1" i="0" u="none" baseline="0" dirty="0">
                <a:solidFill>
                  <a:srgbClr val="C00000"/>
                </a:solidFill>
                <a:effectLst/>
                <a:latin typeface="Verdana"/>
                <a:ea typeface="Verdana"/>
                <a:cs typeface="Times New Roman"/>
              </a:rPr>
              <a:t>El desglose nos ayuda a determinar si se están </a:t>
            </a:r>
            <a:r>
              <a:rPr lang="es" sz="2600" i="0" u="none" baseline="0" dirty="0">
                <a:solidFill>
                  <a:srgbClr val="C00000"/>
                </a:solidFill>
                <a:effectLst/>
                <a:latin typeface="Verdana"/>
                <a:ea typeface="Verdana"/>
                <a:cs typeface="Times New Roman"/>
              </a:rPr>
              <a:t>cumpliendo los objetivos de la CDPD y los ODS por igual</a:t>
            </a:r>
            <a:endParaRPr lang="es" sz="2600" dirty="0">
              <a:solidFill>
                <a:srgbClr val="C00000"/>
              </a:solidFill>
              <a:effectLst/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A5A4C4EC-CCAE-4DD9-BF22-F3E5889D1D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25779" y="1223433"/>
            <a:ext cx="5232400" cy="441113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l" rtl="0">
              <a:buClr>
                <a:schemeClr val="tx1"/>
              </a:buClr>
              <a:buSzPct val="100000"/>
              <a:buNone/>
            </a:pPr>
            <a:endParaRPr lang="es" altLang="en-US" dirty="0"/>
          </a:p>
          <a:p>
            <a:pPr marL="347345" indent="-347345" algn="l" rtl="0">
              <a:buClr>
                <a:srgbClr val="3F8EC5"/>
              </a:buClr>
              <a:buSzPct val="100000"/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Si las barras están a la misma altura, habremos cumplido los objetivos de igualdad e inclusión. </a:t>
            </a:r>
            <a:endParaRPr lang="es" altLang="en-US" dirty="0">
              <a:latin typeface="Verdana"/>
              <a:ea typeface="Verdana"/>
              <a:cs typeface="Calibri" panose="020F0502020204030204"/>
            </a:endParaRPr>
          </a:p>
          <a:p>
            <a:pPr marL="347345" indent="-347345" algn="l" rtl="0">
              <a:buClr>
                <a:srgbClr val="3F8EC5"/>
              </a:buClr>
              <a:buSzPct val="100000"/>
            </a:pPr>
            <a:endParaRPr lang="es" altLang="en-US" dirty="0">
              <a:latin typeface="Verdana"/>
              <a:ea typeface="Verdana"/>
            </a:endParaRPr>
          </a:p>
          <a:p>
            <a:pPr marL="347345" indent="-347345" algn="l" rtl="0">
              <a:buClr>
                <a:srgbClr val="3F8EC5"/>
              </a:buClr>
              <a:buSzPct val="100000"/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Si las barras no están a la misma altura, no habremos cumplido los objetivos y habrá que continuar trabajando para abordar la desigualdad. </a:t>
            </a:r>
            <a:endParaRPr lang="es" altLang="en-US" dirty="0">
              <a:latin typeface="Verdana"/>
              <a:ea typeface="Verdana"/>
              <a:cs typeface="Calibri"/>
            </a:endParaRPr>
          </a:p>
          <a:p>
            <a:pPr marL="347345" indent="-347345" algn="l" rtl="0">
              <a:buClr>
                <a:schemeClr val="tx1"/>
              </a:buClr>
              <a:buSzPct val="150000"/>
            </a:pPr>
            <a:endParaRPr lang="es" altLang="en-US" dirty="0">
              <a:cs typeface="Calibri"/>
            </a:endParaRPr>
          </a:p>
        </p:txBody>
      </p:sp>
      <p:graphicFrame>
        <p:nvGraphicFramePr>
          <p:cNvPr id="6" name="Object 4" descr="% Employed&#10;&#10;A bar graph with the percentage of persons employed with disabilities around 30% as compared to those without disabilities ( around 80%)">
            <a:extLst>
              <a:ext uri="{FF2B5EF4-FFF2-40B4-BE49-F238E27FC236}">
                <a16:creationId xmlns:a16="http://schemas.microsoft.com/office/drawing/2014/main" id="{CED334CD-DCCB-BA4A-AD9F-8AA14DD5F6AC}"/>
              </a:ext>
            </a:extLst>
          </p:cNvPr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04300429"/>
              </p:ext>
            </p:extLst>
          </p:nvPr>
        </p:nvGraphicFramePr>
        <p:xfrm>
          <a:off x="7228141" y="1585031"/>
          <a:ext cx="4197626" cy="4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4597400" imgH="4089400" progId="Excel.Chart.8">
                  <p:embed/>
                </p:oleObj>
              </mc:Choice>
              <mc:Fallback>
                <p:oleObj name="Chart" r:id="rId4" imgW="4597400" imgH="4089400" progId="Excel.Chart.8">
                  <p:embed/>
                  <p:pic>
                    <p:nvPicPr>
                      <p:cNvPr id="6" name="Object 4" descr="% Employed&#10;&#10;A bar graph with the percentage of persons employed with disabilities around 30% as compared to those without disabilities ( around 80%)">
                        <a:extLst>
                          <a:ext uri="{FF2B5EF4-FFF2-40B4-BE49-F238E27FC236}">
                            <a16:creationId xmlns:a16="http://schemas.microsoft.com/office/drawing/2014/main" id="{CED334CD-DCCB-BA4A-AD9F-8AA14DD5F6AC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141" y="1585031"/>
                        <a:ext cx="4197626" cy="411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A783ABF-D89E-8B35-7A68-56D8E1C0244C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E6326-FD51-21F3-AEC2-807E41C9CA6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s" sz="10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C1B6BF6-8604-88BF-D6A9-938AB214B5D4}"/>
              </a:ext>
            </a:extLst>
          </p:cNvPr>
          <p:cNvSpPr txBox="1"/>
          <p:nvPr/>
        </p:nvSpPr>
        <p:spPr>
          <a:xfrm rot="16200000">
            <a:off x="6070027" y="2928069"/>
            <a:ext cx="27830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s" sz="1600" b="1" i="0" u="none" baseline="0"/>
              <a:t>Proporción empleada (%)</a:t>
            </a:r>
            <a:endParaRPr lang="es" sz="16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F432C3-5CCF-F256-F68A-0E839CE7E7DB}"/>
              </a:ext>
            </a:extLst>
          </p:cNvPr>
          <p:cNvSpPr txBox="1"/>
          <p:nvPr/>
        </p:nvSpPr>
        <p:spPr>
          <a:xfrm>
            <a:off x="8121461" y="5049791"/>
            <a:ext cx="16521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s" sz="1600" b="1" i="0" u="none" baseline="0"/>
              <a:t>Personas sin discapacidad</a:t>
            </a:r>
            <a:endParaRPr lang="es" sz="16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7B2956-CE9A-CF00-BE7A-EB8E208C74C1}"/>
              </a:ext>
            </a:extLst>
          </p:cNvPr>
          <p:cNvSpPr txBox="1"/>
          <p:nvPr/>
        </p:nvSpPr>
        <p:spPr>
          <a:xfrm>
            <a:off x="9773614" y="5049791"/>
            <a:ext cx="16521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s" sz="1600" b="1" i="0" u="none" baseline="0"/>
              <a:t>Personas con discapacidad</a:t>
            </a:r>
            <a:endParaRPr lang="es" sz="1600" b="1" dirty="0"/>
          </a:p>
        </p:txBody>
      </p:sp>
    </p:spTree>
    <p:extLst>
      <p:ext uri="{BB962C8B-B14F-4D97-AF65-F5344CB8AC3E}">
        <p14:creationId xmlns:p14="http://schemas.microsoft.com/office/powerpoint/2010/main" val="52188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913799-8465-71CE-4304-DEFCAAFD3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E68697-985D-D847-8ACD-050C7746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437" y="279315"/>
            <a:ext cx="10475030" cy="1022850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¿Por qué hay lagunas en los datos sobre discapacidad?</a:t>
            </a:r>
            <a:endParaRPr lang="es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CFEB-FD31-0F4F-A38B-278491BD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020" y="1309589"/>
            <a:ext cx="10541111" cy="5222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+mn-lt"/>
                <a:cs typeface="+mn-lt"/>
              </a:rPr>
              <a:t>Barreras de actitud por parte de los funcionarios a todos los niveles.</a:t>
            </a:r>
            <a:endParaRPr lang="es" sz="20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+mn-lt"/>
                <a:cs typeface="+mn-lt"/>
              </a:rPr>
              <a:t>Falta de formación y concienciación sobre la discapacidad entre las oficinas nacionales de estadística.</a:t>
            </a: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Falta de voluntad política de los gobiernos.</a:t>
            </a: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Los datos sobre discapacidad pueden perderse al estar repartidos entre distintos departamentos gubernamentales.</a:t>
            </a: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Solución: </a:t>
            </a:r>
          </a:p>
          <a:p>
            <a:pPr lvl="1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Las oficinas nacionales de estadística necesitan más capacidad, concienciación y apoyo para recopilar datos sobre discapacidad.  Existen recursos para brindar apoyo al respecto.</a:t>
            </a:r>
          </a:p>
          <a:p>
            <a:pPr lvl="1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Debe exigirse que se recopilen datos sobre discapacidad en todos los ministerios. </a:t>
            </a:r>
          </a:p>
          <a:p>
            <a:pPr lvl="1" algn="l" rtl="0">
              <a:buClr>
                <a:srgbClr val="3F8EC5"/>
              </a:buClr>
            </a:pPr>
            <a:r>
              <a:rPr lang="es" sz="2000" b="1" i="0" u="none" baseline="0" dirty="0">
                <a:latin typeface="Verdana"/>
                <a:ea typeface="Verdana"/>
                <a:cs typeface="Times New Roman"/>
              </a:rPr>
              <a:t>La CDPD y los ODS pueden ser marcos útiles a la hora de abogar por una mejor recopilación de datos.</a:t>
            </a:r>
            <a:endParaRPr lang="es" sz="2000" b="1" dirty="0">
              <a:latin typeface="Verdana"/>
              <a:ea typeface="Verdana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730ED9-27B2-371F-5FDA-A5CC28F5841F}"/>
              </a:ext>
            </a:extLst>
          </p:cNvPr>
          <p:cNvSpPr txBox="1"/>
          <p:nvPr/>
        </p:nvSpPr>
        <p:spPr>
          <a:xfrm>
            <a:off x="3183944" y="6332464"/>
            <a:ext cx="852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D79EED-C8EB-F0BD-D6E0-E9FEFC7AA40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82670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2F740-CB42-A2BC-DFD8-36A380A0B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E68697-985D-D847-8ACD-050C7746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978" y="385967"/>
            <a:ext cx="10562651" cy="1075042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Implementación de la CDPD y recopilación de datos</a:t>
            </a:r>
            <a:endParaRPr lang="es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CFEB-FD31-0F4F-A38B-278491BD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10" y="1635070"/>
            <a:ext cx="10323401" cy="5222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2100" b="0" i="0" u="none" baseline="0" dirty="0">
                <a:latin typeface="Verdana"/>
                <a:ea typeface="Verdana"/>
                <a:cs typeface="Calibri"/>
              </a:rPr>
              <a:t>¿Qué está haciendo su gobierno para recopilar datos de la forma que obliga la CDPD?</a:t>
            </a: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Calibri"/>
              </a:rPr>
              <a:t>Solicite datos sobre las personas con discapacidades a la Oficina Nacional de Estadística. </a:t>
            </a:r>
            <a:endParaRPr lang="es" sz="2100" dirty="0">
              <a:latin typeface="Verdana"/>
              <a:ea typeface="Verdana"/>
              <a:cs typeface="Calibri" panose="020F0502020204030204" pitchFamily="34" charset="0"/>
            </a:endParaRP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Calibri"/>
              </a:rPr>
              <a:t>Consulte los tipos de datos recopilados o desglosados por discapacidad de conformidad con la CDPD y el marco global de indicadores de los ODS.</a:t>
            </a: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Calibri"/>
              </a:rPr>
              <a:t>Consulte de qué manera se difunden los archivos de datos y qué informes se elaboran como parte de una serie o como informes especiales.</a:t>
            </a: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Calibri"/>
              </a:rPr>
              <a:t>Examine las instituciones de investigación financiadas por el gobierno para averiguar si publican informes que incluyan datos sobre las personas con discapacidad. </a:t>
            </a:r>
          </a:p>
          <a:p>
            <a:endParaRPr lang="es" dirty="0">
              <a:latin typeface="Verdana"/>
              <a:ea typeface="Verdana"/>
              <a:cs typeface="Calibri" panose="020F0502020204030204" pitchFamily="34" charset="0"/>
            </a:endParaRPr>
          </a:p>
          <a:p>
            <a:endParaRPr lang="e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54E973-2BD0-3377-017F-0ADE05094390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8BB148-2C97-D9CE-81C7-04BE905346F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93882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41FFB4-5E36-0282-78C9-8233AAD4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E68697-985D-D847-8ACD-050C7746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10" y="279315"/>
            <a:ext cx="100053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Informes de la CDPD y datos</a:t>
            </a:r>
            <a:endParaRPr lang="es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CFEB-FD31-0F4F-A38B-278491BD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11" y="1635070"/>
            <a:ext cx="10005304" cy="5222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2400" b="0" i="0" u="none" baseline="0">
                <a:latin typeface="Verdana"/>
                <a:ea typeface="Verdana"/>
                <a:cs typeface="Calibri"/>
              </a:rPr>
              <a:t>¿incluyen datos los informes de la CDPD?</a:t>
            </a:r>
          </a:p>
          <a:p>
            <a:pPr algn="l" rtl="0">
              <a:buClr>
                <a:srgbClr val="3F8EC5"/>
              </a:buClr>
            </a:pPr>
            <a:r>
              <a:rPr lang="es" sz="2400" b="0" i="0" u="none" baseline="0">
                <a:latin typeface="Verdana"/>
                <a:ea typeface="Verdana"/>
                <a:cs typeface="Calibri"/>
              </a:rPr>
              <a:t>Compruebe si se incluyen datos en el informe del gobierno al comité de la CDPD, </a:t>
            </a:r>
            <a:r>
              <a:rPr lang="es" sz="2400" b="0" i="0" u="none" baseline="0">
                <a:latin typeface="Verdana"/>
                <a:ea typeface="+mn-lt"/>
                <a:cs typeface="+mn-lt"/>
              </a:rPr>
              <a:t>así como en los informes sombra realizados por los servicios ambulatorios.</a:t>
            </a:r>
          </a:p>
          <a:p>
            <a:pPr algn="l" rtl="0">
              <a:buClr>
                <a:srgbClr val="3F8EC5"/>
              </a:buClr>
            </a:pPr>
            <a:r>
              <a:rPr lang="es" sz="2400" b="0" i="0" u="none" baseline="0">
                <a:latin typeface="Verdana"/>
                <a:ea typeface="Verdana"/>
                <a:cs typeface="Calibri"/>
              </a:rPr>
              <a:t>Siga los debates del comité de la CDPD sobre el informe de su país y compruebe si se incluyen recomendaciones acerca de los datos sobre discapacidad.</a:t>
            </a:r>
          </a:p>
          <a:p>
            <a:pPr algn="l" rtl="0">
              <a:buClr>
                <a:srgbClr val="3F8EC5"/>
              </a:buClr>
            </a:pPr>
            <a:r>
              <a:rPr lang="es" sz="2400" b="0" i="0" u="none" baseline="0">
                <a:latin typeface="Verdana"/>
                <a:ea typeface="Verdana"/>
                <a:cs typeface="Calibri"/>
              </a:rPr>
              <a:t>Formule mensajes de promoción utilizando las recomendaciones del Comité de la CDPD sobre los datos y otros ámbitos relacionados.</a:t>
            </a:r>
            <a:endParaRPr lang="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0F544A-78CC-9C3D-1DF0-18647148502F}"/>
              </a:ext>
            </a:extLst>
          </p:cNvPr>
          <p:cNvSpPr txBox="1"/>
          <p:nvPr/>
        </p:nvSpPr>
        <p:spPr>
          <a:xfrm>
            <a:off x="3138056" y="6332464"/>
            <a:ext cx="856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656833-0AA8-A525-6131-26383607B0E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0617516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PD">
      <a:dk1>
        <a:sysClr val="windowText" lastClr="000000"/>
      </a:dk1>
      <a:lt1>
        <a:sysClr val="window" lastClr="FFFFFF"/>
      </a:lt1>
      <a:dk2>
        <a:srgbClr val="003C5C"/>
      </a:dk2>
      <a:lt2>
        <a:srgbClr val="E7E6E6"/>
      </a:lt2>
      <a:accent1>
        <a:srgbClr val="36A9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226B8C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.potx" id="{8F65D573-0869-4E80-BB1B-DD8D26184BE8}" vid="{C80E03D5-9B74-4F63-AD42-3ADF54434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A5A4A228E2A945B387943220A99A75" ma:contentTypeVersion="17" ma:contentTypeDescription="Create a new document." ma:contentTypeScope="" ma:versionID="0a00de78f5bed246f89f6d8ad9fffedc">
  <xsd:schema xmlns:xsd="http://www.w3.org/2001/XMLSchema" xmlns:xs="http://www.w3.org/2001/XMLSchema" xmlns:p="http://schemas.microsoft.com/office/2006/metadata/properties" xmlns:ns2="b1dd9fb2-4965-4efe-ab6a-5f74955b3cd5" xmlns:ns3="737c2504-32d5-4e32-b846-d4f378d94766" targetNamespace="http://schemas.microsoft.com/office/2006/metadata/properties" ma:root="true" ma:fieldsID="720f109b9b8f81415ce091e28dec1ed3" ns2:_="" ns3:_="">
    <xsd:import namespace="b1dd9fb2-4965-4efe-ab6a-5f74955b3cd5"/>
    <xsd:import namespace="737c2504-32d5-4e32-b846-d4f378d94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d9fb2-4965-4efe-ab6a-5f74955b3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a690f9-60e4-4b3b-90eb-0bcc63f22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c2504-32d5-4e32-b846-d4f378d947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07f30-4b12-4c72-8954-06a5479da043}" ma:internalName="TaxCatchAll" ma:showField="CatchAllData" ma:web="737c2504-32d5-4e32-b846-d4f378d94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7c2504-32d5-4e32-b846-d4f378d94766" xsi:nil="true"/>
    <lcf76f155ced4ddcb4097134ff3c332f xmlns="b1dd9fb2-4965-4efe-ab6a-5f74955b3cd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49E41C-1D87-48D5-B8DD-A7A547F3E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dd9fb2-4965-4efe-ab6a-5f74955b3cd5"/>
    <ds:schemaRef ds:uri="737c2504-32d5-4e32-b846-d4f378d94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10269C-A25E-42AF-A07B-E48D09F13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ADE4CB-FF67-45C3-927E-AE113A3CB17C}">
  <ds:schemaRefs>
    <ds:schemaRef ds:uri="http://purl.org/dc/dcmitype/"/>
    <ds:schemaRef ds:uri="b1dd9fb2-4965-4efe-ab6a-5f74955b3cd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37c2504-32d5-4e32-b846-d4f378d9476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</Template>
  <TotalTime>0</TotalTime>
  <Words>1733</Words>
  <Application>Microsoft Office PowerPoint</Application>
  <PresentationFormat>Grand écran</PresentationFormat>
  <Paragraphs>133</Paragraphs>
  <Slides>17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Verdana</vt:lpstr>
      <vt:lpstr>Custom</vt:lpstr>
      <vt:lpstr>Chart</vt:lpstr>
      <vt:lpstr>Cómo abogar por  unos datos mejores </vt:lpstr>
      <vt:lpstr>Visión general de la sesión </vt:lpstr>
      <vt:lpstr>Visión general de la sesión</vt:lpstr>
      <vt:lpstr>Cómo abogar por unos datos mejores</vt:lpstr>
      <vt:lpstr>Requisitos para la recopilación de datos</vt:lpstr>
      <vt:lpstr>El desglose nos ayuda a determinar si se están cumpliendo los objetivos de la CDPD y los ODS por igual</vt:lpstr>
      <vt:lpstr>¿Por qué hay lagunas en los datos sobre discapacidad?</vt:lpstr>
      <vt:lpstr>Implementación de la CDPD y recopilación de datos</vt:lpstr>
      <vt:lpstr>Informes de la CDPD y datos</vt:lpstr>
      <vt:lpstr>Ejemplo de recomendación de la CDPD para mejorar la recopilación de datos - Australia</vt:lpstr>
      <vt:lpstr>Datos e implementación de los ODS</vt:lpstr>
      <vt:lpstr>Datos generados por los ciudadanos </vt:lpstr>
      <vt:lpstr>Abogar por unos mejores datos en el Pacífico </vt:lpstr>
      <vt:lpstr>Cómo abogar por unos datos mejores utilizando la CDPD y los ODS.</vt:lpstr>
      <vt:lpstr>Actividad </vt:lpstr>
      <vt:lpstr>Resumen de los puntos clave</vt:lpstr>
      <vt:lpstr>Fin de la sesión Por favor, cumplimenten  las Hojas de Reflexión individuales de esta sesión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authors</dc:title>
  <dc:creator>E. M. Lockwood</dc:creator>
  <cp:lastModifiedBy>Laura Defèche</cp:lastModifiedBy>
  <cp:revision>251</cp:revision>
  <dcterms:created xsi:type="dcterms:W3CDTF">2021-07-14T18:13:39Z</dcterms:created>
  <dcterms:modified xsi:type="dcterms:W3CDTF">2023-09-20T09:10:56Z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0x01010043A5A4A228E2A945B387943220A99A75</vt:lpwstr>
  </property>
  <property fmtid="{D5CDD505-2E9C-101B-9397-08002B2CF9AE}" pid="3" name="MediaServiceImageTags">
    <vt:lpwstr/>
  </property>
</Properties>
</file>