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27"/>
  </p:notesMasterIdLst>
  <p:handoutMasterIdLst>
    <p:handoutMasterId r:id="rId28"/>
  </p:handoutMasterIdLst>
  <p:sldIdLst>
    <p:sldId id="256" r:id="rId5"/>
    <p:sldId id="266" r:id="rId6"/>
    <p:sldId id="272" r:id="rId7"/>
    <p:sldId id="293" r:id="rId8"/>
    <p:sldId id="277" r:id="rId9"/>
    <p:sldId id="278" r:id="rId10"/>
    <p:sldId id="289" r:id="rId11"/>
    <p:sldId id="288" r:id="rId12"/>
    <p:sldId id="287" r:id="rId13"/>
    <p:sldId id="294" r:id="rId14"/>
    <p:sldId id="290" r:id="rId15"/>
    <p:sldId id="292" r:id="rId16"/>
    <p:sldId id="291" r:id="rId17"/>
    <p:sldId id="276" r:id="rId18"/>
    <p:sldId id="259" r:id="rId19"/>
    <p:sldId id="1042" r:id="rId20"/>
    <p:sldId id="274" r:id="rId21"/>
    <p:sldId id="295" r:id="rId22"/>
    <p:sldId id="269" r:id="rId23"/>
    <p:sldId id="296" r:id="rId24"/>
    <p:sldId id="275" r:id="rId25"/>
    <p:sldId id="104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A3F904-C9F0-2B6F-29D2-36E4273853B8}" name="Amanda Willimott" initials="AW" userId="S::awillimott@cbm.org.au::a03815ee-9218-485d-8e31-93ad5312f63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Madans" initials="JM" lastIdx="6" clrIdx="0">
    <p:extLst>
      <p:ext uri="{19B8F6BF-5375-455C-9EA6-DF929625EA0E}">
        <p15:presenceInfo xmlns:p15="http://schemas.microsoft.com/office/powerpoint/2012/main" userId="933cd1dea7d962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991" autoAdjust="0"/>
    <p:restoredTop sz="86351" autoAdjust="0"/>
  </p:normalViewPr>
  <p:slideViewPr>
    <p:cSldViewPr snapToGrid="0" snapToObjects="1">
      <p:cViewPr varScale="1">
        <p:scale>
          <a:sx n="68" d="100"/>
          <a:sy n="68" d="100"/>
        </p:scale>
        <p:origin x="269" y="53"/>
      </p:cViewPr>
      <p:guideLst/>
    </p:cSldViewPr>
  </p:slideViewPr>
  <p:outlineViewPr>
    <p:cViewPr>
      <p:scale>
        <a:sx n="33" d="100"/>
        <a:sy n="33" d="100"/>
      </p:scale>
      <p:origin x="0" y="-2478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08C75-C363-47E1-A407-6C532ADDDD69}" type="datetimeFigureOut">
              <a:rPr lang="en-AU" smtClean="0"/>
              <a:t>20/09/2023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1229-CD6C-4DD1-AF84-8FF673E1E786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75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79483-C752-3745-A074-858F36C64E1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89BCC-58BB-5F41-89FF-EA8DA1D423C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9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2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304243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4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892970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10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0859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14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112392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18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3264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20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26572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22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413370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221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landscape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4270" y="480156"/>
            <a:ext cx="11203460" cy="51792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15924" y="5793740"/>
            <a:ext cx="8960154" cy="590128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073374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ortrait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863700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799968" y="1642534"/>
            <a:ext cx="3070299" cy="4301067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1868250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19350" y="4465104"/>
            <a:ext cx="7353300" cy="819150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Contact details</a:t>
            </a:r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 dirty="0"/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128381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3" y="1825625"/>
            <a:ext cx="5393267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932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191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lus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3" cy="709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4" y="1243601"/>
            <a:ext cx="4483348" cy="49333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02091" y="1243601"/>
            <a:ext cx="6552000" cy="49333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202091" y="6251793"/>
            <a:ext cx="6551999" cy="332423"/>
          </a:xfrm>
        </p:spPr>
        <p:txBody>
          <a:bodyPr lIns="0" rIns="0"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53166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259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 dirty="0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4166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 dirty="0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72322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D85E-3CC4-4DDD-AF05-99EA9F3E26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141549"/>
            <a:ext cx="9144000" cy="1504242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en-US" dirty="0"/>
              <a:t>Title of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552352"/>
            <a:ext cx="9144000" cy="50069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Session X.X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459240"/>
            <a:ext cx="9144000" cy="84166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pPr lvl="0"/>
            <a:r>
              <a:rPr lang="en-US" dirty="0"/>
              <a:t>Country / date / presenter / etc.</a:t>
            </a:r>
            <a:endParaRPr lang="en-AU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 txBox="1">
            <a:spLocks/>
          </p:cNvSpPr>
          <p:nvPr userDrawn="1"/>
        </p:nvSpPr>
        <p:spPr>
          <a:xfrm>
            <a:off x="1524000" y="2226621"/>
            <a:ext cx="9144000" cy="83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1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659599"/>
            <a:ext cx="8128000" cy="3538802"/>
          </a:xfrm>
        </p:spPr>
        <p:txBody>
          <a:bodyPr>
            <a:normAutofit/>
          </a:bodyPr>
          <a:lstStyle>
            <a:lvl1pPr>
              <a:defRPr lang="en-AU" sz="4800" b="1" kern="1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</a:pPr>
            <a:r>
              <a:rPr lang="en-US" dirty="0"/>
              <a:t>Section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651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858892"/>
            <a:ext cx="8128000" cy="3140217"/>
          </a:xfrm>
        </p:spPr>
        <p:txBody>
          <a:bodyPr/>
          <a:lstStyle>
            <a:lvl1pPr algn="ctr">
              <a:defRPr lang="en-AU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Section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46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109389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533" y="1825625"/>
            <a:ext cx="109389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450667" y="634576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6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7" r:id="rId3"/>
    <p:sldLayoutId id="2147483678" r:id="rId4"/>
    <p:sldLayoutId id="2147483679" r:id="rId5"/>
    <p:sldLayoutId id="2147483699" r:id="rId6"/>
    <p:sldLayoutId id="2147483698" r:id="rId7"/>
    <p:sldLayoutId id="2147483675" r:id="rId8"/>
    <p:sldLayoutId id="2147483686" r:id="rId9"/>
    <p:sldLayoutId id="2147483689" r:id="rId10"/>
    <p:sldLayoutId id="2147483690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chr.org/EN/HRBodies/CRPD/Pages/Guidelines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nstats.un.org/sdgs/indicators/Global%20Indicator%20Framework%20after%202020%20review_Eng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nternationaldisabilityalliance.org/prioritylist-ofindicato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7D7E9DF-DC02-388A-0A6B-9B50E95D7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46934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45451" y="2478650"/>
            <a:ext cx="9917546" cy="1255363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1" i="0" u="none" baseline="0" dirty="0">
                <a:latin typeface="Verdana"/>
                <a:ea typeface="Verdana"/>
                <a:cs typeface="Verdana"/>
              </a:rPr>
              <a:t>El papel de los servicios ambulatorios en </a:t>
            </a:r>
            <a:br>
              <a:rPr lang="es" b="1" i="0" u="none" baseline="0" dirty="0">
                <a:latin typeface="Verdana"/>
                <a:ea typeface="Verdana"/>
                <a:cs typeface="Verdana"/>
              </a:rPr>
            </a:br>
            <a:r>
              <a:rPr lang="es" b="1" i="0" u="none" baseline="0" dirty="0">
                <a:latin typeface="Verdana"/>
                <a:ea typeface="Verdana"/>
                <a:cs typeface="Verdana"/>
              </a:rPr>
              <a:t>la promoción utilizando datos</a:t>
            </a:r>
            <a:endParaRPr lang="es" dirty="0">
              <a:latin typeface="Verdana"/>
              <a:ea typeface="Verdana"/>
            </a:endParaRP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9866E7CC-DF76-E9F2-18DC-43E63FD5BF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29003" y="3686369"/>
            <a:ext cx="10683551" cy="841668"/>
          </a:xfrm>
        </p:spPr>
        <p:txBody>
          <a:bodyPr>
            <a:normAutofit/>
          </a:bodyPr>
          <a:lstStyle/>
          <a:p>
            <a:pPr algn="l" rtl="0"/>
            <a:r>
              <a:rPr lang="es" sz="1800" b="1" i="0" u="none" baseline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F5AEFC3-F6B7-F505-97CC-C61E6645D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58" y="0"/>
            <a:ext cx="2120900" cy="1574800"/>
          </a:xfrm>
          <a:prstGeom prst="rect">
            <a:avLst/>
          </a:prstGeom>
        </p:spPr>
      </p:pic>
      <p:sp>
        <p:nvSpPr>
          <p:cNvPr id="15" name="Subtitle 6">
            <a:extLst>
              <a:ext uri="{FF2B5EF4-FFF2-40B4-BE49-F238E27FC236}">
                <a16:creationId xmlns:a16="http://schemas.microsoft.com/office/drawing/2014/main" id="{4A75C6C2-7B82-B70A-ACCA-CC7529ED2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387" y="286709"/>
            <a:ext cx="2908041" cy="500691"/>
          </a:xfrm>
        </p:spPr>
        <p:txBody>
          <a:bodyPr/>
          <a:lstStyle/>
          <a:p>
            <a:pPr rtl="0"/>
            <a:r>
              <a:rPr lang="es" b="0" i="0" u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</a:t>
            </a:r>
          </a:p>
        </p:txBody>
      </p:sp>
      <p:sp>
        <p:nvSpPr>
          <p:cNvPr id="17" name="Subtitle 6">
            <a:extLst>
              <a:ext uri="{FF2B5EF4-FFF2-40B4-BE49-F238E27FC236}">
                <a16:creationId xmlns:a16="http://schemas.microsoft.com/office/drawing/2014/main" id="{1D6832EE-DAF1-8A23-955F-94301E161BA2}"/>
              </a:ext>
            </a:extLst>
          </p:cNvPr>
          <p:cNvSpPr txBox="1">
            <a:spLocks/>
          </p:cNvSpPr>
          <p:nvPr/>
        </p:nvSpPr>
        <p:spPr>
          <a:xfrm>
            <a:off x="796387" y="674433"/>
            <a:ext cx="2908041" cy="799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" sz="4800" b="1" i="0" u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</p:txBody>
      </p:sp>
      <p:pic>
        <p:nvPicPr>
          <p:cNvPr id="8" name="Picture 7" descr="CBM Global Disability Inclusion logo to the left of their Inclusion Advisory Group logo">
            <a:extLst>
              <a:ext uri="{FF2B5EF4-FFF2-40B4-BE49-F238E27FC236}">
                <a16:creationId xmlns:a16="http://schemas.microsoft.com/office/drawing/2014/main" id="{A504312E-B9BC-A871-65C0-D2DFA70EB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68" y="5512080"/>
            <a:ext cx="2430319" cy="1105478"/>
          </a:xfrm>
          <a:prstGeom prst="rect">
            <a:avLst/>
          </a:prstGeom>
        </p:spPr>
      </p:pic>
      <p:pic>
        <p:nvPicPr>
          <p:cNvPr id="9" name="Picture 8" descr="UNFPA logo">
            <a:extLst>
              <a:ext uri="{FF2B5EF4-FFF2-40B4-BE49-F238E27FC236}">
                <a16:creationId xmlns:a16="http://schemas.microsoft.com/office/drawing/2014/main" id="{FF281482-3F1E-9E60-AF44-C45652C742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3831" y="5378758"/>
            <a:ext cx="2133600" cy="1435100"/>
          </a:xfrm>
          <a:prstGeom prst="rect">
            <a:avLst/>
          </a:prstGeom>
        </p:spPr>
      </p:pic>
      <p:pic>
        <p:nvPicPr>
          <p:cNvPr id="18" name="Picture 17" descr="Centre for Inclusive Policy logo">
            <a:extLst>
              <a:ext uri="{FF2B5EF4-FFF2-40B4-BE49-F238E27FC236}">
                <a16:creationId xmlns:a16="http://schemas.microsoft.com/office/drawing/2014/main" id="{3AF67395-AA67-FB0D-1C81-213A2CCCBA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7451" y="5544866"/>
            <a:ext cx="1402160" cy="1088519"/>
          </a:xfrm>
          <a:prstGeom prst="rect">
            <a:avLst/>
          </a:prstGeom>
        </p:spPr>
      </p:pic>
      <p:pic>
        <p:nvPicPr>
          <p:cNvPr id="10" name="Picture 9" descr="International Disability Alliance logo">
            <a:extLst>
              <a:ext uri="{FF2B5EF4-FFF2-40B4-BE49-F238E27FC236}">
                <a16:creationId xmlns:a16="http://schemas.microsoft.com/office/drawing/2014/main" id="{BAF1A54F-FDCE-AB81-6855-A5AB0AE9EF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1979" y="5536116"/>
            <a:ext cx="1960034" cy="1190594"/>
          </a:xfrm>
          <a:prstGeom prst="rect">
            <a:avLst/>
          </a:prstGeom>
        </p:spPr>
      </p:pic>
      <p:pic>
        <p:nvPicPr>
          <p:cNvPr id="11" name="Picture 10" descr="Stakeholder Group of Persons with Disabilities for Sustainable Development logo">
            <a:extLst>
              <a:ext uri="{FF2B5EF4-FFF2-40B4-BE49-F238E27FC236}">
                <a16:creationId xmlns:a16="http://schemas.microsoft.com/office/drawing/2014/main" id="{1E772B46-D877-A9AC-F45E-AB7D65B4A0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70049" y="5597028"/>
            <a:ext cx="2836914" cy="99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3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FA810A-3917-C44F-505E-2D5CCB8C1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4150" y="2454637"/>
            <a:ext cx="10253050" cy="3140217"/>
          </a:xfrm>
        </p:spPr>
        <p:txBody>
          <a:bodyPr/>
          <a:lstStyle/>
          <a:p>
            <a:pPr algn="l" rtl="0"/>
            <a:r>
              <a:rPr lang="es" b="1" i="0" u="none" baseline="0" dirty="0">
                <a:latin typeface="Verdana"/>
                <a:ea typeface="Verdana"/>
                <a:cs typeface="Verdana"/>
              </a:rPr>
              <a:t>Elaboración de una promoción con base empírica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13E00-F5F3-9527-1FEC-0E5AC836029D}"/>
              </a:ext>
            </a:extLst>
          </p:cNvPr>
          <p:cNvSpPr txBox="1"/>
          <p:nvPr/>
        </p:nvSpPr>
        <p:spPr>
          <a:xfrm>
            <a:off x="3158836" y="6332464"/>
            <a:ext cx="8547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E5FFD7-4242-C40C-FD2B-355EFE883A0F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326922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179757-1798-ECDB-13FC-3E0D3C623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636374-85D8-FB46-B423-682732917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878" y="307440"/>
            <a:ext cx="10470253" cy="1325563"/>
          </a:xfrm>
        </p:spPr>
        <p:txBody>
          <a:bodyPr>
            <a:normAutofit/>
          </a:bodyPr>
          <a:lstStyle/>
          <a:p>
            <a:pPr algn="l" rtl="0"/>
            <a:r>
              <a:rPr lang="es" sz="3200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Posibles pasos para utilizar datos oficiales en la promoción </a:t>
            </a:r>
            <a:endParaRPr lang="es" sz="3200" dirty="0">
              <a:solidFill>
                <a:srgbClr val="C00000"/>
              </a:solidFill>
              <a:latin typeface="Verdana"/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2BFE0-ABCF-114C-BB3B-3FE719828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61" y="1633003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None/>
            </a:pPr>
            <a:r>
              <a:rPr lang="es" sz="2200" b="0" i="0" u="none" baseline="0">
                <a:latin typeface="Verdana"/>
                <a:ea typeface="Verdana"/>
                <a:cs typeface="Verdana"/>
              </a:rPr>
              <a:t>En los siguientes pasos se describen las formas en que los servicios ambulatorios pueden utilizar datos para fundamentar su promoción:</a:t>
            </a:r>
            <a:endParaRPr lang="es" sz="2200" dirty="0">
              <a:latin typeface="Verdana"/>
              <a:ea typeface="Verdana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s" sz="2200" b="0" i="0" u="none" baseline="0">
                <a:latin typeface="Verdana"/>
                <a:ea typeface="Verdana"/>
                <a:cs typeface="Verdana"/>
              </a:rPr>
              <a:t>Identificar el objetivo de la promoción. En ocasiones, los datos disponibles pueden fundamentar el mensaje de la promoción.</a:t>
            </a:r>
            <a:endParaRPr lang="es" sz="2200" dirty="0">
              <a:latin typeface="Verdana"/>
              <a:ea typeface="Verdana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s" sz="2200" b="0" i="0" u="none" baseline="0">
                <a:latin typeface="Verdana"/>
                <a:ea typeface="Verdana"/>
                <a:cs typeface="Verdana"/>
              </a:rPr>
              <a:t>Buscar datos disponibles, tanto cuantitativos como cualitativos, para obtener más información sobre la situación y reforzar así el mensaje de la promoción. </a:t>
            </a:r>
            <a:endParaRPr lang="es" sz="2200" dirty="0">
              <a:latin typeface="Verdana"/>
              <a:ea typeface="Verdana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s" sz="2200" b="0" i="0" u="none" baseline="0">
                <a:latin typeface="Verdana"/>
                <a:ea typeface="Verdana"/>
                <a:cs typeface="Verdana"/>
              </a:rPr>
              <a:t>Tener en cuenta las limitaciones de los datos.</a:t>
            </a:r>
            <a:endParaRPr lang="es" sz="2200" dirty="0">
              <a:latin typeface="Verdana"/>
              <a:ea typeface="Verdana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s" sz="2200" b="0" i="0" u="none" baseline="0">
                <a:latin typeface="Verdana"/>
                <a:ea typeface="Verdana"/>
                <a:cs typeface="Verdana"/>
              </a:rPr>
              <a:t>Si se obtienen datos pertinentes, analizarlos y sacar las conclusiones correspondientes.</a:t>
            </a:r>
            <a:endParaRPr lang="es" sz="2200" dirty="0">
              <a:latin typeface="Verdana"/>
              <a:ea typeface="Verdana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s" sz="2200" b="0" i="0" u="none" baseline="0">
                <a:latin typeface="Verdana"/>
                <a:ea typeface="Verdana"/>
                <a:cs typeface="Verdana"/>
              </a:rPr>
              <a:t>Elaborar mensajes de promoción incorporando los hallazgos de los datos.</a:t>
            </a:r>
            <a:endParaRPr lang="es" sz="2200" dirty="0">
              <a:latin typeface="Verdana"/>
              <a:ea typeface="Verdana"/>
            </a:endParaRP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4F6966-947C-5ECF-9E36-15F2777EE302}"/>
              </a:ext>
            </a:extLst>
          </p:cNvPr>
          <p:cNvSpPr txBox="1"/>
          <p:nvPr/>
        </p:nvSpPr>
        <p:spPr>
          <a:xfrm>
            <a:off x="3200400" y="6332464"/>
            <a:ext cx="850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4DA43B-A87F-1755-542B-6D3492A6746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28741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A17848-962D-A481-186D-158471B80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FFBDAD-EA4B-B64C-8405-2D63F6128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864" y="0"/>
            <a:ext cx="10757591" cy="1191491"/>
          </a:xfrm>
        </p:spPr>
        <p:txBody>
          <a:bodyPr>
            <a:normAutofit/>
          </a:bodyPr>
          <a:lstStyle/>
          <a:p>
            <a:pPr algn="l" rtl="0"/>
            <a:r>
              <a:rPr lang="es" sz="2900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Un ejemplo de datos desglosados en la promoción</a:t>
            </a:r>
            <a:endParaRPr lang="es" sz="2900" dirty="0">
              <a:solidFill>
                <a:srgbClr val="C00000"/>
              </a:solidFill>
              <a:latin typeface="Verdana"/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8ABF4-1437-C54A-BFF4-47960EA71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3" y="963582"/>
            <a:ext cx="11432945" cy="56151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 algn="l" rtl="0">
              <a:lnSpc>
                <a:spcPct val="110000"/>
              </a:lnSpc>
              <a:spcBef>
                <a:spcPts val="1200"/>
              </a:spcBef>
              <a:buClr>
                <a:srgbClr val="3F8EC5"/>
              </a:buClr>
            </a:pPr>
            <a:r>
              <a:rPr lang="es" sz="1800" b="0" i="0" u="none" baseline="0">
                <a:latin typeface="Verdana"/>
                <a:ea typeface="Verdana"/>
                <a:cs typeface="Verdana"/>
              </a:rPr>
              <a:t>El ODS 8 persigue el pleno empleo para todo el mundo. </a:t>
            </a:r>
          </a:p>
          <a:p>
            <a:pPr lvl="2" algn="l" rtl="0">
              <a:lnSpc>
                <a:spcPct val="110000"/>
              </a:lnSpc>
              <a:spcBef>
                <a:spcPts val="1200"/>
              </a:spcBef>
              <a:buClr>
                <a:srgbClr val="3F8EC5"/>
              </a:buClr>
            </a:pPr>
            <a:r>
              <a:rPr lang="es" sz="1800" b="0" i="0" u="none" baseline="0">
                <a:latin typeface="Verdana"/>
                <a:ea typeface="Verdana"/>
                <a:cs typeface="Verdana"/>
              </a:rPr>
              <a:t>El indicador 8.5.2 se desglosa por discapacidad: «Tasa de desempleo, por sexo, edad y personas con discapacidad».</a:t>
            </a:r>
            <a:endParaRPr lang="es" sz="1800" dirty="0">
              <a:latin typeface="Verdana"/>
              <a:ea typeface="Verdana"/>
            </a:endParaRPr>
          </a:p>
          <a:p>
            <a:pPr lvl="1" algn="l" rtl="0">
              <a:lnSpc>
                <a:spcPct val="110000"/>
              </a:lnSpc>
              <a:spcBef>
                <a:spcPts val="1200"/>
              </a:spcBef>
              <a:buClr>
                <a:srgbClr val="3F8EC5"/>
              </a:buClr>
            </a:pPr>
            <a:r>
              <a:rPr lang="es" sz="1800" b="0" i="0" u="none" baseline="0">
                <a:latin typeface="Verdana"/>
                <a:ea typeface="Verdana"/>
                <a:cs typeface="Verdana"/>
              </a:rPr>
              <a:t>Observar la </a:t>
            </a:r>
            <a:r>
              <a:rPr lang="es" sz="1800" b="1" i="0" u="none" baseline="0">
                <a:latin typeface="Verdana"/>
                <a:ea typeface="Verdana"/>
                <a:cs typeface="Verdana"/>
              </a:rPr>
              <a:t>diferencia entre las tasas de empleo</a:t>
            </a:r>
            <a:r>
              <a:rPr lang="es" sz="1800" b="0" i="0" u="none" baseline="0">
                <a:latin typeface="Verdana"/>
                <a:ea typeface="Verdana"/>
                <a:cs typeface="Verdana"/>
              </a:rPr>
              <a:t> de las personas con discapacidad en comparación con las de las personas sin discapacidad nos ayuda a</a:t>
            </a:r>
            <a:r>
              <a:rPr lang="es" sz="1800" b="1" i="0" u="none" baseline="0">
                <a:latin typeface="Verdana"/>
                <a:ea typeface="Verdana"/>
                <a:cs typeface="Verdana"/>
              </a:rPr>
              <a:t> identificar el alcance de la desigualdad que sufren las personas con discapacidad</a:t>
            </a:r>
            <a:r>
              <a:rPr lang="es" sz="1800" b="0" i="0" u="none" baseline="0">
                <a:latin typeface="Verdana"/>
                <a:ea typeface="Verdana"/>
                <a:cs typeface="Verdana"/>
              </a:rPr>
              <a:t>. </a:t>
            </a:r>
          </a:p>
          <a:p>
            <a:pPr lvl="1" algn="l" rtl="0">
              <a:lnSpc>
                <a:spcPct val="110000"/>
              </a:lnSpc>
              <a:spcBef>
                <a:spcPts val="1200"/>
              </a:spcBef>
              <a:buClr>
                <a:srgbClr val="3F8EC5"/>
              </a:buClr>
            </a:pPr>
            <a:r>
              <a:rPr lang="es" sz="1800" b="0" i="0" u="none" baseline="0">
                <a:latin typeface="Verdana"/>
                <a:ea typeface="Verdana"/>
                <a:cs typeface="Verdana"/>
              </a:rPr>
              <a:t>Para encontrar esta diferencia,</a:t>
            </a:r>
            <a:r>
              <a:rPr lang="es" sz="1800" b="1" i="0" u="none" baseline="0">
                <a:latin typeface="Verdana"/>
                <a:ea typeface="Verdana"/>
                <a:cs typeface="Verdana"/>
              </a:rPr>
              <a:t> en primer lugar debemos identificar el grupo de personas con discapacidad </a:t>
            </a:r>
            <a:r>
              <a:rPr lang="es" sz="1800" b="0" i="0" u="none" baseline="0">
                <a:latin typeface="Verdana"/>
                <a:ea typeface="Verdana"/>
                <a:cs typeface="Verdana"/>
              </a:rPr>
              <a:t>dentro de la población general. Esto, por su parte, nos obliga a </a:t>
            </a:r>
            <a:r>
              <a:rPr lang="es" sz="1800" b="1" i="0" u="none" baseline="0">
                <a:latin typeface="Verdana"/>
                <a:ea typeface="Verdana"/>
                <a:cs typeface="Verdana"/>
              </a:rPr>
              <a:t>definir claramente qué se entiende por discapacidad en la encuesta de recopilación de datos</a:t>
            </a:r>
            <a:r>
              <a:rPr lang="es" sz="1800" b="0" i="0" u="none" baseline="0">
                <a:latin typeface="Verdana"/>
                <a:ea typeface="Verdana"/>
                <a:cs typeface="Verdana"/>
              </a:rPr>
              <a:t> empleada para determinar las tasas de empleo.</a:t>
            </a:r>
            <a:r>
              <a:rPr lang="es" sz="1800" b="1" i="0" u="none" baseline="0">
                <a:latin typeface="Verdana"/>
                <a:ea typeface="Verdana"/>
                <a:cs typeface="Verdana"/>
              </a:rPr>
              <a:t> </a:t>
            </a:r>
          </a:p>
          <a:p>
            <a:pPr lvl="1" algn="l" rtl="0">
              <a:lnSpc>
                <a:spcPct val="110000"/>
              </a:lnSpc>
              <a:spcBef>
                <a:spcPts val="1200"/>
              </a:spcBef>
              <a:buClr>
                <a:srgbClr val="3F8EC5"/>
              </a:buClr>
            </a:pPr>
            <a:r>
              <a:rPr lang="es" sz="1800" b="0" i="0" u="none" baseline="0">
                <a:latin typeface="Verdana"/>
                <a:ea typeface="Verdana"/>
                <a:cs typeface="Verdana"/>
              </a:rPr>
              <a:t>Una vez se conozca el alcance de la desigualdad entre las personas con y sin discapacidad para este indicador de empleo, lo supervisaremos a lo largo del tiempo. Si </a:t>
            </a:r>
            <a:r>
              <a:rPr lang="es" sz="1800" b="1" i="0" u="none" baseline="0">
                <a:latin typeface="Verdana"/>
                <a:ea typeface="Verdana"/>
                <a:cs typeface="Verdana"/>
              </a:rPr>
              <a:t>la brecha no se reduce con el paso del tiempo, será necesario abogar</a:t>
            </a:r>
            <a:r>
              <a:rPr lang="es" sz="1800" b="0" i="0" u="none" baseline="0">
                <a:latin typeface="Verdana"/>
                <a:ea typeface="Verdana"/>
                <a:cs typeface="Verdana"/>
              </a:rPr>
              <a:t> por mejorar las políticas y los programas destinados a la inclusión de las personas con discapacidad en el empleo. </a:t>
            </a:r>
            <a:endParaRPr lang="es" sz="1800" dirty="0">
              <a:latin typeface="Verdana"/>
              <a:ea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39A4E5-76F0-2D36-2022-A59663E0488C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1AFF33-86E9-EC2B-106D-951E45430DC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757397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8CB969-D467-FF02-353A-BBCC93913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B6FE09-AE3E-8244-A2C3-0F7F1F407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314" y="365125"/>
            <a:ext cx="10826715" cy="1325563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Elaboración de mensajes de promoción con datos</a:t>
            </a:r>
            <a:r>
              <a:rPr lang="es" b="1" i="0" u="none" baseline="0">
                <a:solidFill>
                  <a:srgbClr val="C00000"/>
                </a:solidFill>
              </a:rPr>
              <a:t> </a:t>
            </a:r>
            <a:br>
              <a:rPr lang="es">
                <a:solidFill>
                  <a:srgbClr val="C00000"/>
                </a:solidFill>
              </a:rPr>
            </a:br>
            <a:endParaRPr lang="e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5E7B9-E170-BB44-BEC3-6E7DC614B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204" y="983698"/>
            <a:ext cx="10938934" cy="489060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0" algn="l" rtl="0">
              <a:buClr>
                <a:srgbClr val="3F8EC5"/>
              </a:buClr>
            </a:pPr>
            <a:endParaRPr lang="es" sz="2100" dirty="0"/>
          </a:p>
          <a:p>
            <a:pPr lvl="0"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Los mensajes de promoción deben definir el problema, hacer que los responsables políticos se sientan obligados a actuar, así como exponer claramente lo que se pide.</a:t>
            </a:r>
            <a:endParaRPr lang="es" sz="2000" dirty="0">
              <a:latin typeface="Verdana"/>
              <a:ea typeface="Verdana"/>
            </a:endParaRP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Los mensajes deben ser sencillos y claros, haciendo referencia a las fuentes de datos y facilitando explicaciones sobre estos siempre que sea necesario. </a:t>
            </a:r>
          </a:p>
          <a:p>
            <a:pPr lvl="0"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Los elementos visuales deben ser claros, sencillos, fáciles de leer y fáciles de comprender.</a:t>
            </a:r>
            <a:endParaRPr lang="es" sz="200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+mn-lt"/>
                <a:cs typeface="+mn-lt"/>
              </a:rPr>
              <a:t>Presente los mensajes clave de diferentes maneras y adáptelos al contexto y a los recursos locales.</a:t>
            </a:r>
            <a:endParaRPr lang="es" sz="2000" dirty="0">
              <a:latin typeface="Verdana"/>
              <a:ea typeface="+mn-lt"/>
              <a:cs typeface="+mn-lt"/>
            </a:endParaRP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Los mensajes también deben ser adaptados a distintas personas y plataformas de comunicación. </a:t>
            </a:r>
            <a:endParaRPr lang="es" sz="200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Si existiesen datos diferentes relacionados con los mensajes de promoción, evalúe de qué manera se define la población con discapacidad y los resultados y compárelos con los datos que respalden sus mensajes de promoción.</a:t>
            </a:r>
            <a:endParaRPr lang="es" sz="2000" dirty="0">
              <a:latin typeface="Verdana"/>
              <a:ea typeface="Verdana"/>
            </a:endParaRPr>
          </a:p>
          <a:p>
            <a:pPr lvl="0" algn="l" rtl="0"/>
            <a:endParaRPr lang="es" sz="2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D0A82A-46CB-B119-B36E-B6F857921765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366B8-945D-3139-F051-CDE8C2AC3C8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64392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B94CA5-10BB-603C-648D-DFDD894EF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4149" y="2329947"/>
            <a:ext cx="10071982" cy="3140217"/>
          </a:xfrm>
        </p:spPr>
        <p:txBody>
          <a:bodyPr/>
          <a:lstStyle/>
          <a:p>
            <a:pPr algn="l" rtl="0"/>
            <a:r>
              <a:rPr lang="es" b="1" i="0" u="none" baseline="0" dirty="0">
                <a:latin typeface="Verdana"/>
                <a:ea typeface="Verdana"/>
                <a:cs typeface="Verdana"/>
              </a:rPr>
              <a:t>Los servicios ambulatorios y su papel en la recopilación y el uso de datos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541A2C-8208-5972-5D98-794FA4B858AA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CB517F-D825-21A8-4D7B-B5A4ECB22126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81774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7BB079-FB36-4C07-6E9B-2547482A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010" y="226121"/>
            <a:ext cx="9949979" cy="1335088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Los servicios ambulatorios y la recopilación y uso de datos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010" y="1543000"/>
            <a:ext cx="10938934" cy="456699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 rtl="0">
              <a:buClr>
                <a:srgbClr val="3F8EC5"/>
              </a:buClr>
            </a:pPr>
            <a:r>
              <a:rPr lang="es" sz="2700" b="0" i="0" u="none" baseline="0" dirty="0">
                <a:latin typeface="Verdana"/>
                <a:ea typeface="Verdana"/>
                <a:cs typeface="Verdana"/>
              </a:rPr>
              <a:t>Las personas con discapacidad y las organizaciones que las representan son los expertos en las cuestiones que les afectan y general datos desarrollados por la comunidad y datos sobre derechos humanos para complementar las estadísticas oficiales. </a:t>
            </a:r>
          </a:p>
          <a:p>
            <a:pPr algn="l" rtl="0">
              <a:buClr>
                <a:srgbClr val="3F8EC5"/>
              </a:buClr>
            </a:pPr>
            <a:r>
              <a:rPr lang="es" sz="2700" b="0" i="0" u="none" baseline="0" dirty="0">
                <a:latin typeface="Verdana"/>
                <a:ea typeface="Verdana"/>
                <a:cs typeface="Verdana"/>
              </a:rPr>
              <a:t>No hay excusa para </a:t>
            </a:r>
            <a:r>
              <a:rPr lang="es" sz="2700" b="1" i="0" u="none" baseline="0" dirty="0">
                <a:latin typeface="Verdana"/>
                <a:ea typeface="Verdana"/>
                <a:cs typeface="Verdana"/>
              </a:rPr>
              <a:t>no</a:t>
            </a:r>
            <a:r>
              <a:rPr lang="es" sz="2700" b="0" i="0" u="none" baseline="0" dirty="0">
                <a:latin typeface="Verdana"/>
                <a:ea typeface="Verdana"/>
                <a:cs typeface="Verdana"/>
              </a:rPr>
              <a:t> tener datos sobre personas con discapacidad o para no incluir a las organizaciones de personas con discapacidad en las tareas de recopilación e interpretación de datos. </a:t>
            </a:r>
          </a:p>
          <a:p>
            <a:pPr algn="l" rtl="0">
              <a:buClr>
                <a:srgbClr val="3F8EC5"/>
              </a:buClr>
            </a:pPr>
            <a:r>
              <a:rPr lang="es" sz="2700" b="0" i="0" u="none" baseline="0" dirty="0">
                <a:latin typeface="Verdana"/>
                <a:ea typeface="Verdana"/>
                <a:cs typeface="Verdana"/>
              </a:rPr>
              <a:t>Asimismo, los servicios ambulatorios deben asesorar a los organismos gubernamentales sobre lo que deben recopilar y sobre cómo interpretar los datos.</a:t>
            </a:r>
          </a:p>
          <a:p>
            <a:endParaRPr lang="es" dirty="0">
              <a:latin typeface="Verdana"/>
              <a:ea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155D50-D3BB-67D3-E68B-D68AF51691F2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3E9BCE-6296-5D6A-5F1A-B77D328297E8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67135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8F46C8-EF34-D660-9655-2A23811A8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114" y="275908"/>
            <a:ext cx="7825904" cy="1052394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Servicios ambulatorios y colaboraciones de datos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114" y="1377279"/>
            <a:ext cx="10373017" cy="495518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rtl="0">
              <a:buClr>
                <a:srgbClr val="3F8EC5"/>
              </a:buClr>
            </a:pPr>
            <a:r>
              <a:rPr lang="es" sz="19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Las colaboraciones relativas a los datos pueden animar a generar y utilizar datos generados por los ciudadanos, los cuales pueden complementar las estadísticas oficiales para medir el progreso de las personas con discapacidad.</a:t>
            </a:r>
            <a:endParaRPr lang="es" sz="1900" dirty="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l" rtl="0">
              <a:buClr>
                <a:srgbClr val="3F8EC5"/>
              </a:buClr>
            </a:pPr>
            <a:r>
              <a:rPr lang="es" sz="1900" b="0" i="0" u="none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colaboraciones con otros servicios ambulatorios, gobiernos, organismos subestatales y regionales, socios para el desarrollo, comunidades locales, otras organizaciones de la sociedad civil, institutos nacionales de derechos humanos, foros nacionales sobre los ODS, universidades, investigadores, así como los medios de comunicación y el sector privado, todos ellos contribuyen a crear ecosistemas de datos sólidos. </a:t>
            </a:r>
            <a:endParaRPr lang="e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>
              <a:buClr>
                <a:srgbClr val="3F8EC5"/>
              </a:buClr>
            </a:pPr>
            <a:r>
              <a:rPr lang="es" sz="1900" b="0" i="0" u="none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servicios ambulatorios que se incluyen de manera significativa en estas colaboraciones pueden garantizar que los ecosistemas de datos sean inclusivos y representativos.</a:t>
            </a:r>
          </a:p>
          <a:p>
            <a:pPr algn="l" rtl="0">
              <a:buClr>
                <a:srgbClr val="3F8EC5"/>
              </a:buClr>
            </a:pPr>
            <a:r>
              <a:rPr lang="es" sz="19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Las asociaciones relativas a los datos se benefician en gran medida de contar con una </a:t>
            </a:r>
            <a:r>
              <a:rPr lang="es" sz="19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atmósfera de cocreación</a:t>
            </a:r>
            <a:r>
              <a:rPr lang="es" sz="19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y </a:t>
            </a:r>
            <a:r>
              <a:rPr lang="es" sz="19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copropiedad</a:t>
            </a:r>
            <a:r>
              <a:rPr lang="es" sz="19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, en la que los socios diseñan sus objetivos conjuntamente y ponen en práctica metodologías a nivel de pares. </a:t>
            </a:r>
            <a:endParaRPr lang="es" sz="19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endParaRPr lang="es" sz="2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014ECD-F4BE-000E-69FC-50868F7382E2}"/>
              </a:ext>
            </a:extLst>
          </p:cNvPr>
          <p:cNvSpPr txBox="1"/>
          <p:nvPr/>
        </p:nvSpPr>
        <p:spPr>
          <a:xfrm>
            <a:off x="3127664" y="6332464"/>
            <a:ext cx="8578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84E593-8E5A-EA09-A0E2-E9A918FFF13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4179143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115AE1-F8A4-97B6-07E7-133E49D6E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7FEE24-7784-6146-B02C-16FE4322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805" y="390594"/>
            <a:ext cx="11041058" cy="96613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rtl="0"/>
            <a:r>
              <a:rPr lang="es" sz="2800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Retos y soluciones de la promoción de datos en Kenia</a:t>
            </a:r>
            <a:br>
              <a:rPr lang="es" sz="2800">
                <a:solidFill>
                  <a:srgbClr val="C00000"/>
                </a:solidFill>
                <a:latin typeface="Verdana"/>
              </a:rPr>
            </a:br>
            <a:endParaRPr lang="e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1D5CC-2311-3E49-93F9-F2C5EA17E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805" y="1119216"/>
            <a:ext cx="10471326" cy="56133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l" rtl="0">
              <a:buClr>
                <a:srgbClr val="3F8EC5"/>
              </a:buClr>
              <a:buNone/>
            </a:pPr>
            <a:r>
              <a:rPr lang="es" sz="1900" b="0" i="0" u="none" baseline="0" dirty="0">
                <a:latin typeface="Verdana"/>
                <a:ea typeface="+mn-lt"/>
                <a:cs typeface="+mn-lt"/>
              </a:rPr>
              <a:t>A continuación, se enumeran retos y soluciones relacionados con la promoción de los datos sobre discapacidad identificados por el servicio ambulatorio paraguas de Kenia.</a:t>
            </a:r>
            <a:endParaRPr lang="es" sz="1900" dirty="0">
              <a:latin typeface="Verdana"/>
              <a:ea typeface="+mn-lt"/>
              <a:cs typeface="+mn-lt"/>
            </a:endParaRPr>
          </a:p>
          <a:p>
            <a:pPr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Verdana"/>
                <a:cs typeface="Verdana"/>
              </a:rPr>
              <a:t>Falta de datos desglosados: Los servicios ambulatorios colaboraron con otros socios en la recopilación de datos sobre discapacidad. </a:t>
            </a:r>
            <a:endParaRPr lang="es" sz="1900" dirty="0">
              <a:latin typeface="Verdana"/>
              <a:ea typeface="Verdana"/>
            </a:endParaRPr>
          </a:p>
          <a:p>
            <a:pPr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Verdana"/>
                <a:cs typeface="Verdana"/>
              </a:rPr>
              <a:t>Inaccesibilidad de funcionarios gubernamentales clave: Los servicios ambulatorios establecieron vínculos con personas clave de diferentes departamentos y desarrollaron sus relaciones a partir de ahí. </a:t>
            </a:r>
            <a:endParaRPr lang="es" sz="190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Verdana"/>
                <a:cs typeface="Verdana"/>
              </a:rPr>
              <a:t>Promoción basada en datos: Los servicios ambulatorios formularon estrategias de promoción basadas en datos para obtener resultados más eficaces en las mismas. </a:t>
            </a:r>
          </a:p>
          <a:p>
            <a:pPr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Verdana"/>
                <a:cs typeface="Verdana"/>
              </a:rPr>
              <a:t>Recursos/entorno: Los servicios ambulatorios se centraron en cuestiones específicas durante un tiempo determinado, posteriormente buscaron más socios y diversificaron los enfoques de la promoción.</a:t>
            </a:r>
          </a:p>
          <a:p>
            <a:pPr algn="l" rtl="0">
              <a:buClr>
                <a:srgbClr val="3F8EC5"/>
              </a:buClr>
            </a:pPr>
            <a:r>
              <a:rPr lang="es" sz="1900" b="0" i="0" u="none" baseline="0" dirty="0">
                <a:latin typeface="Verdana"/>
                <a:ea typeface="Verdana"/>
                <a:cs typeface="Verdana"/>
              </a:rPr>
              <a:t>Información no disponible: Los servicios ambulatorios se dedicaron a la extracción de datos y a la investigación.</a:t>
            </a:r>
            <a:endParaRPr lang="es" sz="1900" dirty="0">
              <a:latin typeface="Verdana"/>
              <a:ea typeface="Verdana"/>
            </a:endParaRPr>
          </a:p>
          <a:p>
            <a:pPr lvl="0" algn="l" rtl="0"/>
            <a:endParaRPr lang="es" sz="2100" dirty="0"/>
          </a:p>
          <a:p>
            <a:pPr lvl="0" algn="l" rtl="0"/>
            <a:endParaRPr lang="es" sz="2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BCBB4C-38B8-FB91-7732-8F8938DF96ED}"/>
              </a:ext>
            </a:extLst>
          </p:cNvPr>
          <p:cNvSpPr txBox="1"/>
          <p:nvPr/>
        </p:nvSpPr>
        <p:spPr>
          <a:xfrm>
            <a:off x="3106882" y="6332464"/>
            <a:ext cx="8599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CF23E6-6C8E-2C77-CE6B-98C98B1E4E2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374384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4B2F3D-A054-F205-72F4-A26D12650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1053" y="2565474"/>
            <a:ext cx="9674131" cy="3140217"/>
          </a:xfrm>
        </p:spPr>
        <p:txBody>
          <a:bodyPr/>
          <a:lstStyle/>
          <a:p>
            <a:pPr algn="l" rtl="0"/>
            <a:r>
              <a:rPr lang="es" b="1" i="0" u="none" baseline="0" dirty="0">
                <a:latin typeface="Verdana"/>
                <a:ea typeface="Verdana"/>
                <a:cs typeface="Verdana"/>
              </a:rPr>
              <a:t>Posibles acciones</a:t>
            </a:r>
            <a:br>
              <a:rPr lang="es" b="1" i="0" u="none" baseline="0" dirty="0">
                <a:latin typeface="Verdana"/>
                <a:ea typeface="Verdana"/>
                <a:cs typeface="Verdana"/>
              </a:rPr>
            </a:br>
            <a:r>
              <a:rPr lang="es" b="1" i="0" u="none" baseline="0" dirty="0">
                <a:latin typeface="Verdana"/>
                <a:ea typeface="Verdana"/>
                <a:cs typeface="Verdana"/>
              </a:rPr>
              <a:t>de promoción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5737F-B1EF-B8AA-C667-3B23F63A86C2}"/>
              </a:ext>
            </a:extLst>
          </p:cNvPr>
          <p:cNvSpPr txBox="1"/>
          <p:nvPr/>
        </p:nvSpPr>
        <p:spPr>
          <a:xfrm>
            <a:off x="3117274" y="6332464"/>
            <a:ext cx="8588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491FA2-F39A-C2DD-6579-5B62C7CF6A73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736014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DC4BBC-6E4D-92A0-6A8C-26D8E1773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422D131-0E61-2F4C-A818-25B1513BC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242" y="279315"/>
            <a:ext cx="9941022" cy="1325563"/>
          </a:xfrm>
        </p:spPr>
        <p:txBody>
          <a:bodyPr/>
          <a:lstStyle/>
          <a:p>
            <a:pPr algn="l" rtl="0"/>
            <a: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Posible promoción ante las oficinas nacionales de estadística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187248-9815-144F-96DE-B585BC427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242" y="1101421"/>
            <a:ext cx="10938934" cy="472012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s" b="1" dirty="0"/>
          </a:p>
          <a:p>
            <a:pPr algn="l" rtl="0">
              <a:buClr>
                <a:srgbClr val="3F8EC5"/>
              </a:buClr>
            </a:pPr>
            <a:r>
              <a:rPr lang="es" b="1" i="0" u="none" baseline="0">
                <a:latin typeface="Verdana"/>
                <a:ea typeface="Verdana"/>
                <a:cs typeface="Verdana"/>
              </a:rPr>
              <a:t>Colaborar</a:t>
            </a:r>
            <a:r>
              <a:rPr lang="es" b="0" i="0" u="none" baseline="0">
                <a:latin typeface="Verdana"/>
                <a:ea typeface="Verdana"/>
                <a:cs typeface="Verdana"/>
              </a:rPr>
              <a:t> con otros </a:t>
            </a:r>
            <a:r>
              <a:rPr lang="es" b="1" i="0" u="none" baseline="0">
                <a:latin typeface="Verdana"/>
                <a:ea typeface="Verdana"/>
                <a:cs typeface="Verdana"/>
              </a:rPr>
              <a:t>servicios ambulatorios</a:t>
            </a:r>
            <a:r>
              <a:rPr lang="es" b="0" i="0" u="none" baseline="0">
                <a:latin typeface="Verdana"/>
                <a:ea typeface="Verdana"/>
                <a:cs typeface="Verdana"/>
              </a:rPr>
              <a:t> y aliados.</a:t>
            </a:r>
            <a:endParaRPr lang="es" sz="2400" b="1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2800" b="0" i="0" u="none" baseline="0">
                <a:latin typeface="Verdana"/>
                <a:ea typeface="Verdana"/>
                <a:cs typeface="Verdana"/>
              </a:rPr>
              <a:t>Elaborar un documento de </a:t>
            </a:r>
            <a:r>
              <a:rPr lang="es" sz="2800" b="1" i="0" u="none" baseline="0">
                <a:latin typeface="Verdana"/>
                <a:ea typeface="Verdana"/>
                <a:cs typeface="Verdana"/>
              </a:rPr>
              <a:t>promoción conjunta</a:t>
            </a:r>
            <a:r>
              <a:rPr lang="es" sz="2800" b="0" i="0" u="none" baseline="0">
                <a:latin typeface="Verdana"/>
                <a:ea typeface="Verdana"/>
                <a:cs typeface="Verdana"/>
              </a:rPr>
              <a:t>.</a:t>
            </a:r>
            <a:endParaRPr lang="es" sz="2800" dirty="0">
              <a:latin typeface="Verdana"/>
              <a:ea typeface="Verdana"/>
              <a:cs typeface="Calibri"/>
            </a:endParaRPr>
          </a:p>
          <a:p>
            <a:pPr lvl="0" algn="l" rtl="0">
              <a:buClr>
                <a:srgbClr val="3F8EC5"/>
              </a:buClr>
            </a:pPr>
            <a:r>
              <a:rPr lang="es" b="0" i="0" u="none" baseline="0">
                <a:latin typeface="Verdana"/>
                <a:ea typeface="Verdana"/>
                <a:cs typeface="Verdana"/>
              </a:rPr>
              <a:t>Utilizar las </a:t>
            </a:r>
            <a:r>
              <a:rPr lang="es" b="1" i="0" u="none" baseline="0">
                <a:latin typeface="Verdana"/>
                <a:ea typeface="Verdana"/>
                <a:cs typeface="Verdana"/>
              </a:rPr>
              <a:t>redes sociales y los medios de comunicación</a:t>
            </a:r>
            <a:r>
              <a:rPr lang="es" b="0" i="0" u="none" baseline="0">
                <a:latin typeface="Verdana"/>
                <a:ea typeface="Verdana"/>
                <a:cs typeface="Verdana"/>
              </a:rPr>
              <a:t> para difundir los mensajes de promoción.</a:t>
            </a:r>
          </a:p>
          <a:p>
            <a:pPr algn="l" rtl="0">
              <a:buClr>
                <a:srgbClr val="3F8EC5"/>
              </a:buClr>
            </a:pPr>
            <a:r>
              <a:rPr lang="es" b="0" i="0" u="none" baseline="0">
                <a:latin typeface="Verdana"/>
                <a:ea typeface="+mn-lt"/>
                <a:cs typeface="+mn-lt"/>
              </a:rPr>
              <a:t>Colaborar y asociarse con </a:t>
            </a:r>
            <a:r>
              <a:rPr lang="es" b="1" i="0" u="none" baseline="0">
                <a:latin typeface="Verdana"/>
                <a:ea typeface="+mn-lt"/>
                <a:cs typeface="+mn-lt"/>
              </a:rPr>
              <a:t>otras partes interesadas </a:t>
            </a:r>
            <a:r>
              <a:rPr lang="es" b="0" i="0" u="none" baseline="0">
                <a:latin typeface="Verdana"/>
                <a:ea typeface="+mn-lt"/>
                <a:cs typeface="+mn-lt"/>
              </a:rPr>
              <a:t>a fin de solucionar las lagunas de datos.</a:t>
            </a:r>
          </a:p>
          <a:p>
            <a:pPr algn="l" rtl="0">
              <a:buClr>
                <a:srgbClr val="3F8EC5"/>
              </a:buClr>
            </a:pPr>
            <a:r>
              <a:rPr lang="es" b="1" i="0" u="none" baseline="0">
                <a:latin typeface="Verdana"/>
                <a:ea typeface="+mn-lt"/>
                <a:cs typeface="+mn-lt"/>
              </a:rPr>
              <a:t>Crear coaliciones</a:t>
            </a:r>
            <a:r>
              <a:rPr lang="es" b="0" i="0" u="none" baseline="0">
                <a:latin typeface="Verdana"/>
                <a:ea typeface="+mn-lt"/>
                <a:cs typeface="+mn-lt"/>
              </a:rPr>
              <a:t> para unificar los mensajes y compartir información.</a:t>
            </a:r>
            <a:endParaRPr lang="es" dirty="0">
              <a:latin typeface="Verdana"/>
              <a:ea typeface="Verdana"/>
              <a:cs typeface="Calibri"/>
            </a:endParaRPr>
          </a:p>
          <a:p>
            <a:pPr lvl="0" algn="l" rtl="0">
              <a:buClr>
                <a:srgbClr val="3F8EC5"/>
              </a:buClr>
            </a:pPr>
            <a:r>
              <a:rPr lang="es" b="0" i="0" u="none" baseline="0">
                <a:latin typeface="Verdana"/>
                <a:ea typeface="Verdana"/>
                <a:cs typeface="Verdana"/>
              </a:rPr>
              <a:t>Reunirse con la </a:t>
            </a:r>
            <a:r>
              <a:rPr lang="es" b="1" i="0" u="none" baseline="0">
                <a:latin typeface="Verdana"/>
                <a:ea typeface="Verdana"/>
                <a:cs typeface="Verdana"/>
              </a:rPr>
              <a:t>Oficina Nacional de Estadística.</a:t>
            </a:r>
          </a:p>
          <a:p>
            <a:pPr lvl="0" algn="l" rtl="0">
              <a:buClr>
                <a:srgbClr val="3F8EC5"/>
              </a:buClr>
            </a:pPr>
            <a:r>
              <a:rPr lang="es" sz="2800" b="0" i="0" u="none" baseline="0">
                <a:latin typeface="Verdana"/>
                <a:ea typeface="+mn-lt"/>
                <a:cs typeface="+mn-lt"/>
              </a:rPr>
              <a:t>Realizar</a:t>
            </a:r>
            <a:r>
              <a:rPr lang="es" sz="2800" b="1" i="0" u="none" baseline="0">
                <a:latin typeface="Verdana"/>
                <a:ea typeface="+mn-lt"/>
                <a:cs typeface="+mn-lt"/>
              </a:rPr>
              <a:t> talleres de desarrollo de la capacidad</a:t>
            </a:r>
            <a:r>
              <a:rPr lang="es" sz="2800" b="0" i="0" u="none" baseline="0">
                <a:latin typeface="Verdana"/>
                <a:ea typeface="+mn-lt"/>
                <a:cs typeface="+mn-lt"/>
              </a:rPr>
              <a:t> con oficinas nacionales de estadística.</a:t>
            </a:r>
          </a:p>
          <a:p>
            <a:pPr algn="l" rtl="0">
              <a:buClr>
                <a:srgbClr val="404040"/>
              </a:buClr>
            </a:pPr>
            <a:endParaRPr lang="es" dirty="0">
              <a:latin typeface="Verdana"/>
              <a:ea typeface="+mn-lt"/>
              <a:cs typeface="+mn-lt"/>
            </a:endParaRPr>
          </a:p>
          <a:p>
            <a:pPr algn="l" rtl="0">
              <a:buClr>
                <a:srgbClr val="404040"/>
              </a:buClr>
            </a:pPr>
            <a:endParaRPr lang="es" dirty="0">
              <a:ea typeface="Calibri" panose="020F0502020204030204"/>
              <a:cs typeface="Calibri" panose="020F0502020204030204"/>
            </a:endParaRPr>
          </a:p>
          <a:p>
            <a:pPr lvl="0" algn="l" rtl="0"/>
            <a:endParaRPr lang="es" dirty="0"/>
          </a:p>
          <a:p>
            <a:pPr lvl="0" algn="l" rtl="0"/>
            <a:endParaRPr lang="es" dirty="0">
              <a:ea typeface="Calibri" panose="020F0502020204030204"/>
              <a:cs typeface="Calibri" panose="020F0502020204030204"/>
            </a:endParaRPr>
          </a:p>
          <a:p>
            <a:endParaRPr lang="es" sz="3200" dirty="0">
              <a:ea typeface="Calibri" panose="020F0502020204030204"/>
              <a:cs typeface="Calibri" panose="020F0502020204030204"/>
            </a:endParaRPr>
          </a:p>
          <a:p>
            <a:endParaRPr lang="e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85BDD6-B958-EA11-E273-F105BECB2202}"/>
              </a:ext>
            </a:extLst>
          </p:cNvPr>
          <p:cNvSpPr txBox="1"/>
          <p:nvPr/>
        </p:nvSpPr>
        <p:spPr>
          <a:xfrm>
            <a:off x="3127664" y="6332464"/>
            <a:ext cx="8578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996E3C-63CE-5427-3FAB-286C8A80266C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03478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99157F-9AC2-2AC4-CA43-7A4B8C0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6" name="Title 1" hidden="1">
            <a:extLst>
              <a:ext uri="{FF2B5EF4-FFF2-40B4-BE49-F238E27FC236}">
                <a16:creationId xmlns:a16="http://schemas.microsoft.com/office/drawing/2014/main" id="{CE449C8B-8C31-7A3F-BEAB-80B618AC9CAF}"/>
              </a:ext>
            </a:extLst>
          </p:cNvPr>
          <p:cNvSpPr txBox="1">
            <a:spLocks/>
          </p:cNvSpPr>
          <p:nvPr/>
        </p:nvSpPr>
        <p:spPr>
          <a:xfrm>
            <a:off x="1352990" y="1487700"/>
            <a:ext cx="8128000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 rtl="0"/>
            <a:r>
              <a:rPr lang="es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Visión general de la sesión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C005A-3A70-2DB7-2158-582F02EB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64" y="1808093"/>
            <a:ext cx="9483053" cy="3140217"/>
          </a:xfrm>
        </p:spPr>
        <p:txBody>
          <a:bodyPr/>
          <a:lstStyle/>
          <a:p>
            <a:pPr algn="l" rtl="0" eaLnBrk="1" latinLnBrk="0" hangingPunct="1"/>
            <a:r>
              <a:rPr lang="es" b="1" i="0" u="none" kern="1200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Visión general de la sesión</a:t>
            </a:r>
            <a:endParaRPr lang="e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43413F-96A8-87EB-F402-0CA401086CE0}"/>
              </a:ext>
            </a:extLst>
          </p:cNvPr>
          <p:cNvSpPr txBox="1"/>
          <p:nvPr/>
        </p:nvSpPr>
        <p:spPr>
          <a:xfrm>
            <a:off x="3106882" y="6332464"/>
            <a:ext cx="8599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039C16-027C-D38B-915B-1003C544FD66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926366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ECA296-3CBC-3585-962A-C4A7473C8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85637" y="2510056"/>
            <a:ext cx="8128000" cy="3140217"/>
          </a:xfrm>
        </p:spPr>
        <p:txBody>
          <a:bodyPr/>
          <a:lstStyle/>
          <a:p>
            <a:pPr algn="l" rtl="0"/>
            <a:r>
              <a:rPr lang="es" b="1" i="0" u="none" baseline="0">
                <a:latin typeface="Verdana"/>
                <a:ea typeface="Verdana"/>
                <a:cs typeface="Verdana"/>
              </a:rPr>
              <a:t>Acciones de promoción de los datos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5EB33F-4A45-55A0-76B2-646F5DCC2F06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8CA87-2ECB-CCF6-FD8C-66272302714B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814990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7229E7-3599-F8EA-E752-533E0F06C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0E8AFB-4675-314A-9250-F4114036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452" y="210877"/>
            <a:ext cx="10687230" cy="1325563"/>
          </a:xfrm>
        </p:spPr>
        <p:txBody>
          <a:bodyPr>
            <a:normAutofit/>
          </a:bodyPr>
          <a:lstStyle/>
          <a:p>
            <a:pPr algn="l" rtl="0"/>
            <a:r>
              <a:rPr lang="es" sz="2800" b="1" i="0" u="none" baseline="0">
                <a:solidFill>
                  <a:srgbClr val="C00000"/>
                </a:solidFill>
                <a:effectLst/>
                <a:latin typeface="Verdana"/>
                <a:ea typeface="Verdana"/>
                <a:cs typeface="Times New Roman"/>
              </a:rPr>
              <a:t>Actividad: identificar oportunidades y retos para los </a:t>
            </a:r>
            <a:r>
              <a:rPr lang="es" sz="2800" b="1" i="0" u="none" baseline="0">
                <a:solidFill>
                  <a:srgbClr val="C00000"/>
                </a:solidFill>
                <a:latin typeface="Verdana"/>
                <a:ea typeface="Verdana"/>
                <a:cs typeface="Times New Roman"/>
              </a:rPr>
              <a:t>objetivos de</a:t>
            </a:r>
            <a:r>
              <a:rPr lang="es" sz="2800" b="1" i="0" u="none" baseline="0">
                <a:solidFill>
                  <a:srgbClr val="C00000"/>
                </a:solidFill>
                <a:effectLst/>
                <a:latin typeface="Verdana"/>
                <a:ea typeface="Verdana"/>
                <a:cs typeface="Times New Roman"/>
              </a:rPr>
              <a:t> promoción</a:t>
            </a:r>
            <a:r>
              <a:rPr lang="es" sz="2800" b="1" i="0" u="none" baseline="0">
                <a:solidFill>
                  <a:srgbClr val="C00000"/>
                </a:solidFill>
                <a:latin typeface="Verdana"/>
                <a:ea typeface="Verdana"/>
                <a:cs typeface="Times New Roman"/>
              </a:rPr>
              <a:t> de su servicio ambulatorio</a:t>
            </a:r>
            <a:endParaRPr lang="es" sz="2800" dirty="0">
              <a:solidFill>
                <a:srgbClr val="C00000"/>
              </a:solidFill>
              <a:latin typeface="Verdana"/>
              <a:ea typeface="Verdana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70B44-4187-D74D-8F9D-3499E137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452" y="1665803"/>
            <a:ext cx="10687230" cy="47395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l" rtl="0">
              <a:buNone/>
            </a:pPr>
            <a:r>
              <a:rPr lang="es" sz="2400" b="0" i="0" u="none" baseline="0" dirty="0">
                <a:latin typeface="Verdana"/>
                <a:ea typeface="Verdana"/>
                <a:cs typeface="Calibri"/>
              </a:rPr>
              <a:t>Instrucciones: dispone de 25 minutos</a:t>
            </a:r>
          </a:p>
          <a:p>
            <a:pPr algn="l" rtl="0">
              <a:buFont typeface="+mj-lt"/>
              <a:buAutoNum type="arabicPeriod"/>
            </a:pPr>
            <a:r>
              <a:rPr lang="es" sz="20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Recordar los objetivos de promoción que identificó en la Sesión 1. </a:t>
            </a:r>
            <a:r>
              <a:rPr lang="es" sz="20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¿Son los mismos? </a:t>
            </a:r>
            <a:r>
              <a:rPr lang="es" sz="20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¿Ha identificado otros objetivos de promoción en los que centrarse primero?</a:t>
            </a:r>
          </a:p>
          <a:p>
            <a:pPr algn="l" rtl="0">
              <a:spcAft>
                <a:spcPts val="600"/>
              </a:spcAft>
              <a:buFont typeface="+mj-lt"/>
              <a:buAutoNum type="arabicPeriod"/>
            </a:pPr>
            <a:r>
              <a:rPr lang="es" sz="20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Tras reflexionar sobre todo lo que ha aprendido sobre la </a:t>
            </a:r>
            <a:r>
              <a:rPr lang="es" sz="20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promoción de datos</a:t>
            </a:r>
            <a:r>
              <a:rPr lang="es" sz="20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, en particular sobre las lecciones de los servicios ambulatorios, identifique:</a:t>
            </a:r>
            <a:endParaRPr lang="es" sz="2000" dirty="0">
              <a:effectLst/>
              <a:latin typeface="Verdana"/>
              <a:ea typeface="Verdana"/>
              <a:cs typeface="Times New Roman"/>
            </a:endParaRPr>
          </a:p>
          <a:p>
            <a:pPr lvl="1" algn="l" rtl="0">
              <a:spcAft>
                <a:spcPts val="600"/>
              </a:spcAft>
              <a:buFont typeface="+mj-lt"/>
              <a:buAutoNum type="alphaLcParenBoth"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¿Cuáles son algunos de los retos en relación con uso de datos para avanzar en estos objetivos de promoción en su contexto?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 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¿Cuáles son algunas de las posibles soluciones a los retos anteriores</a:t>
            </a:r>
            <a:endParaRPr lang="es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rtl="0">
              <a:spcAft>
                <a:spcPts val="600"/>
              </a:spcAft>
              <a:buFont typeface="+mj-lt"/>
              <a:buAutoNum type="alphaLcParenBoth"/>
            </a:pP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¿Cuáles son algunas de las principales oportunidades o puntos fuertes de su servicio ambulatorio en relación con los datos que podría utilizar para avanzar en su objetivo de promoción? P. ej.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,¿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relaciones con las oficinas nacionales de estadística</a:t>
            </a:r>
            <a:r>
              <a:rPr lang="es" sz="1800" b="0" i="0" u="none" baseline="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 o</a:t>
            </a:r>
            <a:r>
              <a:rPr lang="es" sz="1800" b="0" i="0" u="none" baseline="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 exceso de datos?</a:t>
            </a:r>
            <a:endParaRPr lang="es" sz="1800" dirty="0">
              <a:effectLst/>
              <a:latin typeface="Verdana"/>
              <a:ea typeface="Verdana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C0B0E7-B92A-4C33-0B02-5A3E50C90BBF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DAEA7F-46AD-A2CF-F6AC-9708D008958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68822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B14EDC-B78E-FE86-F4DA-9CFD8EEC14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8" name="Title 1" hidden="1">
            <a:extLst>
              <a:ext uri="{FF2B5EF4-FFF2-40B4-BE49-F238E27FC236}">
                <a16:creationId xmlns:a16="http://schemas.microsoft.com/office/drawing/2014/main" id="{F21F1B90-0D15-F3F4-89C5-914AF1A55C0C}"/>
              </a:ext>
            </a:extLst>
          </p:cNvPr>
          <p:cNvSpPr txBox="1">
            <a:spLocks/>
          </p:cNvSpPr>
          <p:nvPr/>
        </p:nvSpPr>
        <p:spPr>
          <a:xfrm>
            <a:off x="1352988" y="1487700"/>
            <a:ext cx="1059758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 rtl="0"/>
            <a:r>
              <a:rPr lang="es" b="1" i="0" u="none" baseline="0">
                <a:latin typeface="Verdana"/>
                <a:ea typeface="Verdana"/>
                <a:cs typeface="Verdana"/>
              </a:rPr>
              <a:t>Fin de la sesión</a:t>
            </a:r>
            <a:br>
              <a:rPr lang="es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sz="4000" b="1" i="0" u="none" baseline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Por favor, cumplimenten las </a:t>
            </a:r>
            <a:br>
              <a:rPr lang="es" sz="400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sz="4000" b="1" i="0" u="none" baseline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Hojas de Reflexión individuales de esta sesión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F88FEF-F8DF-8425-156E-1D70CA419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988" y="1825026"/>
            <a:ext cx="10353143" cy="3140217"/>
          </a:xfrm>
        </p:spPr>
        <p:txBody>
          <a:bodyPr>
            <a:normAutofit/>
          </a:bodyPr>
          <a:lstStyle/>
          <a:p>
            <a:pPr algn="l" rtl="0" eaLnBrk="1" latinLnBrk="0" hangingPunct="1"/>
            <a:r>
              <a:rPr lang="es" b="1" i="0" u="none" kern="1200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 de la sesión</a:t>
            </a:r>
            <a:br>
              <a:rPr lang="es" kern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" sz="4000" b="1" i="0" u="none" kern="1200" baseline="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favor, cumplimenten </a:t>
            </a:r>
            <a:br>
              <a:rPr lang="es" sz="4000" b="1" i="0" u="none" kern="1200" baseline="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" sz="4000" b="1" i="0" u="none" kern="1200" baseline="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Hojas de Reflexión individuales de esta sesión</a:t>
            </a:r>
            <a:endParaRPr lang="es" sz="40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B6D654-DCA2-E346-1A9A-28E1AC234BD2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6DACCD-562C-D540-3CAA-9734C359132F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91522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AA0ED0-4DF3-68DD-0B3F-ACC0F2228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808A47-7961-9145-92FB-547D3424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115" y="344561"/>
            <a:ext cx="7825904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Visión general de la sesión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11B2-0C14-344D-9DA2-8C1F5500B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712" y="1670124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 algn="l" rtl="0">
              <a:buNone/>
            </a:pPr>
            <a:r>
              <a:rPr lang="es" b="0" i="0" u="none" baseline="0">
                <a:latin typeface="Verdana"/>
                <a:ea typeface="Verdana"/>
                <a:cs typeface="Verdana"/>
              </a:rPr>
              <a:t>En esta sesión:</a:t>
            </a:r>
          </a:p>
          <a:p>
            <a:pPr marL="457200" lvl="1" indent="0" algn="l" rtl="0">
              <a:buNone/>
            </a:pPr>
            <a:endParaRPr lang="es" dirty="0">
              <a:latin typeface="Verdana"/>
              <a:ea typeface="Verdana"/>
            </a:endParaRPr>
          </a:p>
          <a:p>
            <a:pPr lvl="1" algn="l" rtl="0"/>
            <a:r>
              <a:rPr lang="es" b="0" i="0" u="none" baseline="0">
                <a:latin typeface="Verdana"/>
                <a:ea typeface="Verdana"/>
                <a:cs typeface="Verdana"/>
              </a:rPr>
              <a:t>Facilitaremos información sobre la promoción utilizando datos;</a:t>
            </a:r>
            <a:endParaRPr lang="es" dirty="0">
              <a:latin typeface="Verdana"/>
              <a:ea typeface="Verdana"/>
            </a:endParaRPr>
          </a:p>
          <a:p>
            <a:pPr lvl="1" algn="l" rtl="0"/>
            <a:r>
              <a:rPr lang="es" b="0" i="0" u="none" baseline="0">
                <a:latin typeface="Verdana"/>
                <a:ea typeface="Verdana"/>
                <a:cs typeface="Verdana"/>
              </a:rPr>
              <a:t>Revisaremos los enfoques para respaldar los mensajes de promoción con evidencia sólida basada en datos, centrándose en datos oficiales;</a:t>
            </a:r>
            <a:endParaRPr lang="es" dirty="0">
              <a:latin typeface="Verdana"/>
              <a:ea typeface="Verdana"/>
            </a:endParaRPr>
          </a:p>
          <a:p>
            <a:pPr lvl="1" algn="l" rtl="0"/>
            <a:r>
              <a:rPr lang="es" b="0" i="0" u="none" baseline="0">
                <a:latin typeface="Verdana"/>
                <a:ea typeface="Verdana"/>
                <a:cs typeface="Verdana"/>
              </a:rPr>
              <a:t>Comprenderemos cómo crear y presentar objetivos de promoción con datos;</a:t>
            </a:r>
          </a:p>
          <a:p>
            <a:pPr lvl="1" algn="l" rtl="0"/>
            <a:r>
              <a:rPr lang="es" b="0" i="0" u="none" baseline="0">
                <a:effectLst/>
                <a:latin typeface="Verdana"/>
                <a:ea typeface="Verdana"/>
                <a:cs typeface="Times New Roman"/>
              </a:rPr>
              <a:t>Presentaremos lecciones aprendidas y ejemplos de </a:t>
            </a:r>
            <a:r>
              <a:rPr lang="es" b="0" i="0" u="none" baseline="0">
                <a:latin typeface="Verdana"/>
                <a:ea typeface="Verdana"/>
                <a:cs typeface="Times New Roman"/>
              </a:rPr>
              <a:t>acciones</a:t>
            </a:r>
            <a:r>
              <a:rPr lang="es" b="0" i="0" u="none" baseline="0">
                <a:effectLst/>
                <a:latin typeface="Verdana"/>
                <a:ea typeface="Verdana"/>
                <a:cs typeface="Times New Roman"/>
              </a:rPr>
              <a:t> de promoción con datos que pueden tomarse.</a:t>
            </a:r>
            <a:endParaRPr lang="es" dirty="0">
              <a:latin typeface="Verdana"/>
              <a:ea typeface="Verdana"/>
              <a:cs typeface="Times New Roman"/>
            </a:endParaRPr>
          </a:p>
          <a:p>
            <a:pPr lvl="1" algn="l" rtl="0"/>
            <a:endParaRPr lang="es" dirty="0"/>
          </a:p>
          <a:p>
            <a:pPr marL="0" indent="0" algn="l" rtl="0">
              <a:buNone/>
            </a:pPr>
            <a:endParaRPr lang="e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A3C915-12DF-CD4B-F03B-D5F167FCC89F}"/>
              </a:ext>
            </a:extLst>
          </p:cNvPr>
          <p:cNvSpPr txBox="1"/>
          <p:nvPr/>
        </p:nvSpPr>
        <p:spPr>
          <a:xfrm>
            <a:off x="3127664" y="6332464"/>
            <a:ext cx="8578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B5C4C-2F60-8240-0384-DE6D6670802B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00907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A71EBE-C96A-B8EE-4099-2D97EB74F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1BA7CDE3-6C8C-0418-5A8B-B5F1AD0DB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150" y="2192721"/>
            <a:ext cx="8128000" cy="3140217"/>
          </a:xfrm>
        </p:spPr>
        <p:txBody>
          <a:bodyPr/>
          <a:lstStyle/>
          <a:p>
            <a:pPr algn="l" rtl="0"/>
            <a:r>
              <a:rPr lang="es" b="1" i="0" u="none" baseline="0">
                <a:latin typeface="Verdana"/>
                <a:ea typeface="Verdana"/>
                <a:cs typeface="Verdana"/>
              </a:rPr>
              <a:t>Cómo abogar por unos datos mejores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64317-9349-40C5-C0B2-2315DA7C3DEA}"/>
              </a:ext>
            </a:extLst>
          </p:cNvPr>
          <p:cNvSpPr txBox="1"/>
          <p:nvPr/>
        </p:nvSpPr>
        <p:spPr>
          <a:xfrm>
            <a:off x="3138056" y="6332464"/>
            <a:ext cx="8568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DB779-E6B6-225B-6AA7-B974612B079A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13857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E1C00F-4116-0232-09D3-B634E2BE0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39AA7E-08F8-694B-A316-58C55FDE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551" y="500062"/>
            <a:ext cx="10585258" cy="1325563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Elaboración de mensajes de promoción </a:t>
            </a:r>
            <a:br>
              <a:rPr lang="es" dirty="0">
                <a:solidFill>
                  <a:srgbClr val="C00000"/>
                </a:solidFill>
                <a:latin typeface="Verdana"/>
              </a:rPr>
            </a:br>
            <a:endParaRPr lang="e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55988-8A36-0C43-8402-ECD20C9EE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066" y="1825625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Clr>
                <a:srgbClr val="3F8EC5"/>
              </a:buClr>
              <a:buNone/>
            </a:pPr>
            <a:r>
              <a:rPr lang="es" sz="3000" b="0" i="0" u="none" baseline="0">
                <a:latin typeface="Verdana"/>
                <a:ea typeface="Verdana"/>
                <a:cs typeface="Verdana"/>
              </a:rPr>
              <a:t>Con frecuencia, se usan datos en los mensajes de promoción para:</a:t>
            </a:r>
          </a:p>
          <a:p>
            <a:pPr lvl="1" algn="l" rtl="0">
              <a:buClr>
                <a:srgbClr val="3F8EC5"/>
              </a:buClr>
            </a:pPr>
            <a:r>
              <a:rPr lang="es" sz="3200" b="0" i="0" u="none" baseline="0">
                <a:latin typeface="Verdana"/>
                <a:ea typeface="Verdana"/>
                <a:cs typeface="Verdana"/>
              </a:rPr>
              <a:t>Mostrar patrones, o bien dónde es necesario un cambio.</a:t>
            </a:r>
            <a:endParaRPr lang="es" sz="3200" dirty="0">
              <a:latin typeface="Verdana"/>
              <a:ea typeface="Verdana"/>
            </a:endParaRPr>
          </a:p>
          <a:p>
            <a:pPr lvl="1" algn="l" rtl="0">
              <a:buClr>
                <a:srgbClr val="3F8EC5"/>
              </a:buClr>
            </a:pPr>
            <a:r>
              <a:rPr lang="es" sz="3200" b="0" i="0" u="none" baseline="0">
                <a:latin typeface="Verdana"/>
                <a:ea typeface="Verdana"/>
                <a:cs typeface="Verdana"/>
              </a:rPr>
              <a:t>Destacar un punto clave, a menudo una situación impactante.</a:t>
            </a:r>
            <a:endParaRPr lang="es" sz="3200" dirty="0">
              <a:latin typeface="Verdana"/>
              <a:ea typeface="Verdana"/>
            </a:endParaRPr>
          </a:p>
          <a:p>
            <a:pPr lvl="1" algn="l" rtl="0">
              <a:buClr>
                <a:srgbClr val="3F8EC5"/>
              </a:buClr>
            </a:pPr>
            <a:r>
              <a:rPr lang="es" sz="3200" b="0" i="0" u="none" baseline="0">
                <a:latin typeface="Verdana"/>
                <a:ea typeface="Verdana"/>
                <a:cs typeface="Verdana"/>
              </a:rPr>
              <a:t>Superar el estigma y la discriminación.</a:t>
            </a:r>
            <a:endParaRPr lang="es" sz="3200" dirty="0">
              <a:latin typeface="Verdana"/>
              <a:ea typeface="Verdana"/>
            </a:endParaRPr>
          </a:p>
          <a:p>
            <a:pPr lvl="1" algn="l" rtl="0">
              <a:buClr>
                <a:srgbClr val="3F8EC5"/>
              </a:buClr>
            </a:pPr>
            <a:r>
              <a:rPr lang="es" sz="3200" b="0" i="0" u="none" baseline="0">
                <a:latin typeface="Verdana"/>
                <a:ea typeface="Verdana"/>
                <a:cs typeface="Verdana"/>
              </a:rPr>
              <a:t>Demostrar la eficacia de las intervenciones.</a:t>
            </a:r>
            <a:endParaRPr lang="es" sz="3200" dirty="0">
              <a:latin typeface="Verdana"/>
              <a:ea typeface="Verdana"/>
            </a:endParaRPr>
          </a:p>
          <a:p>
            <a:pPr lvl="1" algn="l" rtl="0">
              <a:buClr>
                <a:srgbClr val="3F8EC5"/>
              </a:buClr>
            </a:pPr>
            <a:r>
              <a:rPr lang="es" sz="3200" b="0" i="0" u="none" baseline="0">
                <a:latin typeface="Verdana"/>
                <a:ea typeface="Verdana"/>
                <a:cs typeface="Verdana"/>
              </a:rPr>
              <a:t>Compartir historias y destacar experiencias.</a:t>
            </a:r>
            <a:endParaRPr lang="es" sz="3200" dirty="0">
              <a:latin typeface="Verdana"/>
              <a:ea typeface="Verdana"/>
            </a:endParaRP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E134C3-46C3-6B3B-FC37-40C66D639775}"/>
              </a:ext>
            </a:extLst>
          </p:cNvPr>
          <p:cNvSpPr txBox="1"/>
          <p:nvPr/>
        </p:nvSpPr>
        <p:spPr>
          <a:xfrm>
            <a:off x="3148446" y="6332464"/>
            <a:ext cx="8557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1CA3F5-2E95-C7B3-2FDF-88F833FE6D4C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68696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51D687-F413-BB66-15A6-F7EC56B3A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E68697-985D-D847-8ACD-050C7746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824" y="543942"/>
            <a:ext cx="10207911" cy="1096963"/>
          </a:xfrm>
        </p:spPr>
        <p:txBody>
          <a:bodyPr>
            <a:normAutofit fontScale="90000"/>
          </a:bodyPr>
          <a:lstStyle/>
          <a:p>
            <a:pPr algn="l" rtl="0"/>
            <a:r>
              <a:rPr lang="es" sz="3700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¿Por qué los servicios ambulatorios deben usar datos oficiales en la promoción?</a:t>
            </a:r>
            <a:br>
              <a:rPr lang="es" dirty="0"/>
            </a:br>
            <a:endParaRPr lang="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7CFEB-FD31-0F4F-A38B-278491BDA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825" y="1505046"/>
            <a:ext cx="10938934" cy="55353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buClr>
                <a:srgbClr val="3F8EC5"/>
              </a:buClr>
            </a:pPr>
            <a:r>
              <a:rPr lang="es" sz="1950" b="0" i="0" u="none" baseline="0" dirty="0">
                <a:latin typeface="Verdana"/>
                <a:ea typeface="Verdana"/>
                <a:cs typeface="Verdana"/>
              </a:rPr>
              <a:t>Los servicios ambulatorios pueden alentar a los gobiernos a adoptar políticas sobre los datos.</a:t>
            </a:r>
            <a:endParaRPr lang="es" sz="195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1950" b="0" i="0" u="none" baseline="0" dirty="0">
                <a:latin typeface="Verdana"/>
                <a:ea typeface="Verdana"/>
                <a:cs typeface="Verdana"/>
              </a:rPr>
              <a:t>El uso de datos oficiales refuerza la base empírica, de modo que los gobiernos se sientan obligados a actuar. </a:t>
            </a:r>
            <a:endParaRPr lang="es" sz="1950" dirty="0">
              <a:latin typeface="Verdana"/>
              <a:ea typeface="Verdana"/>
              <a:cs typeface="Calibri"/>
            </a:endParaRPr>
          </a:p>
          <a:p>
            <a:pPr lvl="0" algn="l" rtl="0">
              <a:buClr>
                <a:srgbClr val="3F8EC5"/>
              </a:buClr>
            </a:pPr>
            <a:r>
              <a:rPr lang="es" sz="1950" b="0" i="0" u="none" baseline="0" dirty="0">
                <a:latin typeface="Verdana"/>
                <a:ea typeface="Verdana"/>
                <a:cs typeface="Verdana"/>
              </a:rPr>
              <a:t>Mediante los datos, los servicios ambulatorios pueden supervisar el progreso en la CDPD, los ODS y los programas gubernamentales.</a:t>
            </a:r>
            <a:endParaRPr lang="es" sz="195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1950" b="0" i="0" u="none" baseline="0" dirty="0">
                <a:latin typeface="Verdana"/>
                <a:ea typeface="Verdana"/>
                <a:cs typeface="Verdana"/>
              </a:rPr>
              <a:t>Cada vez hay más datos disponibles, sobre todo relacionados con la CDPD y la Agenda 2030. </a:t>
            </a:r>
            <a:endParaRPr lang="es" sz="1950" dirty="0">
              <a:latin typeface="Verdana"/>
              <a:ea typeface="Verdana"/>
            </a:endParaRPr>
          </a:p>
          <a:p>
            <a:pPr algn="l" rtl="0">
              <a:buClr>
                <a:srgbClr val="3F8EC5"/>
              </a:buClr>
            </a:pPr>
            <a:r>
              <a:rPr lang="es" sz="1950" b="0" i="0" u="none" baseline="0" dirty="0">
                <a:latin typeface="Verdana"/>
                <a:ea typeface="Verdana"/>
                <a:cs typeface="Verdana"/>
              </a:rPr>
              <a:t>Los servicios ambulatorios cada vez tienen una mayor capacidad para comparar datos a nivel internacional gracias al aumento del uso de las Preguntas del Grupo de Washington, pudiendo utilizar datos para identificar patrones y destacar aspectos clave.</a:t>
            </a:r>
            <a:endParaRPr lang="es" sz="1950" dirty="0">
              <a:latin typeface="Verdana"/>
              <a:ea typeface="Verdana"/>
            </a:endParaRPr>
          </a:p>
          <a:p>
            <a:pPr lvl="0" algn="l" rtl="0">
              <a:buClr>
                <a:srgbClr val="3F8EC5"/>
              </a:buClr>
            </a:pPr>
            <a:r>
              <a:rPr lang="es" sz="1950" b="0" i="0" u="none" baseline="0" dirty="0">
                <a:latin typeface="Verdana"/>
                <a:ea typeface="Verdana"/>
                <a:cs typeface="Verdana"/>
              </a:rPr>
              <a:t>Utilizando datos, puede reforzarse la reputación y la influencia de los servicios ambulatorios.</a:t>
            </a:r>
            <a:endParaRPr lang="es" sz="1950" dirty="0">
              <a:latin typeface="Verdana"/>
              <a:ea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F4FE78-764A-72DC-577B-A0CFD8D6E183}"/>
              </a:ext>
            </a:extLst>
          </p:cNvPr>
          <p:cNvSpPr txBox="1"/>
          <p:nvPr/>
        </p:nvSpPr>
        <p:spPr>
          <a:xfrm>
            <a:off x="3127664" y="6332464"/>
            <a:ext cx="8578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7633A-944D-8A1A-55E3-ECC87491E3B0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93882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CD1029-CAF0-321C-C415-23773CD4D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912550-9A78-8A4E-BE0B-BF66A9E9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260" y="325177"/>
            <a:ext cx="10872740" cy="1096963"/>
          </a:xfrm>
        </p:spPr>
        <p:txBody>
          <a:bodyPr/>
          <a:lstStyle/>
          <a:p>
            <a:pPr algn="l" rtl="0"/>
            <a:r>
              <a:rPr lang="es" sz="3200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¿Cómo pueden utilizar datos los servicios ambulatorios para supervisar la CDPD?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ED445-AAF7-F040-A0AD-0A38BFA8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260" y="1326511"/>
            <a:ext cx="10498095" cy="50059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Clr>
                <a:srgbClr val="3F8EC5"/>
              </a:buClr>
              <a:buNone/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En procesos de presentación de informes:</a:t>
            </a:r>
            <a:endParaRPr lang="es" sz="2000" dirty="0">
              <a:latin typeface="Verdana"/>
              <a:ea typeface="Verdana"/>
            </a:endParaRPr>
          </a:p>
          <a:p>
            <a:pPr lvl="0"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Revisando las </a:t>
            </a:r>
            <a:r>
              <a:rPr lang="es" sz="2000" b="0" i="0" u="sng" baseline="0" dirty="0">
                <a:latin typeface="Verdana"/>
                <a:ea typeface="Verdana"/>
                <a:cs typeface="Verdana"/>
                <a:hlinkClick r:id="rId3"/>
              </a:rPr>
              <a:t>Directrices para la Presentación de Informes</a:t>
            </a: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 para comprender los datos solicitados por el Comité de la CDPD para el informe estatal.</a:t>
            </a:r>
            <a:endParaRPr lang="es" sz="2000" dirty="0">
              <a:latin typeface="Verdana"/>
              <a:ea typeface="Verdana"/>
            </a:endParaRP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Examinando el borrador y el informe estatal final para comprobar si está alineado con los datos solicitados en las Directrices para la Presentación de Informes. </a:t>
            </a:r>
          </a:p>
          <a:p>
            <a:pPr lvl="1"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Identificando lagunas o datos inexactos en el borrador del informe estatal y aconsejando al gobierno que los subsane antes de presentarlo al Comité de la CDPD. </a:t>
            </a:r>
          </a:p>
          <a:p>
            <a:pPr lvl="1"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Revisando cómo se están interpretando los datos con respecto a los requisitos de la CDPD e identificando si los datos se estén interpretando de forma inadecuada en algún lugar para mostrar el progreso a la hora de cumplir con objetivos. </a:t>
            </a:r>
            <a:endParaRPr lang="es" sz="2000" dirty="0">
              <a:latin typeface="Verdana"/>
              <a:ea typeface="Verdana"/>
            </a:endParaRP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Utilizando distintas fuentes de datos y hallazgos de lagunas e imprecisiones en el informe estatal para presentar el informe sombra al Comité de la CDPD. </a:t>
            </a:r>
            <a:endParaRPr lang="es" sz="2000" dirty="0">
              <a:latin typeface="Verdana"/>
              <a:ea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3ABF6-43A0-A5BB-8B98-2089CEAB96BE}"/>
              </a:ext>
            </a:extLst>
          </p:cNvPr>
          <p:cNvSpPr txBox="1"/>
          <p:nvPr/>
        </p:nvSpPr>
        <p:spPr>
          <a:xfrm>
            <a:off x="3158836" y="6332464"/>
            <a:ext cx="8547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2EFFD5-CE22-23A7-5FFC-95F07FB977B9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61719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84C7D79-4238-0512-5179-373DED53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F4A90C-A267-7240-ABFC-CCAE64898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910" y="434398"/>
            <a:ext cx="10938934" cy="1325563"/>
          </a:xfrm>
        </p:spPr>
        <p:txBody>
          <a:bodyPr>
            <a:normAutofit fontScale="90000"/>
          </a:bodyPr>
          <a:lstStyle/>
          <a:p>
            <a:pPr algn="l" rtl="0"/>
            <a:r>
              <a:rPr lang="es" sz="3200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¿Qué significan los indicadores de los ODS para la promoción de los servicios ambulatorios?</a:t>
            </a:r>
            <a:r>
              <a:rPr lang="es" b="1" i="0" u="none" baseline="0">
                <a:solidFill>
                  <a:srgbClr val="C00000"/>
                </a:solidFill>
              </a:rPr>
              <a:t> </a:t>
            </a:r>
            <a:br>
              <a:rPr lang="es">
                <a:solidFill>
                  <a:srgbClr val="C00000"/>
                </a:solidFill>
              </a:rPr>
            </a:br>
            <a:endParaRPr lang="e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E888E-48BE-8C46-9B9F-14300E213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910" y="1602636"/>
            <a:ext cx="10578716" cy="5129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None/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El marco global de indicadores de los ODS tiene dos características significativas que pueden ayudar a los servicios ambulatorios a crear mensajes de promoción: 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Pide a los gobiernos que desglosen por discapacidad cualquier dato de los ODS que sea pertinente.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Detalla 11 indicadores de inclusión de la discapacidad que miden los ODS.</a:t>
            </a:r>
          </a:p>
          <a:p>
            <a:pPr marL="457200" lvl="1" indent="0" algn="l" rtl="0">
              <a:buNone/>
            </a:pPr>
            <a:endParaRPr lang="es" sz="2000" dirty="0">
              <a:latin typeface="Verdana"/>
              <a:ea typeface="Verdana"/>
            </a:endParaRP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El marco global de indicadores establece que los indicadores de los ODS deben estar «desglosados, cuando corresponda, por ingresos, sexo, edad, raza, origen étnico, estatus migratorio, </a:t>
            </a:r>
            <a:r>
              <a:rPr lang="es" sz="2000" b="1" i="0" u="none" baseline="0" dirty="0">
                <a:latin typeface="Verdana"/>
                <a:ea typeface="Verdana"/>
                <a:cs typeface="Verdana"/>
              </a:rPr>
              <a:t>discapacidad </a:t>
            </a: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y ubicación geográfica, u otras características...».</a:t>
            </a:r>
            <a:endParaRPr lang="es" sz="200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2000" b="0" i="0" u="none" baseline="0" dirty="0">
                <a:latin typeface="Verdana"/>
                <a:ea typeface="Verdana"/>
                <a:cs typeface="Verdana"/>
              </a:rPr>
              <a:t>P. ej. el indicador «Proporción de la población con acceso a la electricidad» puede ser desglosado por discapacidad.</a:t>
            </a:r>
            <a:endParaRPr lang="es" sz="2000" dirty="0">
              <a:latin typeface="Verdana"/>
              <a:ea typeface="Verdana"/>
              <a:cs typeface="Calibri"/>
            </a:endParaRPr>
          </a:p>
          <a:p>
            <a:pPr marL="0" indent="0" algn="l" rtl="0">
              <a:buNone/>
            </a:pPr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919131-F105-E5B2-2F70-DAE95A5841B5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0F3C35-47B0-D218-E161-CD7D525E158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76111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6B07A6-D625-D22A-6C47-CF4B655A4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4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921426-EA0C-F047-9CC1-9478AC866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405" y="279315"/>
            <a:ext cx="10748900" cy="1335088"/>
          </a:xfrm>
        </p:spPr>
        <p:txBody>
          <a:bodyPr>
            <a:normAutofit fontScale="90000"/>
          </a:bodyPr>
          <a:lstStyle/>
          <a:p>
            <a:pPr algn="l" rtl="0"/>
            <a:r>
              <a:rPr lang="es" sz="3200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¿De qué manera pueden usar datos los servicios ambulatorios para supervisar los 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80525-9036-E54F-886D-60D6E562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5405" y="1534332"/>
            <a:ext cx="10260062" cy="508344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s" dirty="0"/>
          </a:p>
          <a:p>
            <a:pPr algn="l" rtl="0">
              <a:buClr>
                <a:srgbClr val="3F8EC5"/>
              </a:buClr>
            </a:pPr>
            <a:r>
              <a:rPr lang="es" sz="2100" b="0" i="0" u="none" baseline="0">
                <a:latin typeface="Verdana"/>
                <a:ea typeface="Verdana"/>
                <a:cs typeface="Verdana"/>
              </a:rPr>
              <a:t>Revisando el </a:t>
            </a:r>
            <a:r>
              <a:rPr lang="es" sz="2100" b="0" i="0" u="sng" baseline="0">
                <a:latin typeface="Verdana"/>
                <a:ea typeface="Verdana"/>
                <a:cs typeface="Verdana"/>
                <a:hlinkClick r:id="rId3"/>
              </a:rPr>
              <a:t>marco global de indicadores</a:t>
            </a:r>
            <a:r>
              <a:rPr lang="es" sz="2100" b="0" i="0" u="none" baseline="0">
                <a:latin typeface="Verdana"/>
                <a:ea typeface="Verdana"/>
                <a:cs typeface="Verdana"/>
              </a:rPr>
              <a:t> </a:t>
            </a:r>
            <a:r>
              <a:rPr lang="es" sz="2100" b="0" i="0" u="none" baseline="0">
                <a:latin typeface="Verdana"/>
                <a:ea typeface="+mn-lt"/>
                <a:cs typeface="+mn-lt"/>
              </a:rPr>
              <a:t>y los </a:t>
            </a:r>
            <a:r>
              <a:rPr lang="es" sz="2100" b="0" i="0" u="sng" baseline="0">
                <a:latin typeface="Verdana"/>
                <a:ea typeface="+mn-lt"/>
                <a:cs typeface="+mn-lt"/>
                <a:hlinkClick r:id="rId4"/>
              </a:rPr>
              <a:t>32 indicadores de importancia crítica identificados</a:t>
            </a:r>
            <a:r>
              <a:rPr lang="es" sz="2100" b="0" i="0" u="none" baseline="0">
                <a:latin typeface="Verdana"/>
                <a:ea typeface="+mn-lt"/>
                <a:cs typeface="+mn-lt"/>
              </a:rPr>
              <a:t> que los servicios ambulatorios y grupos relacionados recomiendan que se desglosen por discapacidad.</a:t>
            </a:r>
            <a:endParaRPr lang="es" sz="2100" dirty="0">
              <a:latin typeface="Verdana"/>
              <a:ea typeface="Verdana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sz="2100" b="0" i="0" u="none" baseline="0">
                <a:latin typeface="Verdana"/>
                <a:ea typeface="Verdana"/>
                <a:cs typeface="Verdana"/>
              </a:rPr>
              <a:t>Participando en consultas a nivel nacional y brindando un análisis de las lagunas en la inclusión de las personas con discapacidad a la hora de alcanzar los ODS.</a:t>
            </a:r>
          </a:p>
          <a:p>
            <a:pPr algn="l" rtl="0">
              <a:buClr>
                <a:srgbClr val="3F8EC5"/>
              </a:buClr>
            </a:pPr>
            <a:r>
              <a:rPr lang="es" sz="2100" b="0" i="0" u="none" baseline="0">
                <a:latin typeface="Verdana"/>
                <a:ea typeface="+mn-lt"/>
                <a:cs typeface="+mn-lt"/>
              </a:rPr>
              <a:t>Participe en foros </a:t>
            </a:r>
            <a:r>
              <a:rPr lang="es" sz="2100" b="1" i="0" u="none" baseline="0">
                <a:latin typeface="Verdana"/>
                <a:ea typeface="+mn-lt"/>
                <a:cs typeface="+mn-lt"/>
              </a:rPr>
              <a:t>nacionales</a:t>
            </a:r>
            <a:r>
              <a:rPr lang="es" sz="2100" b="0" i="0" u="none" baseline="0">
                <a:latin typeface="Verdana"/>
                <a:ea typeface="+mn-lt"/>
                <a:cs typeface="+mn-lt"/>
              </a:rPr>
              <a:t> sobre los ODS, en foros </a:t>
            </a:r>
            <a:r>
              <a:rPr lang="es" sz="2100" b="1" i="0" u="none" baseline="0">
                <a:latin typeface="Verdana"/>
                <a:ea typeface="+mn-lt"/>
                <a:cs typeface="+mn-lt"/>
              </a:rPr>
              <a:t>regionales</a:t>
            </a:r>
            <a:r>
              <a:rPr lang="es" sz="2100" b="0" i="0" u="none" baseline="0">
                <a:latin typeface="Verdana"/>
                <a:ea typeface="+mn-lt"/>
                <a:cs typeface="+mn-lt"/>
              </a:rPr>
              <a:t> sobre los ODS y en el Foro Político </a:t>
            </a:r>
            <a:r>
              <a:rPr lang="es" sz="2100" b="1" i="0" u="none" baseline="0">
                <a:latin typeface="Verdana"/>
                <a:ea typeface="+mn-lt"/>
                <a:cs typeface="+mn-lt"/>
              </a:rPr>
              <a:t>global</a:t>
            </a:r>
            <a:r>
              <a:rPr lang="es" sz="2100" b="0" i="0" u="none" baseline="0">
                <a:latin typeface="Verdana"/>
                <a:ea typeface="+mn-lt"/>
                <a:cs typeface="+mn-lt"/>
              </a:rPr>
              <a:t> para seguir impulsando mejoras en los datos desglosados sobre discapacidad y para solucionar las lagunas de datos sobre discapacidad de cara a alcanzar los ODS.</a:t>
            </a:r>
          </a:p>
          <a:p>
            <a:pPr lvl="0" algn="l" rtl="0">
              <a:buClr>
                <a:srgbClr val="404040"/>
              </a:buClr>
            </a:pPr>
            <a:endParaRPr lang="e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D430CA-7236-EA03-3C4D-AAF9EE269A28}"/>
              </a:ext>
            </a:extLst>
          </p:cNvPr>
          <p:cNvSpPr txBox="1"/>
          <p:nvPr/>
        </p:nvSpPr>
        <p:spPr>
          <a:xfrm>
            <a:off x="3200400" y="6332464"/>
            <a:ext cx="850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28AFBB-9F0A-E64F-F84F-AC8532434C06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3856801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PD">
      <a:dk1>
        <a:sysClr val="windowText" lastClr="000000"/>
      </a:dk1>
      <a:lt1>
        <a:sysClr val="window" lastClr="FFFFFF"/>
      </a:lt1>
      <a:dk2>
        <a:srgbClr val="003C5C"/>
      </a:dk2>
      <a:lt2>
        <a:srgbClr val="E7E6E6"/>
      </a:lt2>
      <a:accent1>
        <a:srgbClr val="36A9E1"/>
      </a:accent1>
      <a:accent2>
        <a:srgbClr val="ED7D31"/>
      </a:accent2>
      <a:accent3>
        <a:srgbClr val="A5A5A5"/>
      </a:accent3>
      <a:accent4>
        <a:srgbClr val="FFC000"/>
      </a:accent4>
      <a:accent5>
        <a:srgbClr val="226B8C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.potx" id="{8F65D573-0869-4E80-BB1B-DD8D26184BE8}" vid="{C80E03D5-9B74-4F63-AD42-3ADF54434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7c2504-32d5-4e32-b846-d4f378d94766" xsi:nil="true"/>
    <lcf76f155ced4ddcb4097134ff3c332f xmlns="b1dd9fb2-4965-4efe-ab6a-5f74955b3cd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A5A4A228E2A945B387943220A99A75" ma:contentTypeVersion="17" ma:contentTypeDescription="Create a new document." ma:contentTypeScope="" ma:versionID="0a00de78f5bed246f89f6d8ad9fffedc">
  <xsd:schema xmlns:xsd="http://www.w3.org/2001/XMLSchema" xmlns:xs="http://www.w3.org/2001/XMLSchema" xmlns:p="http://schemas.microsoft.com/office/2006/metadata/properties" xmlns:ns2="b1dd9fb2-4965-4efe-ab6a-5f74955b3cd5" xmlns:ns3="737c2504-32d5-4e32-b846-d4f378d94766" targetNamespace="http://schemas.microsoft.com/office/2006/metadata/properties" ma:root="true" ma:fieldsID="720f109b9b8f81415ce091e28dec1ed3" ns2:_="" ns3:_="">
    <xsd:import namespace="b1dd9fb2-4965-4efe-ab6a-5f74955b3cd5"/>
    <xsd:import namespace="737c2504-32d5-4e32-b846-d4f378d947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d9fb2-4965-4efe-ab6a-5f74955b3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a690f9-60e4-4b3b-90eb-0bcc63f223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c2504-32d5-4e32-b846-d4f378d9476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d07f30-4b12-4c72-8954-06a5479da043}" ma:internalName="TaxCatchAll" ma:showField="CatchAllData" ma:web="737c2504-32d5-4e32-b846-d4f378d94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ADE4CB-FF67-45C3-927E-AE113A3CB17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b1dd9fb2-4965-4efe-ab6a-5f74955b3cd5"/>
    <ds:schemaRef ds:uri="http://purl.org/dc/terms/"/>
    <ds:schemaRef ds:uri="737c2504-32d5-4e32-b846-d4f378d9476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E44D54-04F5-4D02-8977-60E1DE168C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dd9fb2-4965-4efe-ab6a-5f74955b3cd5"/>
    <ds:schemaRef ds:uri="737c2504-32d5-4e32-b846-d4f378d94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10269C-A25E-42AF-A07B-E48D09F132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Custom</Template>
  <TotalTime>0</TotalTime>
  <Words>2315</Words>
  <Application>Microsoft Office PowerPoint</Application>
  <PresentationFormat>Grand écran</PresentationFormat>
  <Paragraphs>158</Paragraphs>
  <Slides>22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Custom</vt:lpstr>
      <vt:lpstr>El papel de los servicios ambulatorios en  la promoción utilizando datos</vt:lpstr>
      <vt:lpstr>Visión general de la sesión </vt:lpstr>
      <vt:lpstr>Visión general de la sesión</vt:lpstr>
      <vt:lpstr>Cómo abogar por unos datos mejores</vt:lpstr>
      <vt:lpstr>Elaboración de mensajes de promoción  </vt:lpstr>
      <vt:lpstr>¿Por qué los servicios ambulatorios deben usar datos oficiales en la promoción? </vt:lpstr>
      <vt:lpstr>¿Cómo pueden utilizar datos los servicios ambulatorios para supervisar la CDPD?</vt:lpstr>
      <vt:lpstr>¿Qué significan los indicadores de los ODS para la promoción de los servicios ambulatorios?  </vt:lpstr>
      <vt:lpstr>¿De qué manera pueden usar datos los servicios ambulatorios para supervisar los ODS?</vt:lpstr>
      <vt:lpstr>Elaboración de una promoción con base empírica</vt:lpstr>
      <vt:lpstr>Posibles pasos para utilizar datos oficiales en la promoción </vt:lpstr>
      <vt:lpstr>Un ejemplo de datos desglosados en la promoción</vt:lpstr>
      <vt:lpstr>Elaboración de mensajes de promoción con datos  </vt:lpstr>
      <vt:lpstr>Los servicios ambulatorios y su papel en la recopilación y el uso de datos</vt:lpstr>
      <vt:lpstr>Los servicios ambulatorios y la recopilación y uso de datos</vt:lpstr>
      <vt:lpstr>Servicios ambulatorios y colaboraciones de datos</vt:lpstr>
      <vt:lpstr>Retos y soluciones de la promoción de datos en Kenia </vt:lpstr>
      <vt:lpstr>Posibles acciones de promoción</vt:lpstr>
      <vt:lpstr>Posible promoción ante las oficinas nacionales de estadística</vt:lpstr>
      <vt:lpstr>Acciones de promoción de los datos</vt:lpstr>
      <vt:lpstr>Actividad: identificar oportunidades y retos para los objetivos de promoción de su servicio ambulatorio</vt:lpstr>
      <vt:lpstr>Fin de la sesión Por favor, cumplimenten  las Hojas de Reflexión individuales de esta sesión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authors</dc:title>
  <dc:creator>E. M. Lockwood</dc:creator>
  <cp:lastModifiedBy>Laura Defèche</cp:lastModifiedBy>
  <cp:revision>393</cp:revision>
  <dcterms:created xsi:type="dcterms:W3CDTF">2021-07-14T18:13:39Z</dcterms:created>
  <dcterms:modified xsi:type="dcterms:W3CDTF">2023-09-20T09:11:04Z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0x01010043A5A4A228E2A945B387943220A99A75</vt:lpwstr>
  </property>
  <property fmtid="{D5CDD505-2E9C-101B-9397-08002B2CF9AE}" pid="3" name="MediaServiceImageTags">
    <vt:lpwstr/>
  </property>
</Properties>
</file>